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5" r:id="rId3"/>
    <p:sldId id="307" r:id="rId4"/>
    <p:sldId id="308" r:id="rId5"/>
    <p:sldId id="309" r:id="rId6"/>
    <p:sldId id="295" r:id="rId7"/>
  </p:sldIdLst>
  <p:sldSz cx="12192000" cy="6858000"/>
  <p:notesSz cx="6858000" cy="9144000"/>
  <p:defaultTextStyle>
    <a:defPPr>
      <a:defRPr lang="ro-R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3621"/>
    <a:srgbClr val="0000CC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89271" autoAdjust="0"/>
  </p:normalViewPr>
  <p:slideViewPr>
    <p:cSldViewPr snapToGrid="0" showGuides="1">
      <p:cViewPr varScale="1">
        <p:scale>
          <a:sx n="102" d="100"/>
          <a:sy n="102" d="100"/>
        </p:scale>
        <p:origin x="95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305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B33460-8B14-426D-900D-C66B06B7CB1F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D231C1-C774-4916-B2CE-FB69D65A742C}" type="slidenum">
              <a:rPr lang="ro-RO" smtClean="0"/>
              <a:t>‹#›</a:t>
            </a:fld>
            <a:endParaRPr lang="ro-RO"/>
          </a:p>
        </p:txBody>
      </p:sp>
      <p:sp>
        <p:nvSpPr>
          <p:cNvPr id="8" name="Oval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0D5082-511E-459B-A031-726546C30104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0F2D5-6EC0-43A4-AFC2-8E0FEECE5677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39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0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E008AE-6C25-429C-8872-BDC13882D2E5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3ABC9C-F810-4E0B-942B-B482A983E2B3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FA1566-6907-4E9A-BB14-903E396406FF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BBADDE-2DEA-46DE-8192-BBB5A2E2E28D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415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BFA69D-F484-4F9D-B16F-339D61A9E147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47973C-60FC-4F1E-95CC-1425885ED89B}" type="slidenum">
              <a:rPr lang="ro-RO" smtClean="0"/>
              <a:t>‹#›</a:t>
            </a:fld>
            <a:endParaRPr lang="ro-RO"/>
          </a:p>
        </p:txBody>
      </p:sp>
      <p:sp>
        <p:nvSpPr>
          <p:cNvPr id="10" name="Rectangle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0E7F2E-0EFA-4A98-8A90-379BB0C3961C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CF21E-611C-415D-BC37-CA90B5BF0BD4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135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065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061338-48EA-41A6-B80C-590CA3783ABC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20F40-A2D9-417D-AFB7-AE6C2C05B2DA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D30ADB-F22E-4FA0-BEDE-8B919452A9F1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CEC9ED-523D-41A4-8737-3635C60B1F07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647EC9-6AE0-4B01-9D50-5881DD9C79B4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64DBAC-0313-47AA-9E70-1E4B24102E37}" type="slidenum">
              <a:rPr lang="ro-RO" smtClean="0"/>
              <a:t>‹#›</a:t>
            </a:fld>
            <a:endParaRPr lang="ro-RO"/>
          </a:p>
        </p:txBody>
      </p:sp>
      <p:sp>
        <p:nvSpPr>
          <p:cNvPr id="6" name="Rectangle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23BCCC-4CBE-463C-8E7F-CC0F1B4EDB16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FAA4FC-CC39-49A0-8177-9563B9BC9DC9}" type="slidenum">
              <a:rPr lang="ro-RO" smtClean="0"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A28A06-086E-42FF-958E-9C972B65D061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09A3C5-8DFB-451B-9838-2E423278CF7A}" type="slidenum">
              <a:rPr lang="ro-RO" smtClean="0"/>
              <a:t>‹#›</a:t>
            </a:fld>
            <a:endParaRPr lang="ro-RO"/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210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pPr>
              <a:defRPr/>
            </a:pPr>
            <a:fld id="{CD2B39F9-02E5-49B0-9EF4-5686A9F12AB9}" type="datetimeFigureOut">
              <a:rPr lang="ro-RO" smtClean="0"/>
              <a:t>27.11.2024</a:t>
            </a:fld>
            <a:endParaRPr lang="ro-RO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pPr>
              <a:defRPr/>
            </a:pPr>
            <a:fld id="{4507867A-C623-499D-9736-DDB91E6A9FF7}" type="slidenum">
              <a:rPr lang="ro-RO" smtClean="0"/>
              <a:t>‹#›</a:t>
            </a:fld>
            <a:endParaRPr lang="ro-RO"/>
          </a:p>
        </p:txBody>
      </p:sp>
      <p:sp>
        <p:nvSpPr>
          <p:cNvPr id="15" name="Rectangle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210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 panose="05020102010507070707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490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 panose="020B0604030504040204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7095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 panose="05020102010507070707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990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575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4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25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rrowheads="1"/>
          </p:cNvSpPr>
          <p:nvPr/>
        </p:nvSpPr>
        <p:spPr bwMode="auto">
          <a:xfrm flipV="1">
            <a:off x="5230813" y="241618"/>
            <a:ext cx="1457325" cy="45719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</a:ln>
        </p:spPr>
        <p:txBody>
          <a:bodyPr rot="10800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o-RO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5040313" y="1492250"/>
            <a:ext cx="49212" cy="476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rebuchet MS" panose="020B0603020202020204" pitchFamily="34" charset="0"/>
              </a:rPr>
              <a:t>.</a:t>
            </a:r>
            <a:endParaRPr lang="ro-RO" sz="2400" dirty="0">
              <a:solidFill>
                <a:schemeClr val="bg1">
                  <a:lumMod val="9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3288" y="458788"/>
            <a:ext cx="107696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o-RO" b="1" dirty="0">
              <a:latin typeface="Calibri" panose="020F0502020204030204" pitchFamily="34" charset="0"/>
            </a:endParaRPr>
          </a:p>
          <a:p>
            <a:pPr algn="just"/>
            <a:endParaRPr lang="ro-RO" b="1" dirty="0">
              <a:latin typeface="Calibri" panose="020F0502020204030204" pitchFamily="34" charset="0"/>
            </a:endParaRPr>
          </a:p>
          <a:p>
            <a:pPr algn="just"/>
            <a:endParaRPr lang="ro-RO" b="1" dirty="0">
              <a:latin typeface="Calibri" panose="020F0502020204030204" pitchFamily="34" charset="0"/>
            </a:endParaRPr>
          </a:p>
          <a:p>
            <a:pPr algn="just"/>
            <a:endParaRPr lang="en-US" b="1" dirty="0">
              <a:latin typeface="Calibri" panose="020F0502020204030204" pitchFamily="34" charset="0"/>
            </a:endParaRPr>
          </a:p>
          <a:p>
            <a:pPr algn="ctr"/>
            <a:endParaRPr lang="en-US" sz="3600" b="1" dirty="0">
              <a:solidFill>
                <a:srgbClr val="0000CC"/>
              </a:solidFill>
            </a:endParaRPr>
          </a:p>
          <a:p>
            <a:pPr algn="ctr"/>
            <a:endParaRPr lang="en-US" sz="3600" b="1" dirty="0">
              <a:solidFill>
                <a:srgbClr val="0000CC"/>
              </a:solidFill>
            </a:endParaRPr>
          </a:p>
          <a:p>
            <a:pPr algn="ctr"/>
            <a:r>
              <a:rPr lang="ro-RO" altLang="en-US" sz="2400" b="1" dirty="0">
                <a:solidFill>
                  <a:srgbClr val="0000CC"/>
                </a:solidFill>
              </a:rPr>
              <a:t> THE DNIESTER YOUTH SUMMER SCHOOL</a:t>
            </a:r>
            <a:r>
              <a:rPr lang="en-US" altLang="ro-RO" sz="2400" b="1" dirty="0">
                <a:solidFill>
                  <a:srgbClr val="0000CC"/>
                </a:solidFill>
              </a:rPr>
              <a:t>, THE DNIESTER EXPEDITION, &amp; THE DNIESTER CONFERENCE -</a:t>
            </a:r>
            <a:r>
              <a:rPr lang="ro-RO" altLang="en-US" sz="2400" b="1" dirty="0">
                <a:solidFill>
                  <a:srgbClr val="0000CC"/>
                </a:solidFill>
              </a:rPr>
              <a:t> 2024</a:t>
            </a:r>
            <a:endParaRPr lang="en-US" sz="2400" b="1" dirty="0">
              <a:solidFill>
                <a:srgbClr val="0000CC"/>
              </a:solidFill>
            </a:endParaRPr>
          </a:p>
          <a:p>
            <a:pPr algn="ctr"/>
            <a:endParaRPr lang="en-US" sz="3600" b="1" dirty="0">
              <a:latin typeface="Calibri" panose="020F0502020204030204" pitchFamily="34" charset="0"/>
            </a:endParaRPr>
          </a:p>
          <a:p>
            <a:pPr algn="ctr"/>
            <a:endParaRPr lang="en-US" sz="3200" dirty="0">
              <a:solidFill>
                <a:srgbClr val="0000CC"/>
              </a:solidFill>
              <a:latin typeface="Calibri" panose="020F0502020204030204" pitchFamily="34" charset="0"/>
            </a:endParaRPr>
          </a:p>
          <a:p>
            <a:pPr algn="just"/>
            <a:r>
              <a:rPr lang="ro-RO" altLang="en-US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ea typeface="MS PGothic" panose="020B0600070205080204" pitchFamily="34" charset="-128"/>
              </a:rPr>
              <a:t>                </a:t>
            </a:r>
            <a:r>
              <a:rPr lang="en-US" altLang="ro-RO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ea typeface="MS PGothic" panose="020B0600070205080204" pitchFamily="34" charset="-128"/>
              </a:rPr>
              <a:t>                                             </a:t>
            </a:r>
            <a:r>
              <a:rPr lang="en-US" altLang="en-GB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ea typeface="MS PGothic" panose="020B0600070205080204" pitchFamily="34" charset="-128"/>
              </a:rPr>
              <a:t>Chi</a:t>
            </a:r>
            <a:r>
              <a:rPr lang="ro-RO" altLang="en-GB" sz="2000" b="1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ea typeface="MS PGothic" panose="020B0600070205080204" pitchFamily="34" charset="-128"/>
              </a:rPr>
              <a:t>șinău</a:t>
            </a:r>
            <a:r>
              <a:rPr lang="ro-RO" altLang="en-GB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ea typeface="MS PGothic" panose="020B0600070205080204" pitchFamily="34" charset="-128"/>
              </a:rPr>
              <a:t>, </a:t>
            </a:r>
            <a:r>
              <a:rPr lang="en-GB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ea typeface="MS PGothic" panose="020B0600070205080204" pitchFamily="34" charset="-128"/>
              </a:rPr>
              <a:t>202</a:t>
            </a:r>
            <a:r>
              <a:rPr lang="en-US" altLang="en-GB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ea typeface="MS PGothic" panose="020B0600070205080204" pitchFamily="34" charset="-128"/>
              </a:rPr>
              <a:t>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7857" y="458470"/>
            <a:ext cx="7581265" cy="13595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1263" y="3762840"/>
            <a:ext cx="4111625" cy="27444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88955" y="458470"/>
            <a:ext cx="1400175" cy="163639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6308" y="365125"/>
            <a:ext cx="8657492" cy="696595"/>
          </a:xfrm>
        </p:spPr>
        <p:txBody>
          <a:bodyPr>
            <a:normAutofit/>
          </a:bodyPr>
          <a:lstStyle/>
          <a:p>
            <a:r>
              <a:rPr lang="ro-RO" altLang="en-US" sz="3400" b="1" dirty="0"/>
              <a:t>Dniester Youth </a:t>
            </a:r>
            <a:r>
              <a:rPr lang="en-US" sz="3400" b="1" dirty="0"/>
              <a:t>S</a:t>
            </a:r>
            <a:r>
              <a:rPr lang="ro-RO" altLang="en-US" sz="3400" b="1" dirty="0"/>
              <a:t>ummer School 2024</a:t>
            </a:r>
            <a:endParaRPr lang="en-US" sz="3400" b="1" dirty="0"/>
          </a:p>
        </p:txBody>
      </p:sp>
      <p:sp>
        <p:nvSpPr>
          <p:cNvPr id="5" name="Text Box 4"/>
          <p:cNvSpPr txBox="1"/>
          <p:nvPr/>
        </p:nvSpPr>
        <p:spPr>
          <a:xfrm>
            <a:off x="2365375" y="1062355"/>
            <a:ext cx="9427210" cy="61023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altLang="en-US" sz="2400">
                <a:solidFill>
                  <a:schemeClr val="tx2">
                    <a:lumMod val="75000"/>
                  </a:schemeClr>
                </a:solidFill>
              </a:rPr>
              <a:t>Was organised </a:t>
            </a:r>
            <a:r>
              <a:rPr lang="en-US" altLang="ro-RO" sz="2400">
                <a:solidFill>
                  <a:schemeClr val="tx2">
                    <a:lumMod val="75000"/>
                  </a:schemeClr>
                </a:solidFill>
              </a:rPr>
              <a:t>by Eco-TIRAS </a:t>
            </a:r>
            <a:r>
              <a:rPr lang="ro-RO" altLang="en-US" sz="2400">
                <a:solidFill>
                  <a:schemeClr val="tx2">
                    <a:lumMod val="75000"/>
                  </a:schemeClr>
                </a:solidFill>
              </a:rPr>
              <a:t>in July 2024 in Molovata Nouă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altLang="en-US" sz="2400">
                <a:solidFill>
                  <a:schemeClr val="tx2">
                    <a:lumMod val="75000"/>
                  </a:schemeClr>
                </a:solidFill>
              </a:rPr>
              <a:t>Duration - 10 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altLang="en-US" sz="2400">
                <a:solidFill>
                  <a:schemeClr val="tx2">
                    <a:lumMod val="75000"/>
                  </a:schemeClr>
                </a:solidFill>
              </a:rPr>
              <a:t>Participated 70 youngsters</a:t>
            </a:r>
            <a:r>
              <a:rPr lang="en-US" altLang="en-US" sz="2400">
                <a:solidFill>
                  <a:schemeClr val="tx2">
                    <a:lumMod val="75000"/>
                  </a:schemeClr>
                </a:solidFill>
              </a:rPr>
              <a:t>: 33 - right bank, 33 - left bank + 4 Ukrainians. Age 16-20.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400">
                <a:solidFill>
                  <a:schemeClr val="tx2">
                    <a:lumMod val="75000"/>
                  </a:schemeClr>
                </a:solidFill>
              </a:rPr>
              <a:t>Support of Sweden via UNDP-Moldova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b="1">
                <a:solidFill>
                  <a:schemeClr val="tx2">
                    <a:lumMod val="75000"/>
                  </a:schemeClr>
                </a:solidFill>
              </a:rPr>
              <a:t>Agenda included: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tx2">
                    <a:lumMod val="75000"/>
                  </a:schemeClr>
                </a:solidFill>
              </a:rPr>
              <a:t>- European environmental legislatuion and integration;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tx2">
                    <a:lumMod val="75000"/>
                  </a:schemeClr>
                </a:solidFill>
              </a:rPr>
              <a:t>- Dniester transboundary cooperation;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tx2">
                    <a:lumMod val="75000"/>
                  </a:schemeClr>
                </a:solidFill>
              </a:rPr>
              <a:t>- Climate change and water resources;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tx2">
                    <a:lumMod val="75000"/>
                  </a:schemeClr>
                </a:solidFill>
              </a:rPr>
              <a:t>- Biodiversity challenges and conservation;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tx2">
                    <a:lumMod val="75000"/>
                  </a:schemeClr>
                </a:solidFill>
              </a:rPr>
              <a:t>-  Water and health;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tx2">
                    <a:lumMod val="75000"/>
                  </a:schemeClr>
                </a:solidFill>
              </a:rPr>
              <a:t>- Public participation in environmental decision making.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240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Dniester 2024 expedition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0000" lnSpcReduction="10000"/>
          </a:bodyPr>
          <a:lstStyle/>
          <a:p>
            <a:r>
              <a:rPr lang="en-US"/>
              <a:t>Was organised from 8 to 15 July, 2024.</a:t>
            </a:r>
          </a:p>
          <a:p>
            <a:r>
              <a:rPr lang="en-US"/>
              <a:t>Support of UNDP and EU Confidence Building Programme   </a:t>
            </a:r>
          </a:p>
          <a:p>
            <a:r>
              <a:rPr lang="en-US"/>
              <a:t>Participated 30 persons (students and lecturers of universities, academics, ecoNGOs, journalists, TV media)</a:t>
            </a:r>
          </a:p>
          <a:p>
            <a:r>
              <a:rPr lang="en-US"/>
              <a:t>Main activities:</a:t>
            </a:r>
          </a:p>
          <a:p>
            <a:pPr marL="82550" indent="0">
              <a:buNone/>
            </a:pPr>
            <a:r>
              <a:rPr lang="en-US"/>
              <a:t>- observations and study of river hydromorphology, including sedimwents, water and wetland biodiversity, natural and historical sites, protected areas, meetings with local population, lectures. </a:t>
            </a:r>
          </a:p>
          <a:p>
            <a:pPr marL="82550" indent="0">
              <a:buNone/>
            </a:pPr>
            <a:r>
              <a:rPr lang="en-US"/>
              <a:t>- expedition has been reflected at the Dniester River Basin Conference proceedings in November 2024.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13th Dniester River basin conference 2024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Was organised in Nov.ember 15th, 2024, in frames of the “Confidence Building Measures” Program of UNDP with financial support of the EU - Environmental Platform Eco-Tiras project.</a:t>
            </a:r>
          </a:p>
          <a:p>
            <a:r>
              <a:rPr lang="en-US"/>
              <a:t>59 reports, authors from 8 countries (Belarus, Czech Rep., Greece, Lithuania, Moldova, Romania, Russia, and Ukraine). Format - physical and online.</a:t>
            </a:r>
          </a:p>
          <a:p>
            <a:r>
              <a:rPr lang="en-US"/>
              <a:t>Proceedings have been published and placed to the website with </a:t>
            </a:r>
            <a:r>
              <a:rPr lang="en-US" i="1"/>
              <a:t>DOI </a:t>
            </a:r>
            <a:r>
              <a:rPr lang="en-US"/>
              <a:t>access to each article.</a:t>
            </a:r>
          </a:p>
          <a:p>
            <a:pPr marL="82550" indent="0">
              <a:buNone/>
            </a:pPr>
            <a:endParaRPr lang="en-US" altLang="ru-RU" b="1">
              <a:solidFill>
                <a:srgbClr val="0000CC"/>
              </a:solidFill>
            </a:endParaRPr>
          </a:p>
          <a:p>
            <a:pPr marL="82550" indent="0">
              <a:buNone/>
            </a:pPr>
            <a:endParaRPr lang="en-US"/>
          </a:p>
          <a:p>
            <a:pPr marL="82550" indent="0">
              <a:buNone/>
            </a:pPr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Dniester Conf. 2024</a:t>
            </a:r>
          </a:p>
        </p:txBody>
      </p:sp>
      <p:pic>
        <p:nvPicPr>
          <p:cNvPr id="6" name="Picture 5" descr="Artemii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110" y="1447800"/>
            <a:ext cx="4519930" cy="2826385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388745" y="1198245"/>
            <a:ext cx="10522585" cy="5050155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Picture 8" descr="Dniester-2024-conf-partici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765" y="498475"/>
            <a:ext cx="5034915" cy="3776345"/>
          </a:xfrm>
          <a:prstGeom prst="rect">
            <a:avLst/>
          </a:prstGeom>
        </p:spPr>
      </p:pic>
      <p:pic>
        <p:nvPicPr>
          <p:cNvPr id="10" name="Picture 9" descr="Dniester-Conf-2024-proceedings-cove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3010" y="2546985"/>
            <a:ext cx="3049270" cy="43110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642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ru-RU" sz="4000" b="1">
                <a:solidFill>
                  <a:srgbClr val="0000CC"/>
                </a:solidFill>
              </a:rPr>
              <a:t>        Thank you for attention! 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02180" y="1410970"/>
            <a:ext cx="5040630" cy="29635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2795" y="1410970"/>
            <a:ext cx="5156200" cy="29317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3"/>
          <p:cNvSpPr txBox="1"/>
          <p:nvPr/>
        </p:nvSpPr>
        <p:spPr>
          <a:xfrm>
            <a:off x="3048000" y="3075305"/>
            <a:ext cx="6096000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endParaRPr lang="en-US" altLang="ru-RU" sz="4000" b="1">
              <a:solidFill>
                <a:srgbClr val="0000CC"/>
              </a:solidFill>
              <a:sym typeface="+mn-ea"/>
            </a:endParaRPr>
          </a:p>
          <a:p>
            <a:pPr algn="ctr"/>
            <a:endParaRPr lang="en-US" altLang="ru-RU" sz="4000" b="1">
              <a:solidFill>
                <a:srgbClr val="0000CC"/>
              </a:solidFill>
              <a:sym typeface="+mn-ea"/>
            </a:endParaRPr>
          </a:p>
          <a:p>
            <a:pPr algn="ctr"/>
            <a:endParaRPr lang="en-US" altLang="ru-RU" sz="4000" b="1">
              <a:solidFill>
                <a:srgbClr val="0000CC"/>
              </a:solidFill>
              <a:sym typeface="+mn-ea"/>
            </a:endParaRPr>
          </a:p>
          <a:p>
            <a:pPr algn="ctr"/>
            <a:r>
              <a:rPr lang="en-US" altLang="ru-RU" sz="4000" b="1">
                <a:solidFill>
                  <a:srgbClr val="0000CC"/>
                </a:solidFill>
                <a:sym typeface="+mn-ea"/>
              </a:rPr>
              <a:t>         http://eco-tiras.org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Waveform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ppt/theme/themeOverride2.xml><?xml version="1.0" encoding="utf-8"?>
<a:themeOverride xmlns:a="http://schemas.openxmlformats.org/drawingml/2006/main">
  <a:clrScheme name="Waveform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ppt/theme/themeOverride3.xml><?xml version="1.0" encoding="utf-8"?>
<a:themeOverride xmlns:a="http://schemas.openxmlformats.org/drawingml/2006/main">
  <a:clrScheme name="Waveform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304</Words>
  <Application>Microsoft Office PowerPoint</Application>
  <PresentationFormat>Ecran lat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6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Gill Sans MT</vt:lpstr>
      <vt:lpstr>Trebuchet MS</vt:lpstr>
      <vt:lpstr>Verdana</vt:lpstr>
      <vt:lpstr>Wingdings 2</vt:lpstr>
      <vt:lpstr>Solstice</vt:lpstr>
      <vt:lpstr>.</vt:lpstr>
      <vt:lpstr>Dniester Youth Summer School 2024</vt:lpstr>
      <vt:lpstr>Dniester 2024 expedition  </vt:lpstr>
      <vt:lpstr>13th Dniester River basin conference 2024</vt:lpstr>
      <vt:lpstr>Dniester Conf. 2024</vt:lpstr>
      <vt:lpstr>        Thank you for attention!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mariana.codreanu@apele.gov.md</cp:lastModifiedBy>
  <cp:revision>151</cp:revision>
  <dcterms:created xsi:type="dcterms:W3CDTF">2018-08-30T12:28:00Z</dcterms:created>
  <dcterms:modified xsi:type="dcterms:W3CDTF">2024-11-27T06:46:45Z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2137B1FCA1494B989597484590C9846E_13</vt:lpwstr>
  </property>
  <property fmtid="{D5CDD505-2E9C-101B-9397-08002B2CF9AE}" pid="3" name="KSOProductBuildVer">
    <vt:lpwstr>1033-12.2.0.18911</vt:lpwstr>
  </property>
</Properties>
</file>