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theme/themeOverride11.xml" ContentType="application/vnd.openxmlformats-officedocument.themeOverride+xml"/>
  <Override PartName="/ppt/charts/chart14.xml" ContentType="application/vnd.openxmlformats-officedocument.drawingml.chart+xml"/>
  <Override PartName="/ppt/theme/themeOverride12.xml" ContentType="application/vnd.openxmlformats-officedocument.themeOverride+xml"/>
  <Override PartName="/ppt/charts/chart15.xml" ContentType="application/vnd.openxmlformats-officedocument.drawingml.chart+xml"/>
  <Override PartName="/ppt/theme/themeOverride13.xml" ContentType="application/vnd.openxmlformats-officedocument.themeOverride+xml"/>
  <Override PartName="/ppt/charts/chart16.xml" ContentType="application/vnd.openxmlformats-officedocument.drawingml.chart+xml"/>
  <Override PartName="/ppt/theme/themeOverride14.xml" ContentType="application/vnd.openxmlformats-officedocument.themeOverride+xml"/>
  <Override PartName="/ppt/charts/chart17.xml" ContentType="application/vnd.openxmlformats-officedocument.drawingml.chart+xml"/>
  <Override PartName="/ppt/theme/themeOverride15.xml" ContentType="application/vnd.openxmlformats-officedocument.themeOverride+xml"/>
  <Override PartName="/ppt/charts/chart18.xml" ContentType="application/vnd.openxmlformats-officedocument.drawingml.chart+xml"/>
  <Override PartName="/ppt/theme/themeOverride16.xml" ContentType="application/vnd.openxmlformats-officedocument.themeOverride+xml"/>
  <Override PartName="/ppt/charts/chart19.xml" ContentType="application/vnd.openxmlformats-officedocument.drawingml.chart+xml"/>
  <Override PartName="/ppt/theme/themeOverride17.xml" ContentType="application/vnd.openxmlformats-officedocument.themeOverride+xml"/>
  <Override PartName="/ppt/charts/chart20.xml" ContentType="application/vnd.openxmlformats-officedocument.drawingml.chart+xml"/>
  <Override PartName="/ppt/theme/themeOverride18.xml" ContentType="application/vnd.openxmlformats-officedocument.themeOverride+xml"/>
  <Override PartName="/ppt/charts/chart21.xml" ContentType="application/vnd.openxmlformats-officedocument.drawingml.chart+xml"/>
  <Override PartName="/ppt/theme/themeOverride19.xml" ContentType="application/vnd.openxmlformats-officedocument.themeOverride+xml"/>
  <Override PartName="/ppt/charts/chart22.xml" ContentType="application/vnd.openxmlformats-officedocument.drawingml.chart+xml"/>
  <Override PartName="/ppt/theme/themeOverride20.xml" ContentType="application/vnd.openxmlformats-officedocument.themeOverride+xml"/>
  <Override PartName="/ppt/charts/chart23.xml" ContentType="application/vnd.openxmlformats-officedocument.drawingml.chart+xml"/>
  <Override PartName="/ppt/theme/themeOverride21.xml" ContentType="application/vnd.openxmlformats-officedocument.themeOverride+xml"/>
  <Override PartName="/ppt/charts/chart24.xml" ContentType="application/vnd.openxmlformats-officedocument.drawingml.chart+xml"/>
  <Override PartName="/ppt/theme/themeOverride22.xml" ContentType="application/vnd.openxmlformats-officedocument.themeOverride+xml"/>
  <Override PartName="/ppt/charts/chart25.xml" ContentType="application/vnd.openxmlformats-officedocument.drawingml.chart+xml"/>
  <Override PartName="/ppt/theme/themeOverride23.xml" ContentType="application/vnd.openxmlformats-officedocument.themeOverride+xml"/>
  <Override PartName="/ppt/charts/chart26.xml" ContentType="application/vnd.openxmlformats-officedocument.drawingml.chart+xml"/>
  <Override PartName="/ppt/theme/themeOverride24.xml" ContentType="application/vnd.openxmlformats-officedocument.themeOverride+xml"/>
  <Override PartName="/ppt/charts/chart27.xml" ContentType="application/vnd.openxmlformats-officedocument.drawingml.chart+xml"/>
  <Override PartName="/ppt/theme/themeOverride25.xml" ContentType="application/vnd.openxmlformats-officedocument.themeOverride+xml"/>
  <Override PartName="/ppt/charts/chart28.xml" ContentType="application/vnd.openxmlformats-officedocument.drawingml.chart+xml"/>
  <Override PartName="/ppt/theme/themeOverride26.xml" ContentType="application/vnd.openxmlformats-officedocument.themeOverride+xml"/>
  <Override PartName="/ppt/charts/chart29.xml" ContentType="application/vnd.openxmlformats-officedocument.drawingml.chart+xml"/>
  <Override PartName="/ppt/theme/themeOverride2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8" r:id="rId4"/>
  </p:sldMasterIdLst>
  <p:notesMasterIdLst>
    <p:notesMasterId r:id="rId24"/>
  </p:notesMasterIdLst>
  <p:handoutMasterIdLst>
    <p:handoutMasterId r:id="rId25"/>
  </p:handoutMasterIdLst>
  <p:sldIdLst>
    <p:sldId id="256" r:id="rId5"/>
    <p:sldId id="1324" r:id="rId6"/>
    <p:sldId id="1298" r:id="rId7"/>
    <p:sldId id="1320" r:id="rId8"/>
    <p:sldId id="1323" r:id="rId9"/>
    <p:sldId id="1340" r:id="rId10"/>
    <p:sldId id="259" r:id="rId11"/>
    <p:sldId id="1318" r:id="rId12"/>
    <p:sldId id="1341" r:id="rId13"/>
    <p:sldId id="1325" r:id="rId14"/>
    <p:sldId id="1339" r:id="rId15"/>
    <p:sldId id="1322" r:id="rId16"/>
    <p:sldId id="1326" r:id="rId17"/>
    <p:sldId id="1327" r:id="rId18"/>
    <p:sldId id="1328" r:id="rId19"/>
    <p:sldId id="1330" r:id="rId20"/>
    <p:sldId id="1329" r:id="rId21"/>
    <p:sldId id="1338" r:id="rId22"/>
    <p:sldId id="1317" r:id="rId23"/>
  </p:sldIdLst>
  <p:sldSz cx="11880850" cy="6840538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56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28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00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72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55">
          <p15:clr>
            <a:srgbClr val="A4A3A4"/>
          </p15:clr>
        </p15:guide>
        <p15:guide id="4" pos="374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7B7"/>
    <a:srgbClr val="FFFFD5"/>
    <a:srgbClr val="000099"/>
    <a:srgbClr val="FFE7E7"/>
    <a:srgbClr val="FFFFCC"/>
    <a:srgbClr val="0A4FE8"/>
    <a:srgbClr val="FFFFFF"/>
    <a:srgbClr val="CCECFF"/>
    <a:srgbClr val="2E6C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0" autoAdjust="0"/>
    <p:restoredTop sz="98839" autoAdjust="0"/>
  </p:normalViewPr>
  <p:slideViewPr>
    <p:cSldViewPr>
      <p:cViewPr varScale="1">
        <p:scale>
          <a:sx n="67" d="100"/>
          <a:sy n="67" d="100"/>
        </p:scale>
        <p:origin x="672" y="48"/>
      </p:cViewPr>
      <p:guideLst>
        <p:guide orient="horz" pos="2160"/>
        <p:guide pos="2880"/>
        <p:guide orient="horz" pos="2155"/>
        <p:guide pos="37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2622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E:\&#1055;&#1050;%20VIRA\__VIRA\____&#1056;&#1054;&#1041;&#1054;&#1058;&#1040;%20&#1059;%20&#1042;&#1030;&#1044;&#1044;&#1040;&#1051;&#1045;&#1053;&#1054;&#1052;&#1059;%20&#1044;&#1054;&#1057;&#1058;&#1059;&#1055;&#1030;\2024\&#1044;&#1053;&#1030;&#1057;&#1058;&#1045;&#1056;%202024\&#1056;&#1086;&#1079;&#1088;&#1072;&#1093;&#1091;&#1085;&#1082;&#1080;\&#1060;&#1072;&#1082;&#1090;&#1048;&#1079;&#1084;&#1077;&#1085;&#1077;&#1085;&#1080;&#1103;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E:\&#1055;&#1050;%20VIRA\__VIRA\____&#1056;&#1054;&#1041;&#1054;&#1058;&#1040;%20&#1059;%20&#1042;&#1030;&#1044;&#1044;&#1040;&#1051;&#1045;&#1053;&#1054;&#1052;&#1059;%20&#1044;&#1054;&#1057;&#1058;&#1059;&#1055;&#1030;\2024\&#1044;&#1053;&#1030;&#1057;&#1058;&#1045;&#1056;%202024\&#1056;&#1086;&#1079;&#1088;&#1072;&#1093;&#1091;&#1085;&#1082;&#1080;\&#1060;&#1072;&#1082;&#1090;&#1048;&#1079;&#1084;&#1077;&#1085;&#1077;&#1085;&#1080;&#1103;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__&#1042;&#1045;&#1056;&#1040;\____&#1056;&#1054;&#1041;&#1054;&#1058;&#1040;%20&#1059;%20&#1042;&#1030;&#1044;&#1044;&#1040;&#1051;&#1045;&#1053;&#1054;&#1052;&#1059;%20&#1044;&#1054;&#1057;&#1058;&#1059;&#1055;&#1030;\2023\&#1040;&#1087;&#1077;&#1085;&#1072;3\&#1052;&#1080;&#1082;&#1086;&#1083;&#1072;&#1111;&#1074;&#1089;&#1100;&#1082;&#1072;\&#1052;&#1080;&#1082;&#1086;&#1083;&#1072;&#1111;&#1074;&#1089;&#1100;&#1082;&#1072;%20&#1086;&#1073;&#1083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55;&#1050;%20VIRA\__VIRA\____&#1056;&#1054;&#1041;&#1054;&#1058;&#1040;%20&#1059;%20&#1042;&#1030;&#1044;&#1044;&#1040;&#1051;&#1045;&#1053;&#1054;&#1052;&#1059;%20&#1044;&#1054;&#1057;&#1058;&#1059;&#1055;&#1030;\2024\&#1044;&#1053;&#1030;&#1057;&#1058;&#1045;&#1056;%202024\&#1056;&#1086;&#1079;&#1088;&#1072;&#1093;&#1091;&#1085;&#1082;&#1080;\&#1060;&#1072;&#1082;&#1090;&#1048;&#1079;&#1084;&#1077;&#1085;&#1077;&#1085;&#1080;&#1103;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E:\&#1055;&#1050;%20VIRA\__VIRA\____&#1056;&#1054;&#1041;&#1054;&#1058;&#1040;%20&#1059;%20&#1042;&#1030;&#1044;&#1044;&#1040;&#1051;&#1045;&#1053;&#1054;&#1052;&#1059;%20&#1044;&#1054;&#1057;&#1058;&#1059;&#1055;&#1030;\2024\&#1044;&#1053;&#1030;&#1057;&#1058;&#1045;&#1056;%202024\&#1056;&#1086;&#1079;&#1088;&#1072;&#1093;&#1091;&#1085;&#1082;&#1080;\&#1060;&#1072;&#1082;&#1090;&#1048;&#1079;&#1084;&#1077;&#1085;&#1077;&#1085;&#1080;&#1103;.xlsx" TargetMode="External"/><Relationship Id="rId1" Type="http://schemas.openxmlformats.org/officeDocument/2006/relationships/themeOverride" Target="../theme/themeOverride11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oleObject" Target="file:///E:\&#1055;&#1050;%20VIRA\__VIRA\____&#1056;&#1054;&#1041;&#1054;&#1058;&#1040;%20&#1059;%20&#1042;&#1030;&#1044;&#1044;&#1040;&#1051;&#1045;&#1053;&#1054;&#1052;&#1059;%20&#1044;&#1054;&#1057;&#1058;&#1059;&#1055;&#1030;\2024\&#1044;&#1053;&#1030;&#1057;&#1058;&#1045;&#1056;%202024\&#1056;&#1086;&#1079;&#1088;&#1072;&#1093;&#1091;&#1085;&#1082;&#1080;\SSP2_4.5_&#1088;&#1086;&#1079;&#1088;&#1072;&#1093;.xlsx" TargetMode="External"/><Relationship Id="rId1" Type="http://schemas.openxmlformats.org/officeDocument/2006/relationships/themeOverride" Target="../theme/themeOverride12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oleObject" Target="file:///E:\&#1055;&#1050;%20VIRA\__VIRA\____&#1056;&#1054;&#1041;&#1054;&#1058;&#1040;%20&#1059;%20&#1042;&#1030;&#1044;&#1044;&#1040;&#1051;&#1045;&#1053;&#1054;&#1052;&#1059;%20&#1044;&#1054;&#1057;&#1058;&#1059;&#1055;&#1030;\2024\&#1044;&#1053;&#1030;&#1057;&#1058;&#1045;&#1056;%202024\&#1056;&#1086;&#1079;&#1088;&#1072;&#1093;&#1091;&#1085;&#1082;&#1080;\SSP2_4.5_&#1088;&#1086;&#1079;&#1088;&#1072;&#1093;.xlsx" TargetMode="External"/><Relationship Id="rId1" Type="http://schemas.openxmlformats.org/officeDocument/2006/relationships/themeOverride" Target="../theme/themeOverride13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oleObject" Target="file:///E:\&#1055;&#1050;%20VIRA\__VIRA\____&#1056;&#1054;&#1041;&#1054;&#1058;&#1040;%20&#1059;%20&#1042;&#1030;&#1044;&#1044;&#1040;&#1051;&#1045;&#1053;&#1054;&#1052;&#1059;%20&#1044;&#1054;&#1057;&#1058;&#1059;&#1055;&#1030;\2024\&#1044;&#1053;&#1030;&#1057;&#1058;&#1045;&#1056;%202024\&#1056;&#1086;&#1079;&#1088;&#1072;&#1093;&#1091;&#1085;&#1082;&#1080;\SSP2_4.5_&#1088;&#1086;&#1079;&#1088;&#1072;&#1093;.xlsx" TargetMode="External"/><Relationship Id="rId1" Type="http://schemas.openxmlformats.org/officeDocument/2006/relationships/themeOverride" Target="../theme/themeOverride14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oleObject" Target="file:///E:\&#1055;&#1050;%20VIRA\__VIRA\____&#1056;&#1054;&#1041;&#1054;&#1058;&#1040;%20&#1059;%20&#1042;&#1030;&#1044;&#1044;&#1040;&#1051;&#1045;&#1053;&#1054;&#1052;&#1059;%20&#1044;&#1054;&#1057;&#1058;&#1059;&#1055;&#1030;\2024\&#1044;&#1053;&#1030;&#1057;&#1058;&#1045;&#1056;%202024\&#1056;&#1086;&#1079;&#1088;&#1072;&#1093;&#1091;&#1085;&#1082;&#1080;\SSP2_4.5_&#1088;&#1086;&#1079;&#1088;&#1072;&#1093;.xlsx" TargetMode="External"/><Relationship Id="rId1" Type="http://schemas.openxmlformats.org/officeDocument/2006/relationships/themeOverride" Target="../theme/themeOverride15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oleObject" Target="file:///E:\&#1055;&#1050;%20VIRA\__VIRA\____&#1056;&#1054;&#1041;&#1054;&#1058;&#1040;%20&#1059;%20&#1042;&#1030;&#1044;&#1044;&#1040;&#1051;&#1045;&#1053;&#1054;&#1052;&#1059;%20&#1044;&#1054;&#1057;&#1058;&#1059;&#1055;&#1030;\2024\&#1044;&#1053;&#1030;&#1057;&#1058;&#1045;&#1056;%202024\&#1056;&#1086;&#1079;&#1088;&#1072;&#1093;&#1091;&#1085;&#1082;&#1080;\SSP2_4.5_&#1088;&#1086;&#1079;&#1088;&#1072;&#1093;.xlsx" TargetMode="External"/><Relationship Id="rId1" Type="http://schemas.openxmlformats.org/officeDocument/2006/relationships/themeOverride" Target="../theme/themeOverride16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oleObject" Target="file:///E:\&#1055;&#1050;%20VIRA\__VIRA\____&#1056;&#1054;&#1041;&#1054;&#1058;&#1040;%20&#1059;%20&#1042;&#1030;&#1044;&#1044;&#1040;&#1051;&#1045;&#1053;&#1054;&#1052;&#1059;%20&#1044;&#1054;&#1057;&#1058;&#1059;&#1055;&#1030;\2024\&#1044;&#1053;&#1030;&#1057;&#1058;&#1045;&#1056;%202024\&#1056;&#1086;&#1079;&#1088;&#1072;&#1093;&#1091;&#1085;&#1082;&#1080;\SSP2_4.5_&#1088;&#1086;&#1079;&#1088;&#1072;&#1093;.xlsx" TargetMode="External"/><Relationship Id="rId1" Type="http://schemas.openxmlformats.org/officeDocument/2006/relationships/themeOverride" Target="../theme/themeOverride17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E:\&#1055;&#1050;%20VIRA\__VIRA\____&#1056;&#1054;&#1041;&#1054;&#1058;&#1040;%20&#1059;%20&#1042;&#1030;&#1044;&#1044;&#1040;&#1051;&#1045;&#1053;&#1054;&#1052;&#1059;%20&#1044;&#1054;&#1057;&#1058;&#1059;&#1055;&#1030;\2024\&#1044;&#1053;&#1030;&#1057;&#1058;&#1045;&#1056;%202024\&#1056;&#1086;&#1079;&#1088;&#1072;&#1093;&#1091;&#1085;&#1082;&#1080;\&#1060;&#1072;&#1082;&#1090;&#1048;&#1079;&#1084;&#1077;&#1085;&#1077;&#1085;&#1080;&#1103;.xlsx" TargetMode="External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oleObject" Target="file:///E:\&#1055;&#1050;%20VIRA\__VIRA\____&#1056;&#1054;&#1041;&#1054;&#1058;&#1040;%20&#1059;%20&#1042;&#1030;&#1044;&#1044;&#1040;&#1051;&#1045;&#1053;&#1054;&#1052;&#1059;%20&#1044;&#1054;&#1057;&#1058;&#1059;&#1055;&#1030;\2024\&#1044;&#1053;&#1030;&#1057;&#1058;&#1045;&#1056;%202024\&#1056;&#1086;&#1079;&#1088;&#1072;&#1093;&#1091;&#1085;&#1082;&#1080;\SSP5_8.5_&#1088;&#1086;&#1079;&#1088;&#1072;&#1093;.xlsx" TargetMode="External"/><Relationship Id="rId1" Type="http://schemas.openxmlformats.org/officeDocument/2006/relationships/themeOverride" Target="../theme/themeOverride18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oleObject" Target="file:///E:\&#1055;&#1050;%20VIRA\__VIRA\____&#1056;&#1054;&#1041;&#1054;&#1058;&#1040;%20&#1059;%20&#1042;&#1030;&#1044;&#1044;&#1040;&#1051;&#1045;&#1053;&#1054;&#1052;&#1059;%20&#1044;&#1054;&#1057;&#1058;&#1059;&#1055;&#1030;\2024\&#1044;&#1053;&#1030;&#1057;&#1058;&#1045;&#1056;%202024\&#1056;&#1086;&#1079;&#1088;&#1072;&#1093;&#1091;&#1085;&#1082;&#1080;\SSP5_8.5_&#1088;&#1086;&#1079;&#1088;&#1072;&#1093;.xlsx" TargetMode="External"/><Relationship Id="rId1" Type="http://schemas.openxmlformats.org/officeDocument/2006/relationships/themeOverride" Target="../theme/themeOverride19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oleObject" Target="file:///E:\&#1055;&#1050;%20VIRA\__VIRA\____&#1056;&#1054;&#1041;&#1054;&#1058;&#1040;%20&#1059;%20&#1042;&#1030;&#1044;&#1044;&#1040;&#1051;&#1045;&#1053;&#1054;&#1052;&#1059;%20&#1044;&#1054;&#1057;&#1058;&#1059;&#1055;&#1030;\2024\&#1044;&#1053;&#1030;&#1057;&#1058;&#1045;&#1056;%202024\&#1056;&#1086;&#1079;&#1088;&#1072;&#1093;&#1091;&#1085;&#1082;&#1080;\SSP5_8.5_&#1088;&#1086;&#1079;&#1088;&#1072;&#1093;.xlsx" TargetMode="External"/><Relationship Id="rId1" Type="http://schemas.openxmlformats.org/officeDocument/2006/relationships/themeOverride" Target="../theme/themeOverride20.xm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oleObject" Target="file:///E:\&#1055;&#1050;%20VIRA\__VIRA\____&#1056;&#1054;&#1041;&#1054;&#1058;&#1040;%20&#1059;%20&#1042;&#1030;&#1044;&#1044;&#1040;&#1051;&#1045;&#1053;&#1054;&#1052;&#1059;%20&#1044;&#1054;&#1057;&#1058;&#1059;&#1055;&#1030;\2024\&#1044;&#1053;&#1030;&#1057;&#1058;&#1045;&#1056;%202024\&#1056;&#1086;&#1079;&#1088;&#1072;&#1093;&#1091;&#1085;&#1082;&#1080;\SSP5_8.5_&#1088;&#1086;&#1079;&#1088;&#1072;&#1093;.xlsx" TargetMode="External"/><Relationship Id="rId1" Type="http://schemas.openxmlformats.org/officeDocument/2006/relationships/themeOverride" Target="../theme/themeOverride21.xm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oleObject" Target="file:///E:\&#1055;&#1050;%20VIRA\__VIRA\____&#1056;&#1054;&#1041;&#1054;&#1058;&#1040;%20&#1059;%20&#1042;&#1030;&#1044;&#1044;&#1040;&#1051;&#1045;&#1053;&#1054;&#1052;&#1059;%20&#1044;&#1054;&#1057;&#1058;&#1059;&#1055;&#1030;\2024\&#1044;&#1053;&#1030;&#1057;&#1058;&#1045;&#1056;%202024\&#1056;&#1086;&#1079;&#1088;&#1072;&#1093;&#1091;&#1085;&#1082;&#1080;\SSP5_8.5_&#1088;&#1086;&#1079;&#1088;&#1072;&#1093;.xlsx" TargetMode="External"/><Relationship Id="rId1" Type="http://schemas.openxmlformats.org/officeDocument/2006/relationships/themeOverride" Target="../theme/themeOverride22.xm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oleObject" Target="file:///E:\&#1055;&#1050;%20VIRA\__VIRA\____&#1056;&#1054;&#1041;&#1054;&#1058;&#1040;%20&#1059;%20&#1042;&#1030;&#1044;&#1044;&#1040;&#1051;&#1045;&#1053;&#1054;&#1052;&#1059;%20&#1044;&#1054;&#1057;&#1058;&#1059;&#1055;&#1030;\2024\&#1044;&#1053;&#1030;&#1057;&#1058;&#1045;&#1056;%202024\&#1056;&#1086;&#1079;&#1088;&#1072;&#1093;&#1091;&#1085;&#1082;&#1080;\SSP5_8.5_&#1088;&#1086;&#1079;&#1088;&#1072;&#1093;.xlsx" TargetMode="External"/><Relationship Id="rId1" Type="http://schemas.openxmlformats.org/officeDocument/2006/relationships/themeOverride" Target="../theme/themeOverride23.xml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oleObject" Target="file:///E:\&#1055;&#1050;%20VIRA\__VIRA\____&#1056;&#1054;&#1041;&#1054;&#1058;&#1040;%20&#1059;%20&#1042;&#1030;&#1044;&#1044;&#1040;&#1051;&#1045;&#1053;&#1054;&#1052;&#1059;%20&#1044;&#1054;&#1057;&#1058;&#1059;&#1055;&#1030;\2024\&#1044;&#1053;&#1030;&#1057;&#1058;&#1045;&#1056;%202024\&#1056;&#1086;&#1079;&#1088;&#1072;&#1093;&#1091;&#1085;&#1082;&#1080;\SSP2_4.5_&#1088;&#1086;&#1079;&#1088;&#1072;&#1093;.xlsx" TargetMode="External"/><Relationship Id="rId1" Type="http://schemas.openxmlformats.org/officeDocument/2006/relationships/themeOverride" Target="../theme/themeOverride24.xml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oleObject" Target="file:///E:\&#1055;&#1050;%20VIRA\__VIRA\____&#1056;&#1054;&#1041;&#1054;&#1058;&#1040;%20&#1059;%20&#1042;&#1030;&#1044;&#1044;&#1040;&#1051;&#1045;&#1053;&#1054;&#1052;&#1059;%20&#1044;&#1054;&#1057;&#1058;&#1059;&#1055;&#1030;\2024\&#1044;&#1053;&#1030;&#1057;&#1058;&#1045;&#1056;%202024\&#1056;&#1086;&#1079;&#1088;&#1072;&#1093;&#1091;&#1085;&#1082;&#1080;\SSP2_4.5_&#1088;&#1086;&#1079;&#1088;&#1072;&#1093;.xlsx" TargetMode="External"/><Relationship Id="rId1" Type="http://schemas.openxmlformats.org/officeDocument/2006/relationships/themeOverride" Target="../theme/themeOverride25.xml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oleObject" Target="file:///E:\&#1055;&#1050;%20VIRA\__VIRA\____&#1056;&#1054;&#1041;&#1054;&#1058;&#1040;%20&#1059;%20&#1042;&#1030;&#1044;&#1044;&#1040;&#1051;&#1045;&#1053;&#1054;&#1052;&#1059;%20&#1044;&#1054;&#1057;&#1058;&#1059;&#1055;&#1030;\2024\&#1044;&#1053;&#1030;&#1057;&#1058;&#1045;&#1056;%202024\&#1056;&#1086;&#1079;&#1088;&#1072;&#1093;&#1091;&#1085;&#1082;&#1080;\SSP5_8.5_&#1088;&#1086;&#1079;&#1088;&#1072;&#1093;.xlsx" TargetMode="External"/><Relationship Id="rId1" Type="http://schemas.openxmlformats.org/officeDocument/2006/relationships/themeOverride" Target="../theme/themeOverride26.xml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oleObject" Target="file:///E:\&#1055;&#1050;%20VIRA\__VIRA\____&#1056;&#1054;&#1041;&#1054;&#1058;&#1040;%20&#1059;%20&#1042;&#1030;&#1044;&#1044;&#1040;&#1051;&#1045;&#1053;&#1054;&#1052;&#1059;%20&#1044;&#1054;&#1057;&#1058;&#1059;&#1055;&#1030;\2024\&#1044;&#1053;&#1030;&#1057;&#1058;&#1045;&#1056;%202024\&#1056;&#1086;&#1079;&#1088;&#1072;&#1093;&#1091;&#1085;&#1082;&#1080;\SSP5_8.5_&#1088;&#1086;&#1079;&#1088;&#1072;&#1093;.xlsx" TargetMode="External"/><Relationship Id="rId1" Type="http://schemas.openxmlformats.org/officeDocument/2006/relationships/themeOverride" Target="../theme/themeOverride27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E:\&#1055;&#1050;%20VIRA\__VIRA\____&#1056;&#1054;&#1041;&#1054;&#1058;&#1040;%20&#1059;%20&#1042;&#1030;&#1044;&#1044;&#1040;&#1051;&#1045;&#1053;&#1054;&#1052;&#1059;%20&#1044;&#1054;&#1057;&#1058;&#1059;&#1055;&#1030;\2024\&#1044;&#1053;&#1030;&#1057;&#1058;&#1045;&#1056;%202024\&#1056;&#1086;&#1079;&#1088;&#1072;&#1093;&#1091;&#1085;&#1082;&#1080;\&#1060;&#1072;&#1082;&#1090;&#1048;&#1079;&#1084;&#1077;&#1085;&#1077;&#1085;&#1080;&#1103;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E:\&#1055;&#1050;%20VIRA\__VIRA\____&#1056;&#1054;&#1041;&#1054;&#1058;&#1040;%20&#1059;%20&#1042;&#1030;&#1044;&#1044;&#1040;&#1051;&#1045;&#1053;&#1054;&#1052;&#1059;%20&#1044;&#1054;&#1057;&#1058;&#1059;&#1055;&#1030;\2024\&#1044;&#1053;&#1030;&#1057;&#1058;&#1045;&#1056;%202024\&#1056;&#1086;&#1079;&#1088;&#1072;&#1093;&#1091;&#1085;&#1082;&#1080;\&#1060;&#1072;&#1082;&#1090;&#1048;&#1079;&#1084;&#1077;&#1085;&#1077;&#1085;&#1080;&#1103;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E:\&#1055;&#1050;%20VIRA\__VIRA\____&#1056;&#1054;&#1041;&#1054;&#1058;&#1040;%20&#1059;%20&#1042;&#1030;&#1044;&#1044;&#1040;&#1051;&#1045;&#1053;&#1054;&#1052;&#1059;%20&#1044;&#1054;&#1057;&#1058;&#1059;&#1055;&#1030;\2024\&#1044;&#1053;&#1030;&#1057;&#1058;&#1045;&#1056;%202024\&#1056;&#1086;&#1079;&#1088;&#1072;&#1093;&#1091;&#1085;&#1082;&#1080;\&#1060;&#1072;&#1082;&#1090;&#1048;&#1079;&#1084;&#1077;&#1085;&#1077;&#1085;&#1080;&#1103;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E:\&#1055;&#1050;%20VIRA\__VIRA\____&#1056;&#1054;&#1041;&#1054;&#1058;&#1040;%20&#1059;%20&#1042;&#1030;&#1044;&#1044;&#1040;&#1051;&#1045;&#1053;&#1054;&#1052;&#1059;%20&#1044;&#1054;&#1057;&#1058;&#1059;&#1055;&#1030;\2024\&#1044;&#1053;&#1030;&#1057;&#1058;&#1045;&#1056;%202024\&#1056;&#1086;&#1079;&#1088;&#1072;&#1093;&#1091;&#1085;&#1082;&#1080;\&#1060;&#1072;&#1082;&#1090;&#1048;&#1079;&#1084;&#1077;&#1085;&#1077;&#1085;&#1080;&#1103;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E:\&#1055;&#1050;%20VIRA\__VIRA\____&#1056;&#1054;&#1041;&#1054;&#1058;&#1040;%20&#1059;%20&#1042;&#1030;&#1044;&#1044;&#1040;&#1051;&#1045;&#1053;&#1054;&#1052;&#1059;%20&#1044;&#1054;&#1057;&#1058;&#1059;&#1055;&#1030;\2024\&#1044;&#1053;&#1030;&#1057;&#1058;&#1045;&#1056;%202024\&#1056;&#1086;&#1079;&#1088;&#1072;&#1093;&#1091;&#1085;&#1082;&#1080;\&#1060;&#1072;&#1082;&#1090;&#1048;&#1079;&#1084;&#1077;&#1085;&#1077;&#1085;&#1080;&#1103;.xlsx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E:\&#1055;&#1050;%20VIRA\__VIRA\____&#1056;&#1054;&#1041;&#1054;&#1058;&#1040;%20&#1059;%20&#1042;&#1030;&#1044;&#1044;&#1040;&#1051;&#1045;&#1053;&#1054;&#1052;&#1059;%20&#1044;&#1054;&#1057;&#1058;&#1059;&#1055;&#1030;\2024\&#1044;&#1053;&#1030;&#1057;&#1058;&#1045;&#1056;%202024\&#1056;&#1086;&#1079;&#1088;&#1072;&#1093;&#1091;&#1085;&#1082;&#1080;\&#1060;&#1072;&#1082;&#1090;&#1048;&#1079;&#1084;&#1077;&#1085;&#1077;&#1085;&#1080;&#1103;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E:\&#1055;&#1050;%20VIRA\__VIRA\____&#1056;&#1054;&#1041;&#1054;&#1058;&#1040;%20&#1059;%20&#1042;&#1030;&#1044;&#1044;&#1040;&#1051;&#1045;&#1053;&#1054;&#1052;&#1059;%20&#1044;&#1054;&#1057;&#1058;&#1059;&#1055;&#1030;\2024\&#1044;&#1053;&#1030;&#1057;&#1058;&#1045;&#1056;%202024\&#1056;&#1086;&#1079;&#1088;&#1072;&#1093;&#1091;&#1085;&#1082;&#1080;\&#1060;&#1072;&#1082;&#1090;&#1048;&#1079;&#1084;&#1077;&#1085;&#1077;&#1085;&#1080;&#1103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236518470125733"/>
          <c:y val="8.0449984365672703E-2"/>
          <c:w val="0.78023587662895855"/>
          <c:h val="0.64121966703620537"/>
        </c:manualLayout>
      </c:layout>
      <c:lineChart>
        <c:grouping val="standard"/>
        <c:varyColors val="0"/>
        <c:ser>
          <c:idx val="0"/>
          <c:order val="0"/>
          <c:tx>
            <c:strRef>
              <c:f>'!0л скользящие-'!$E$2</c:f>
              <c:strCache>
                <c:ptCount val="1"/>
                <c:pt idx="0">
                  <c:v>Басейн Дністра</c:v>
                </c:pt>
              </c:strCache>
            </c:strRef>
          </c:tx>
          <c:marker>
            <c:symbol val="circle"/>
            <c:size val="5"/>
            <c:spPr>
              <a:ln>
                <a:solidFill>
                  <a:srgbClr val="1F497D"/>
                </a:solidFill>
              </a:ln>
            </c:spPr>
          </c:marker>
          <c:dPt>
            <c:idx val="65"/>
            <c:marker>
              <c:symbol val="circle"/>
              <c:size val="7"/>
              <c:spPr>
                <a:solidFill>
                  <a:srgbClr val="FF0000"/>
                </a:solidFill>
                <a:ln>
                  <a:solidFill>
                    <a:srgbClr val="1F497D"/>
                  </a:solidFill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E4EE-45A2-A997-B9BFB7437F70}"/>
              </c:ext>
            </c:extLst>
          </c:dPt>
          <c:dLbls>
            <c:dLbl>
              <c:idx val="65"/>
              <c:layout>
                <c:manualLayout>
                  <c:x val="-1.6666666666666666E-2"/>
                  <c:y val="-6.71214834607767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4EE-45A2-A997-B9BFB7437F7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'!0л скользящие-'!$A$3:$A$68</c:f>
              <c:numCache>
                <c:formatCode>General</c:formatCode>
                <c:ptCount val="66"/>
                <c:pt idx="0">
                  <c:v>1946</c:v>
                </c:pt>
                <c:pt idx="1">
                  <c:v>1947</c:v>
                </c:pt>
                <c:pt idx="2">
                  <c:v>1948</c:v>
                </c:pt>
                <c:pt idx="3">
                  <c:v>1949</c:v>
                </c:pt>
                <c:pt idx="4">
                  <c:v>1950</c:v>
                </c:pt>
                <c:pt idx="5">
                  <c:v>1951</c:v>
                </c:pt>
                <c:pt idx="6">
                  <c:v>1952</c:v>
                </c:pt>
                <c:pt idx="7">
                  <c:v>1953</c:v>
                </c:pt>
                <c:pt idx="8">
                  <c:v>1954</c:v>
                </c:pt>
                <c:pt idx="9">
                  <c:v>1955</c:v>
                </c:pt>
                <c:pt idx="10">
                  <c:v>1956</c:v>
                </c:pt>
                <c:pt idx="11">
                  <c:v>1957</c:v>
                </c:pt>
                <c:pt idx="12">
                  <c:v>1958</c:v>
                </c:pt>
                <c:pt idx="13">
                  <c:v>1959</c:v>
                </c:pt>
                <c:pt idx="14">
                  <c:v>1960</c:v>
                </c:pt>
                <c:pt idx="15">
                  <c:v>1961</c:v>
                </c:pt>
                <c:pt idx="16">
                  <c:v>1962</c:v>
                </c:pt>
                <c:pt idx="17">
                  <c:v>1963</c:v>
                </c:pt>
                <c:pt idx="18">
                  <c:v>1964</c:v>
                </c:pt>
                <c:pt idx="19">
                  <c:v>1965</c:v>
                </c:pt>
                <c:pt idx="20">
                  <c:v>1966</c:v>
                </c:pt>
                <c:pt idx="21">
                  <c:v>1967</c:v>
                </c:pt>
                <c:pt idx="22">
                  <c:v>1968</c:v>
                </c:pt>
                <c:pt idx="23">
                  <c:v>1969</c:v>
                </c:pt>
                <c:pt idx="24">
                  <c:v>1970</c:v>
                </c:pt>
                <c:pt idx="25">
                  <c:v>1971</c:v>
                </c:pt>
                <c:pt idx="26">
                  <c:v>1972</c:v>
                </c:pt>
                <c:pt idx="27">
                  <c:v>1973</c:v>
                </c:pt>
                <c:pt idx="28">
                  <c:v>1974</c:v>
                </c:pt>
                <c:pt idx="29">
                  <c:v>1975</c:v>
                </c:pt>
                <c:pt idx="30">
                  <c:v>1976</c:v>
                </c:pt>
                <c:pt idx="31">
                  <c:v>1977</c:v>
                </c:pt>
                <c:pt idx="32">
                  <c:v>1978</c:v>
                </c:pt>
                <c:pt idx="33">
                  <c:v>1979</c:v>
                </c:pt>
                <c:pt idx="34">
                  <c:v>1980</c:v>
                </c:pt>
                <c:pt idx="35">
                  <c:v>1981</c:v>
                </c:pt>
                <c:pt idx="36">
                  <c:v>1982</c:v>
                </c:pt>
                <c:pt idx="37">
                  <c:v>1983</c:v>
                </c:pt>
                <c:pt idx="38">
                  <c:v>1984</c:v>
                </c:pt>
                <c:pt idx="39">
                  <c:v>1985</c:v>
                </c:pt>
                <c:pt idx="40">
                  <c:v>1986</c:v>
                </c:pt>
                <c:pt idx="41">
                  <c:v>1987</c:v>
                </c:pt>
                <c:pt idx="42">
                  <c:v>1988</c:v>
                </c:pt>
                <c:pt idx="43">
                  <c:v>1989</c:v>
                </c:pt>
                <c:pt idx="44">
                  <c:v>1990</c:v>
                </c:pt>
                <c:pt idx="45">
                  <c:v>1991</c:v>
                </c:pt>
                <c:pt idx="46">
                  <c:v>1992</c:v>
                </c:pt>
                <c:pt idx="47">
                  <c:v>1993</c:v>
                </c:pt>
                <c:pt idx="48">
                  <c:v>1994</c:v>
                </c:pt>
                <c:pt idx="49">
                  <c:v>1995</c:v>
                </c:pt>
                <c:pt idx="50">
                  <c:v>1996</c:v>
                </c:pt>
                <c:pt idx="51">
                  <c:v>1997</c:v>
                </c:pt>
                <c:pt idx="52">
                  <c:v>1998</c:v>
                </c:pt>
                <c:pt idx="53">
                  <c:v>1999</c:v>
                </c:pt>
                <c:pt idx="54">
                  <c:v>2000</c:v>
                </c:pt>
                <c:pt idx="55">
                  <c:v>2001</c:v>
                </c:pt>
                <c:pt idx="56">
                  <c:v>2002</c:v>
                </c:pt>
                <c:pt idx="57">
                  <c:v>2003</c:v>
                </c:pt>
                <c:pt idx="58">
                  <c:v>2004</c:v>
                </c:pt>
                <c:pt idx="59">
                  <c:v>2005</c:v>
                </c:pt>
                <c:pt idx="60">
                  <c:v>2006</c:v>
                </c:pt>
                <c:pt idx="61">
                  <c:v>2007</c:v>
                </c:pt>
                <c:pt idx="62">
                  <c:v>2008</c:v>
                </c:pt>
                <c:pt idx="63">
                  <c:v>2009</c:v>
                </c:pt>
                <c:pt idx="64">
                  <c:v>2010</c:v>
                </c:pt>
                <c:pt idx="65">
                  <c:v>2011</c:v>
                </c:pt>
              </c:numCache>
            </c:numRef>
          </c:cat>
          <c:val>
            <c:numRef>
              <c:f>'!0л скользящие-'!$E$3:$E$68</c:f>
              <c:numCache>
                <c:formatCode>0.0</c:formatCode>
                <c:ptCount val="66"/>
                <c:pt idx="0">
                  <c:v>7.613138888888888</c:v>
                </c:pt>
                <c:pt idx="1">
                  <c:v>7.4262777777777771</c:v>
                </c:pt>
                <c:pt idx="2">
                  <c:v>7.5111388888888895</c:v>
                </c:pt>
                <c:pt idx="3">
                  <c:v>7.5484722222222222</c:v>
                </c:pt>
                <c:pt idx="4">
                  <c:v>7.5171111111111104</c:v>
                </c:pt>
                <c:pt idx="5">
                  <c:v>7.5300833333333328</c:v>
                </c:pt>
                <c:pt idx="6">
                  <c:v>7.5137500000000008</c:v>
                </c:pt>
                <c:pt idx="7">
                  <c:v>7.5185555555555554</c:v>
                </c:pt>
                <c:pt idx="8">
                  <c:v>7.4892777777777786</c:v>
                </c:pt>
                <c:pt idx="9">
                  <c:v>7.5219166666666668</c:v>
                </c:pt>
                <c:pt idx="10">
                  <c:v>7.4465000000000003</c:v>
                </c:pt>
                <c:pt idx="11">
                  <c:v>7.7004166666666665</c:v>
                </c:pt>
                <c:pt idx="12">
                  <c:v>7.7143888888888883</c:v>
                </c:pt>
                <c:pt idx="13">
                  <c:v>7.7068611111111105</c:v>
                </c:pt>
                <c:pt idx="14">
                  <c:v>7.5979444444444439</c:v>
                </c:pt>
                <c:pt idx="15">
                  <c:v>7.5543888888888882</c:v>
                </c:pt>
                <c:pt idx="16">
                  <c:v>7.5011944444444438</c:v>
                </c:pt>
                <c:pt idx="17">
                  <c:v>7.5202777777777783</c:v>
                </c:pt>
                <c:pt idx="18">
                  <c:v>7.5596111111111099</c:v>
                </c:pt>
                <c:pt idx="19">
                  <c:v>7.6564166666666678</c:v>
                </c:pt>
                <c:pt idx="20">
                  <c:v>7.88161111111111</c:v>
                </c:pt>
                <c:pt idx="21">
                  <c:v>7.6778055555555556</c:v>
                </c:pt>
                <c:pt idx="22">
                  <c:v>7.6366388888888892</c:v>
                </c:pt>
                <c:pt idx="23">
                  <c:v>7.5337777777777779</c:v>
                </c:pt>
                <c:pt idx="24">
                  <c:v>7.6582222222222214</c:v>
                </c:pt>
                <c:pt idx="25">
                  <c:v>7.5335555555555551</c:v>
                </c:pt>
                <c:pt idx="26">
                  <c:v>7.5458611111111109</c:v>
                </c:pt>
                <c:pt idx="27">
                  <c:v>7.5689166666666665</c:v>
                </c:pt>
                <c:pt idx="28">
                  <c:v>7.6838611111111108</c:v>
                </c:pt>
                <c:pt idx="29">
                  <c:v>7.6273888888888886</c:v>
                </c:pt>
                <c:pt idx="30">
                  <c:v>7.3686666666666669</c:v>
                </c:pt>
                <c:pt idx="31">
                  <c:v>7.4753888888888893</c:v>
                </c:pt>
                <c:pt idx="32">
                  <c:v>7.3284722222222216</c:v>
                </c:pt>
                <c:pt idx="33">
                  <c:v>7.3914444444444456</c:v>
                </c:pt>
                <c:pt idx="34">
                  <c:v>7.5270277777777777</c:v>
                </c:pt>
                <c:pt idx="35">
                  <c:v>7.7925555555555563</c:v>
                </c:pt>
                <c:pt idx="36">
                  <c:v>7.7831944444444439</c:v>
                </c:pt>
                <c:pt idx="37">
                  <c:v>7.8065833333333332</c:v>
                </c:pt>
                <c:pt idx="38">
                  <c:v>7.6935277777777777</c:v>
                </c:pt>
                <c:pt idx="39">
                  <c:v>7.8538888888888891</c:v>
                </c:pt>
                <c:pt idx="40">
                  <c:v>8.0305833333333343</c:v>
                </c:pt>
                <c:pt idx="41">
                  <c:v>7.9582222222222221</c:v>
                </c:pt>
                <c:pt idx="42">
                  <c:v>8.0679166666666671</c:v>
                </c:pt>
                <c:pt idx="43">
                  <c:v>8.1243333333333343</c:v>
                </c:pt>
                <c:pt idx="44">
                  <c:v>8.1114722222222237</c:v>
                </c:pt>
                <c:pt idx="45">
                  <c:v>8.1283333333333339</c:v>
                </c:pt>
                <c:pt idx="46">
                  <c:v>8.1916944444444439</c:v>
                </c:pt>
                <c:pt idx="47">
                  <c:v>8.2808055555555562</c:v>
                </c:pt>
                <c:pt idx="48">
                  <c:v>8.3338888888888878</c:v>
                </c:pt>
                <c:pt idx="49">
                  <c:v>8.2738055555555565</c:v>
                </c:pt>
                <c:pt idx="50">
                  <c:v>8.2990833333333338</c:v>
                </c:pt>
                <c:pt idx="51">
                  <c:v>8.4320277777777779</c:v>
                </c:pt>
                <c:pt idx="52">
                  <c:v>8.661611111111112</c:v>
                </c:pt>
                <c:pt idx="53">
                  <c:v>8.7860833333333357</c:v>
                </c:pt>
                <c:pt idx="54">
                  <c:v>8.797611111111113</c:v>
                </c:pt>
                <c:pt idx="55">
                  <c:v>8.7342222222222219</c:v>
                </c:pt>
                <c:pt idx="56">
                  <c:v>8.7709444444444458</c:v>
                </c:pt>
                <c:pt idx="57">
                  <c:v>8.7598611111111122</c:v>
                </c:pt>
                <c:pt idx="58">
                  <c:v>8.8750833333333343</c:v>
                </c:pt>
                <c:pt idx="59">
                  <c:v>8.9706388888888888</c:v>
                </c:pt>
                <c:pt idx="60">
                  <c:v>9.1407222222222213</c:v>
                </c:pt>
                <c:pt idx="61">
                  <c:v>9.2574999999999985</c:v>
                </c:pt>
                <c:pt idx="62">
                  <c:v>9.2197499999999994</c:v>
                </c:pt>
                <c:pt idx="63">
                  <c:v>9.2305277777777786</c:v>
                </c:pt>
                <c:pt idx="64">
                  <c:v>9.3537777777777773</c:v>
                </c:pt>
                <c:pt idx="65">
                  <c:v>9.5182500000000001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4EE-45A2-A997-B9BFB7437F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6842624"/>
        <c:axId val="66844160"/>
      </c:lineChart>
      <c:catAx>
        <c:axId val="668426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6844160"/>
        <c:crosses val="autoZero"/>
        <c:auto val="1"/>
        <c:lblAlgn val="ctr"/>
        <c:lblOffset val="100"/>
        <c:noMultiLvlLbl val="0"/>
      </c:catAx>
      <c:valAx>
        <c:axId val="66844160"/>
        <c:scaling>
          <c:orientation val="minMax"/>
          <c:min val="6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/>
                  <a:t>Температура, ⁰С</a:t>
                </a:r>
              </a:p>
            </c:rich>
          </c:tx>
          <c:overlay val="0"/>
        </c:title>
        <c:numFmt formatCode="0.0" sourceLinked="1"/>
        <c:majorTickMark val="out"/>
        <c:minorTickMark val="none"/>
        <c:tickLblPos val="nextTo"/>
        <c:crossAx val="668426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Reg_3_RR!$Q$1</c:f>
              <c:strCache>
                <c:ptCount val="1"/>
                <c:pt idx="0">
                  <c:v>Аномалія,%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  <a:effectLst/>
          </c:spPr>
          <c:invertIfNegative val="0"/>
          <c:trendline>
            <c:spPr>
              <a:ln w="19050" cap="rnd" cmpd="sng">
                <a:solidFill>
                  <a:srgbClr val="C00000">
                    <a:alpha val="96000"/>
                  </a:srgbClr>
                </a:solidFill>
                <a:prstDash val="solid"/>
              </a:ln>
              <a:effectLst/>
            </c:spPr>
            <c:trendlineType val="linear"/>
            <c:dispRSqr val="0"/>
            <c:dispEq val="1"/>
            <c:trendlineLbl>
              <c:layout>
                <c:manualLayout>
                  <c:x val="-0.10024715660542433"/>
                  <c:y val="-0.42586468358121904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2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/>
                      <a:t>y = -0,111x + 4,8</a:t>
                    </a:r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</c:trendlineLbl>
          </c:trendline>
          <c:cat>
            <c:numRef>
              <c:f>Reg_3_RR!$A$2:$A$76</c:f>
              <c:numCache>
                <c:formatCode>General</c:formatCode>
                <c:ptCount val="75"/>
                <c:pt idx="0">
                  <c:v>1946</c:v>
                </c:pt>
                <c:pt idx="1">
                  <c:v>1947</c:v>
                </c:pt>
                <c:pt idx="2">
                  <c:v>1948</c:v>
                </c:pt>
                <c:pt idx="3">
                  <c:v>1949</c:v>
                </c:pt>
                <c:pt idx="4">
                  <c:v>1950</c:v>
                </c:pt>
                <c:pt idx="5">
                  <c:v>1951</c:v>
                </c:pt>
                <c:pt idx="6">
                  <c:v>1952</c:v>
                </c:pt>
                <c:pt idx="7">
                  <c:v>1953</c:v>
                </c:pt>
                <c:pt idx="8">
                  <c:v>1954</c:v>
                </c:pt>
                <c:pt idx="9">
                  <c:v>1955</c:v>
                </c:pt>
                <c:pt idx="10">
                  <c:v>1956</c:v>
                </c:pt>
                <c:pt idx="11">
                  <c:v>1957</c:v>
                </c:pt>
                <c:pt idx="12">
                  <c:v>1958</c:v>
                </c:pt>
                <c:pt idx="13">
                  <c:v>1959</c:v>
                </c:pt>
                <c:pt idx="14">
                  <c:v>1960</c:v>
                </c:pt>
                <c:pt idx="15">
                  <c:v>1961</c:v>
                </c:pt>
                <c:pt idx="16">
                  <c:v>1962</c:v>
                </c:pt>
                <c:pt idx="17">
                  <c:v>1963</c:v>
                </c:pt>
                <c:pt idx="18">
                  <c:v>1964</c:v>
                </c:pt>
                <c:pt idx="19">
                  <c:v>1965</c:v>
                </c:pt>
                <c:pt idx="20">
                  <c:v>1966</c:v>
                </c:pt>
                <c:pt idx="21">
                  <c:v>1967</c:v>
                </c:pt>
                <c:pt idx="22">
                  <c:v>1968</c:v>
                </c:pt>
                <c:pt idx="23">
                  <c:v>1969</c:v>
                </c:pt>
                <c:pt idx="24">
                  <c:v>1970</c:v>
                </c:pt>
                <c:pt idx="25">
                  <c:v>1971</c:v>
                </c:pt>
                <c:pt idx="26">
                  <c:v>1972</c:v>
                </c:pt>
                <c:pt idx="27">
                  <c:v>1973</c:v>
                </c:pt>
                <c:pt idx="28">
                  <c:v>1974</c:v>
                </c:pt>
                <c:pt idx="29">
                  <c:v>1975</c:v>
                </c:pt>
                <c:pt idx="30">
                  <c:v>1976</c:v>
                </c:pt>
                <c:pt idx="31">
                  <c:v>1977</c:v>
                </c:pt>
                <c:pt idx="32">
                  <c:v>1978</c:v>
                </c:pt>
                <c:pt idx="33">
                  <c:v>1979</c:v>
                </c:pt>
                <c:pt idx="34">
                  <c:v>1980</c:v>
                </c:pt>
                <c:pt idx="35">
                  <c:v>1981</c:v>
                </c:pt>
                <c:pt idx="36">
                  <c:v>1982</c:v>
                </c:pt>
                <c:pt idx="37">
                  <c:v>1983</c:v>
                </c:pt>
                <c:pt idx="38">
                  <c:v>1984</c:v>
                </c:pt>
                <c:pt idx="39">
                  <c:v>1985</c:v>
                </c:pt>
                <c:pt idx="40">
                  <c:v>1986</c:v>
                </c:pt>
                <c:pt idx="41">
                  <c:v>1987</c:v>
                </c:pt>
                <c:pt idx="42">
                  <c:v>1988</c:v>
                </c:pt>
                <c:pt idx="43">
                  <c:v>1989</c:v>
                </c:pt>
                <c:pt idx="44">
                  <c:v>1990</c:v>
                </c:pt>
                <c:pt idx="45">
                  <c:v>1991</c:v>
                </c:pt>
                <c:pt idx="46">
                  <c:v>1992</c:v>
                </c:pt>
                <c:pt idx="47">
                  <c:v>1993</c:v>
                </c:pt>
                <c:pt idx="48">
                  <c:v>1994</c:v>
                </c:pt>
                <c:pt idx="49">
                  <c:v>1995</c:v>
                </c:pt>
                <c:pt idx="50">
                  <c:v>1996</c:v>
                </c:pt>
                <c:pt idx="51">
                  <c:v>1997</c:v>
                </c:pt>
                <c:pt idx="52">
                  <c:v>1998</c:v>
                </c:pt>
                <c:pt idx="53">
                  <c:v>1999</c:v>
                </c:pt>
                <c:pt idx="54">
                  <c:v>2000</c:v>
                </c:pt>
                <c:pt idx="55">
                  <c:v>2001</c:v>
                </c:pt>
                <c:pt idx="56">
                  <c:v>2002</c:v>
                </c:pt>
                <c:pt idx="57">
                  <c:v>2003</c:v>
                </c:pt>
                <c:pt idx="58">
                  <c:v>2004</c:v>
                </c:pt>
                <c:pt idx="59">
                  <c:v>2005</c:v>
                </c:pt>
                <c:pt idx="60">
                  <c:v>2006</c:v>
                </c:pt>
                <c:pt idx="61">
                  <c:v>2007</c:v>
                </c:pt>
                <c:pt idx="62">
                  <c:v>2008</c:v>
                </c:pt>
                <c:pt idx="63">
                  <c:v>2009</c:v>
                </c:pt>
                <c:pt idx="64">
                  <c:v>2010</c:v>
                </c:pt>
                <c:pt idx="65">
                  <c:v>2011</c:v>
                </c:pt>
                <c:pt idx="66">
                  <c:v>2012</c:v>
                </c:pt>
                <c:pt idx="67">
                  <c:v>2013</c:v>
                </c:pt>
                <c:pt idx="68">
                  <c:v>2014</c:v>
                </c:pt>
                <c:pt idx="69">
                  <c:v>2015</c:v>
                </c:pt>
                <c:pt idx="70">
                  <c:v>2016</c:v>
                </c:pt>
                <c:pt idx="71">
                  <c:v>2017</c:v>
                </c:pt>
                <c:pt idx="72">
                  <c:v>2018</c:v>
                </c:pt>
                <c:pt idx="73">
                  <c:v>2019</c:v>
                </c:pt>
                <c:pt idx="74">
                  <c:v>2020</c:v>
                </c:pt>
              </c:numCache>
            </c:numRef>
          </c:cat>
          <c:val>
            <c:numRef>
              <c:f>Reg_3_RR!$Q$17:$Q$76</c:f>
              <c:numCache>
                <c:formatCode>0</c:formatCode>
                <c:ptCount val="60"/>
                <c:pt idx="0">
                  <c:v>-17.504581854509425</c:v>
                </c:pt>
                <c:pt idx="1">
                  <c:v>6.9344240820069558</c:v>
                </c:pt>
                <c:pt idx="2">
                  <c:v>-4.5743864232641807</c:v>
                </c:pt>
                <c:pt idx="3">
                  <c:v>-18.038978512724508</c:v>
                </c:pt>
                <c:pt idx="4">
                  <c:v>-2.866520814535567</c:v>
                </c:pt>
                <c:pt idx="5">
                  <c:v>38.684196672661542</c:v>
                </c:pt>
                <c:pt idx="6">
                  <c:v>-12.836415857317911</c:v>
                </c:pt>
                <c:pt idx="7">
                  <c:v>13.038666322236928</c:v>
                </c:pt>
                <c:pt idx="8">
                  <c:v>0.12316220805600114</c:v>
                </c:pt>
                <c:pt idx="9">
                  <c:v>21.113381463720415</c:v>
                </c:pt>
                <c:pt idx="10">
                  <c:v>23.462155779380517</c:v>
                </c:pt>
                <c:pt idx="11">
                  <c:v>-8.3390364209992693</c:v>
                </c:pt>
                <c:pt idx="12">
                  <c:v>-3.5423213994948535</c:v>
                </c:pt>
                <c:pt idx="13">
                  <c:v>1.4876182804058524</c:v>
                </c:pt>
                <c:pt idx="14">
                  <c:v>-28.629581701474883</c:v>
                </c:pt>
                <c:pt idx="15">
                  <c:v>12.458359298195774</c:v>
                </c:pt>
                <c:pt idx="16">
                  <c:v>8.2217507397690497</c:v>
                </c:pt>
                <c:pt idx="17">
                  <c:v>22.727589926163894</c:v>
                </c:pt>
                <c:pt idx="18">
                  <c:v>13.90361761439946</c:v>
                </c:pt>
                <c:pt idx="19">
                  <c:v>37.784353502471205</c:v>
                </c:pt>
                <c:pt idx="20">
                  <c:v>32.445896164219562</c:v>
                </c:pt>
                <c:pt idx="21">
                  <c:v>-17.144644586433294</c:v>
                </c:pt>
                <c:pt idx="22">
                  <c:v>-25.551750776497308</c:v>
                </c:pt>
                <c:pt idx="23">
                  <c:v>21.577994365879931</c:v>
                </c:pt>
                <c:pt idx="24">
                  <c:v>12.706275273656404</c:v>
                </c:pt>
                <c:pt idx="25">
                  <c:v>-24.163421313917947</c:v>
                </c:pt>
                <c:pt idx="26">
                  <c:v>-11.571126175152315</c:v>
                </c:pt>
                <c:pt idx="27">
                  <c:v>15.987948222901577</c:v>
                </c:pt>
                <c:pt idx="28">
                  <c:v>-10.307672907619759</c:v>
                </c:pt>
                <c:pt idx="29">
                  <c:v>-10.592317175741195</c:v>
                </c:pt>
                <c:pt idx="30">
                  <c:v>-0.69771513291357834</c:v>
                </c:pt>
                <c:pt idx="31">
                  <c:v>-20.73116236476335</c:v>
                </c:pt>
                <c:pt idx="32">
                  <c:v>5.6819893022726395</c:v>
                </c:pt>
                <c:pt idx="33">
                  <c:v>-21.660388169082363</c:v>
                </c:pt>
                <c:pt idx="34">
                  <c:v>-0.94379469374112523</c:v>
                </c:pt>
                <c:pt idx="35">
                  <c:v>20.713043073717397</c:v>
                </c:pt>
                <c:pt idx="36">
                  <c:v>23.225258291718148</c:v>
                </c:pt>
                <c:pt idx="37">
                  <c:v>7.5734963743053827</c:v>
                </c:pt>
                <c:pt idx="38">
                  <c:v>5.4322369121789915</c:v>
                </c:pt>
                <c:pt idx="39">
                  <c:v>1.480272621873693</c:v>
                </c:pt>
                <c:pt idx="40">
                  <c:v>10.862514982082716</c:v>
                </c:pt>
                <c:pt idx="41">
                  <c:v>-9.8265322737628829</c:v>
                </c:pt>
                <c:pt idx="42">
                  <c:v>0.4224977932417659</c:v>
                </c:pt>
                <c:pt idx="43">
                  <c:v>18.540564562829246</c:v>
                </c:pt>
                <c:pt idx="44">
                  <c:v>1.4141616950841545</c:v>
                </c:pt>
                <c:pt idx="45">
                  <c:v>-3.6855617408721066</c:v>
                </c:pt>
                <c:pt idx="46">
                  <c:v>-13.455287588652912</c:v>
                </c:pt>
                <c:pt idx="47">
                  <c:v>3.2964866939517203</c:v>
                </c:pt>
                <c:pt idx="48">
                  <c:v>-12.595845540389483</c:v>
                </c:pt>
                <c:pt idx="49">
                  <c:v>37.038769161456372</c:v>
                </c:pt>
                <c:pt idx="50">
                  <c:v>-7.1729131290179087</c:v>
                </c:pt>
                <c:pt idx="51">
                  <c:v>-1.902403132188776</c:v>
                </c:pt>
                <c:pt idx="52">
                  <c:v>0.71265130526231069</c:v>
                </c:pt>
                <c:pt idx="53">
                  <c:v>0.95138520755771905</c:v>
                </c:pt>
                <c:pt idx="54">
                  <c:v>-14.43042375879795</c:v>
                </c:pt>
                <c:pt idx="55">
                  <c:v>18.795826196822034</c:v>
                </c:pt>
                <c:pt idx="56">
                  <c:v>1.8291914021515749</c:v>
                </c:pt>
                <c:pt idx="57">
                  <c:v>0.11581654952382092</c:v>
                </c:pt>
                <c:pt idx="58">
                  <c:v>-28.350446677252567</c:v>
                </c:pt>
                <c:pt idx="59">
                  <c:v>-22.633687924594355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08-4E4E-BC4A-90E9B7C4A3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323200"/>
        <c:axId val="88300544"/>
      </c:barChart>
      <c:lineChart>
        <c:grouping val="standard"/>
        <c:varyColors val="0"/>
        <c:ser>
          <c:idx val="0"/>
          <c:order val="0"/>
          <c:tx>
            <c:strRef>
              <c:f>Reg_3_RR!$N$1</c:f>
              <c:strCache>
                <c:ptCount val="1"/>
                <c:pt idx="0">
                  <c:v>Рік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Reg_3_RR!$A$17:$A$76</c:f>
              <c:numCache>
                <c:formatCode>General</c:formatCode>
                <c:ptCount val="60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  <c:pt idx="55">
                  <c:v>2016</c:v>
                </c:pt>
                <c:pt idx="56">
                  <c:v>2017</c:v>
                </c:pt>
                <c:pt idx="57">
                  <c:v>2018</c:v>
                </c:pt>
                <c:pt idx="58">
                  <c:v>2019</c:v>
                </c:pt>
                <c:pt idx="59">
                  <c:v>2020</c:v>
                </c:pt>
              </c:numCache>
            </c:numRef>
          </c:cat>
          <c:val>
            <c:numRef>
              <c:f>Reg_3_RR!$N$17:$N$76</c:f>
              <c:numCache>
                <c:formatCode>0</c:formatCode>
                <c:ptCount val="60"/>
                <c:pt idx="0">
                  <c:v>449.22</c:v>
                </c:pt>
                <c:pt idx="1">
                  <c:v>582.30000000000007</c:v>
                </c:pt>
                <c:pt idx="2">
                  <c:v>519.63</c:v>
                </c:pt>
                <c:pt idx="3">
                  <c:v>446.31</c:v>
                </c:pt>
                <c:pt idx="4">
                  <c:v>528.93000000000006</c:v>
                </c:pt>
                <c:pt idx="5">
                  <c:v>755.18999999999994</c:v>
                </c:pt>
                <c:pt idx="6">
                  <c:v>474.64000000000004</c:v>
                </c:pt>
                <c:pt idx="7">
                  <c:v>615.54000000000008</c:v>
                </c:pt>
                <c:pt idx="8">
                  <c:v>545.21</c:v>
                </c:pt>
                <c:pt idx="9">
                  <c:v>659.51</c:v>
                </c:pt>
                <c:pt idx="10">
                  <c:v>672.30000000000007</c:v>
                </c:pt>
                <c:pt idx="11">
                  <c:v>499.13</c:v>
                </c:pt>
                <c:pt idx="12">
                  <c:v>525.25</c:v>
                </c:pt>
                <c:pt idx="13">
                  <c:v>552.6400000000001</c:v>
                </c:pt>
                <c:pt idx="14">
                  <c:v>388.64</c:v>
                </c:pt>
                <c:pt idx="15">
                  <c:v>612.37999999999988</c:v>
                </c:pt>
                <c:pt idx="16">
                  <c:v>589.31000000000006</c:v>
                </c:pt>
                <c:pt idx="17">
                  <c:v>668.3</c:v>
                </c:pt>
                <c:pt idx="18">
                  <c:v>620.25</c:v>
                </c:pt>
                <c:pt idx="19">
                  <c:v>750.29</c:v>
                </c:pt>
                <c:pt idx="20">
                  <c:v>721.22</c:v>
                </c:pt>
                <c:pt idx="21">
                  <c:v>451.18</c:v>
                </c:pt>
                <c:pt idx="22">
                  <c:v>405.40000000000003</c:v>
                </c:pt>
                <c:pt idx="23">
                  <c:v>662.04000000000008</c:v>
                </c:pt>
                <c:pt idx="24">
                  <c:v>613.73</c:v>
                </c:pt>
                <c:pt idx="25">
                  <c:v>412.95999999999992</c:v>
                </c:pt>
                <c:pt idx="26">
                  <c:v>481.53000000000003</c:v>
                </c:pt>
                <c:pt idx="27">
                  <c:v>631.6</c:v>
                </c:pt>
                <c:pt idx="28">
                  <c:v>488.41</c:v>
                </c:pt>
                <c:pt idx="29">
                  <c:v>486.86</c:v>
                </c:pt>
                <c:pt idx="30">
                  <c:v>540.7399999999999</c:v>
                </c:pt>
                <c:pt idx="31">
                  <c:v>431.65000000000003</c:v>
                </c:pt>
                <c:pt idx="32">
                  <c:v>575.48</c:v>
                </c:pt>
                <c:pt idx="33">
                  <c:v>426.59</c:v>
                </c:pt>
                <c:pt idx="34">
                  <c:v>539.4</c:v>
                </c:pt>
                <c:pt idx="35">
                  <c:v>657.33000000000015</c:v>
                </c:pt>
                <c:pt idx="36">
                  <c:v>671.01</c:v>
                </c:pt>
                <c:pt idx="37">
                  <c:v>585.78</c:v>
                </c:pt>
                <c:pt idx="38">
                  <c:v>574.12</c:v>
                </c:pt>
                <c:pt idx="39">
                  <c:v>552.60000000000014</c:v>
                </c:pt>
                <c:pt idx="40">
                  <c:v>603.68999999999994</c:v>
                </c:pt>
                <c:pt idx="41">
                  <c:v>491.03000000000003</c:v>
                </c:pt>
                <c:pt idx="42">
                  <c:v>546.84</c:v>
                </c:pt>
                <c:pt idx="43">
                  <c:v>645.49999999999989</c:v>
                </c:pt>
                <c:pt idx="44">
                  <c:v>552.2399999999999</c:v>
                </c:pt>
                <c:pt idx="45">
                  <c:v>524.46999999999991</c:v>
                </c:pt>
                <c:pt idx="46">
                  <c:v>471.27</c:v>
                </c:pt>
                <c:pt idx="47">
                  <c:v>562.49</c:v>
                </c:pt>
                <c:pt idx="48">
                  <c:v>475.95</c:v>
                </c:pt>
                <c:pt idx="49">
                  <c:v>746.23</c:v>
                </c:pt>
                <c:pt idx="50">
                  <c:v>505.48</c:v>
                </c:pt>
                <c:pt idx="51">
                  <c:v>534.18000000000006</c:v>
                </c:pt>
                <c:pt idx="52">
                  <c:v>548.41999999999996</c:v>
                </c:pt>
                <c:pt idx="53">
                  <c:v>549.72</c:v>
                </c:pt>
                <c:pt idx="54">
                  <c:v>465.96</c:v>
                </c:pt>
                <c:pt idx="55">
                  <c:v>646.89</c:v>
                </c:pt>
                <c:pt idx="56">
                  <c:v>554.50000000000011</c:v>
                </c:pt>
                <c:pt idx="57">
                  <c:v>545.16999999999996</c:v>
                </c:pt>
                <c:pt idx="58">
                  <c:v>390.16</c:v>
                </c:pt>
                <c:pt idx="59">
                  <c:v>421.29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608-4E4E-BC4A-90E9B7C4A3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8296832"/>
        <c:axId val="88298624"/>
      </c:lineChart>
      <c:catAx>
        <c:axId val="88296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8298624"/>
        <c:crosses val="autoZero"/>
        <c:auto val="1"/>
        <c:lblAlgn val="ctr"/>
        <c:lblOffset val="100"/>
        <c:noMultiLvlLbl val="0"/>
      </c:catAx>
      <c:valAx>
        <c:axId val="88298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ru-RU"/>
                  <a:t>Кількість опадів, мм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8296832"/>
        <c:crosses val="autoZero"/>
        <c:crossBetween val="between"/>
      </c:valAx>
      <c:valAx>
        <c:axId val="88300544"/>
        <c:scaling>
          <c:orientation val="minMax"/>
          <c:max val="10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ru-RU"/>
                  <a:t>Аномалія кількості опадів,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8323200"/>
        <c:crosses val="max"/>
        <c:crossBetween val="between"/>
      </c:valAx>
      <c:catAx>
        <c:axId val="883232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830054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776229449811762"/>
          <c:y val="4.9097654750091008E-2"/>
          <c:w val="0.78139898506435856"/>
          <c:h val="0.91414779612333119"/>
        </c:manualLayout>
      </c:layout>
      <c:barChart>
        <c:barDir val="col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68653440"/>
        <c:axId val="68654976"/>
      </c:barChart>
      <c:catAx>
        <c:axId val="686534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low"/>
        <c:crossAx val="68654976"/>
        <c:crosses val="autoZero"/>
        <c:auto val="1"/>
        <c:lblAlgn val="ctr"/>
        <c:lblOffset val="100"/>
        <c:noMultiLvlLbl val="0"/>
      </c:catAx>
      <c:valAx>
        <c:axId val="68654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ru-RU"/>
                  <a:t>Аномалія,%</a:t>
                </a:r>
              </a:p>
            </c:rich>
          </c:tx>
          <c:layout>
            <c:manualLayout>
              <c:xMode val="edge"/>
              <c:yMode val="edge"/>
              <c:x val="0"/>
              <c:y val="0.1573988007596611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8653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'Граф Динам'!$B$63</c:f>
              <c:strCache>
                <c:ptCount val="1"/>
                <c:pt idx="0">
                  <c:v>І регіон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65000"/>
                    <a:shade val="51000"/>
                    <a:satMod val="130000"/>
                  </a:schemeClr>
                </a:gs>
                <a:gs pos="80000">
                  <a:schemeClr val="accent3">
                    <a:shade val="65000"/>
                    <a:shade val="93000"/>
                    <a:satMod val="130000"/>
                  </a:schemeClr>
                </a:gs>
                <a:gs pos="100000">
                  <a:schemeClr val="accent3">
                    <a:shade val="65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9.5027943453135887E-3"/>
                  <c:y val="-5.555555555555555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489-44BB-A8C3-1F86A43E345E}"/>
                </c:ext>
              </c:extLst>
            </c:dLbl>
            <c:dLbl>
              <c:idx val="1"/>
              <c:layout>
                <c:manualLayout>
                  <c:x val="-1.9005588690627219E-2"/>
                  <c:y val="-5.092592592592592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489-44BB-A8C3-1F86A43E345E}"/>
                </c:ext>
              </c:extLst>
            </c:dLbl>
            <c:dLbl>
              <c:idx val="3"/>
              <c:layout>
                <c:manualLayout>
                  <c:x val="-3.0884081622269251E-2"/>
                  <c:y val="-9.259259259259258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F1D-4D02-971E-0CB1F2E4BA8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'Граф Динам'!$O$62:$S$62</c:f>
              <c:strCache>
                <c:ptCount val="5"/>
                <c:pt idx="0">
                  <c:v>Рік</c:v>
                </c:pt>
                <c:pt idx="1">
                  <c:v>Зима</c:v>
                </c:pt>
                <c:pt idx="2">
                  <c:v>Весна</c:v>
                </c:pt>
                <c:pt idx="3">
                  <c:v>Літо</c:v>
                </c:pt>
                <c:pt idx="4">
                  <c:v>Осінь</c:v>
                </c:pt>
              </c:strCache>
            </c:strRef>
          </c:cat>
          <c:val>
            <c:numRef>
              <c:f>'Граф Динам'!$O$63:$S$63</c:f>
              <c:numCache>
                <c:formatCode>0.0</c:formatCode>
                <c:ptCount val="5"/>
                <c:pt idx="0">
                  <c:v>-3.910565624224537</c:v>
                </c:pt>
                <c:pt idx="1">
                  <c:v>4.1393863020120341</c:v>
                </c:pt>
                <c:pt idx="2">
                  <c:v>3.3817429595227995</c:v>
                </c:pt>
                <c:pt idx="3">
                  <c:v>-11.819083346957367</c:v>
                </c:pt>
                <c:pt idx="4">
                  <c:v>-3.51463423331864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1D-4D02-971E-0CB1F2E4BA8B}"/>
            </c:ext>
          </c:extLst>
        </c:ser>
        <c:ser>
          <c:idx val="1"/>
          <c:order val="1"/>
          <c:tx>
            <c:strRef>
              <c:f>'Граф Динам'!$B$64</c:f>
              <c:strCache>
                <c:ptCount val="1"/>
                <c:pt idx="0">
                  <c:v>ІІ регіон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'Граф Динам'!$O$62:$S$62</c:f>
              <c:strCache>
                <c:ptCount val="5"/>
                <c:pt idx="0">
                  <c:v>Рік</c:v>
                </c:pt>
                <c:pt idx="1">
                  <c:v>Зима</c:v>
                </c:pt>
                <c:pt idx="2">
                  <c:v>Весна</c:v>
                </c:pt>
                <c:pt idx="3">
                  <c:v>Літо</c:v>
                </c:pt>
                <c:pt idx="4">
                  <c:v>Осінь</c:v>
                </c:pt>
              </c:strCache>
            </c:strRef>
          </c:cat>
          <c:val>
            <c:numRef>
              <c:f>'Граф Динам'!$O$64:$S$64</c:f>
              <c:numCache>
                <c:formatCode>0.0</c:formatCode>
                <c:ptCount val="5"/>
                <c:pt idx="0">
                  <c:v>-3.503634137857814</c:v>
                </c:pt>
                <c:pt idx="1">
                  <c:v>3.3889858597524114</c:v>
                </c:pt>
                <c:pt idx="2">
                  <c:v>6.7340092145780002</c:v>
                </c:pt>
                <c:pt idx="3">
                  <c:v>-15.973278737776697</c:v>
                </c:pt>
                <c:pt idx="4">
                  <c:v>-0.96776318792967297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1D-4D02-971E-0CB1F2E4BA8B}"/>
            </c:ext>
          </c:extLst>
        </c:ser>
        <c:ser>
          <c:idx val="2"/>
          <c:order val="2"/>
          <c:tx>
            <c:strRef>
              <c:f>'Граф Динам'!$B$65</c:f>
              <c:strCache>
                <c:ptCount val="1"/>
                <c:pt idx="0">
                  <c:v>ІІІ регіон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65000"/>
                    <a:shade val="51000"/>
                    <a:satMod val="130000"/>
                  </a:schemeClr>
                </a:gs>
                <a:gs pos="80000">
                  <a:schemeClr val="accent3">
                    <a:tint val="65000"/>
                    <a:shade val="93000"/>
                    <a:satMod val="130000"/>
                  </a:schemeClr>
                </a:gs>
                <a:gs pos="100000">
                  <a:schemeClr val="accent3">
                    <a:tint val="65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2.138128727695553E-2"/>
                  <c:y val="-2.777777777777777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489-44BB-A8C3-1F86A43E345E}"/>
                </c:ext>
              </c:extLst>
            </c:dLbl>
            <c:dLbl>
              <c:idx val="3"/>
              <c:layout>
                <c:manualLayout>
                  <c:x val="9.5027943453135887E-3"/>
                  <c:y val="1.85185185185185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489-44BB-A8C3-1F86A43E345E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'Граф Динам'!$O$62:$S$62</c:f>
              <c:strCache>
                <c:ptCount val="5"/>
                <c:pt idx="0">
                  <c:v>Рік</c:v>
                </c:pt>
                <c:pt idx="1">
                  <c:v>Зима</c:v>
                </c:pt>
                <c:pt idx="2">
                  <c:v>Весна</c:v>
                </c:pt>
                <c:pt idx="3">
                  <c:v>Літо</c:v>
                </c:pt>
                <c:pt idx="4">
                  <c:v>Осінь</c:v>
                </c:pt>
              </c:strCache>
            </c:strRef>
          </c:cat>
          <c:val>
            <c:numRef>
              <c:f>'Граф Динам'!$O$65:$S$65</c:f>
              <c:numCache>
                <c:formatCode>0.0</c:formatCode>
                <c:ptCount val="5"/>
                <c:pt idx="0">
                  <c:v>-5.0130853517780238</c:v>
                </c:pt>
                <c:pt idx="1">
                  <c:v>5.6437885023586185</c:v>
                </c:pt>
                <c:pt idx="2">
                  <c:v>0.32012240969650346</c:v>
                </c:pt>
                <c:pt idx="3">
                  <c:v>-12.633203071005298</c:v>
                </c:pt>
                <c:pt idx="4">
                  <c:v>-8.926627476594847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F1D-4D02-971E-0CB1F2E4BA8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68696320"/>
        <c:axId val="68718592"/>
      </c:barChart>
      <c:catAx>
        <c:axId val="68696320"/>
        <c:scaling>
          <c:orientation val="minMax"/>
        </c:scaling>
        <c:delete val="0"/>
        <c:axPos val="b"/>
        <c:majorGridlines/>
        <c:numFmt formatCode="General" sourceLinked="1"/>
        <c:majorTickMark val="none"/>
        <c:minorTickMark val="none"/>
        <c:tickLblPos val="low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8718592"/>
        <c:crosses val="autoZero"/>
        <c:auto val="1"/>
        <c:lblAlgn val="ctr"/>
        <c:lblOffset val="100"/>
        <c:noMultiLvlLbl val="0"/>
      </c:catAx>
      <c:valAx>
        <c:axId val="68718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ru-RU" dirty="0" err="1"/>
                  <a:t>Зміна</a:t>
                </a:r>
                <a:r>
                  <a:rPr lang="ru-RU" dirty="0"/>
                  <a:t> </a:t>
                </a:r>
                <a:r>
                  <a:rPr lang="ru-RU" dirty="0" err="1"/>
                  <a:t>кількості</a:t>
                </a:r>
                <a:r>
                  <a:rPr lang="ru-RU" dirty="0"/>
                  <a:t> </a:t>
                </a:r>
                <a:r>
                  <a:rPr lang="ru-RU" dirty="0" err="1"/>
                  <a:t>опадів</a:t>
                </a:r>
                <a:r>
                  <a:rPr lang="ru-RU" dirty="0"/>
                  <a:t>,%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8696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055345468975479"/>
          <c:y val="8.2685185185185181E-2"/>
          <c:w val="0.8647973882719705"/>
          <c:h val="0.642919947506561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'Граф Динам'!$B$63</c:f>
              <c:strCache>
                <c:ptCount val="1"/>
                <c:pt idx="0">
                  <c:v>І регіон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65000"/>
                    <a:shade val="51000"/>
                    <a:satMod val="130000"/>
                  </a:schemeClr>
                </a:gs>
                <a:gs pos="80000">
                  <a:schemeClr val="accent3">
                    <a:shade val="65000"/>
                    <a:shade val="93000"/>
                    <a:satMod val="130000"/>
                  </a:schemeClr>
                </a:gs>
                <a:gs pos="100000">
                  <a:schemeClr val="accent3">
                    <a:shade val="65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1.5497190127582144E-3"/>
                  <c:y val="-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606-49F4-A64D-3C58B48EFDA1}"/>
                </c:ext>
              </c:extLst>
            </c:dLbl>
            <c:dLbl>
              <c:idx val="1"/>
              <c:layout>
                <c:manualLayout>
                  <c:x val="-1.0848033089307501E-2"/>
                  <c:y val="-9.25816564596092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606-49F4-A64D-3C58B48EFDA1}"/>
                </c:ext>
              </c:extLst>
            </c:dLbl>
            <c:dLbl>
              <c:idx val="3"/>
              <c:layout>
                <c:manualLayout>
                  <c:x val="-4.6491570382746431E-3"/>
                  <c:y val="-3.24070428696412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606-49F4-A64D-3C58B48EFDA1}"/>
                </c:ext>
              </c:extLst>
            </c:dLbl>
            <c:dLbl>
              <c:idx val="4"/>
              <c:layout>
                <c:manualLayout>
                  <c:x val="-7.7485950637910719E-3"/>
                  <c:y val="1.06094453400166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606-49F4-A64D-3C58B48EFDA1}"/>
                </c:ext>
              </c:extLst>
            </c:dLbl>
            <c:dLbl>
              <c:idx val="6"/>
              <c:layout>
                <c:manualLayout>
                  <c:x val="-7.748595063791071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606-49F4-A64D-3C58B48EFDA1}"/>
                </c:ext>
              </c:extLst>
            </c:dLbl>
            <c:dLbl>
              <c:idx val="7"/>
              <c:layout>
                <c:manualLayout>
                  <c:x val="-9.2983140765492862E-3"/>
                  <c:y val="1.8518883056284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606-49F4-A64D-3C58B48EFDA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'Граф Динам'!$C$62:$N$62</c:f>
              <c:strCache>
                <c:ptCount val="12"/>
                <c:pt idx="0">
                  <c:v>I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  <c:pt idx="7">
                  <c:v>VIII</c:v>
                </c:pt>
                <c:pt idx="8">
                  <c:v>IX</c:v>
                </c:pt>
                <c:pt idx="9">
                  <c:v>X</c:v>
                </c:pt>
                <c:pt idx="10">
                  <c:v>XI</c:v>
                </c:pt>
                <c:pt idx="11">
                  <c:v>XII</c:v>
                </c:pt>
              </c:strCache>
            </c:strRef>
          </c:cat>
          <c:val>
            <c:numRef>
              <c:f>'Граф Динам'!$C$63:$N$63</c:f>
              <c:numCache>
                <c:formatCode>0.0</c:formatCode>
                <c:ptCount val="12"/>
                <c:pt idx="0">
                  <c:v>7.2328223594821912</c:v>
                </c:pt>
                <c:pt idx="1">
                  <c:v>-0.47691592769849428</c:v>
                </c:pt>
                <c:pt idx="2">
                  <c:v>-2.1407160592298893</c:v>
                </c:pt>
                <c:pt idx="3">
                  <c:v>-14.845389344001045</c:v>
                </c:pt>
                <c:pt idx="4">
                  <c:v>17.501618122977366</c:v>
                </c:pt>
                <c:pt idx="5">
                  <c:v>-1.8050800577982389</c:v>
                </c:pt>
                <c:pt idx="6">
                  <c:v>-12.827377672383552</c:v>
                </c:pt>
                <c:pt idx="7">
                  <c:v>-23.677271871204901</c:v>
                </c:pt>
                <c:pt idx="8">
                  <c:v>-10.549693317489215</c:v>
                </c:pt>
                <c:pt idx="9">
                  <c:v>2.7643001189792513</c:v>
                </c:pt>
                <c:pt idx="10">
                  <c:v>0.2220791281746981</c:v>
                </c:pt>
                <c:pt idx="11">
                  <c:v>0.50062804420711116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D3-4935-8C2D-D4841F8EA51F}"/>
            </c:ext>
          </c:extLst>
        </c:ser>
        <c:ser>
          <c:idx val="1"/>
          <c:order val="1"/>
          <c:tx>
            <c:strRef>
              <c:f>'Граф Динам'!$B$64</c:f>
              <c:strCache>
                <c:ptCount val="1"/>
                <c:pt idx="0">
                  <c:v>ІІ регіон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0"/>
                  <c:y val="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606-49F4-A64D-3C58B48EFDA1}"/>
                </c:ext>
              </c:extLst>
            </c:dLbl>
            <c:dLbl>
              <c:idx val="1"/>
              <c:layout>
                <c:manualLayout>
                  <c:x val="0"/>
                  <c:y val="3.24077719451735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606-49F4-A64D-3C58B48EFDA1}"/>
                </c:ext>
              </c:extLst>
            </c:dLbl>
            <c:dLbl>
              <c:idx val="4"/>
              <c:layout>
                <c:manualLayout>
                  <c:x val="6.1987540259137424E-3"/>
                  <c:y val="-1.85192475940507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606-49F4-A64D-3C58B48EFDA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'Граф Динам'!$C$62:$N$62</c:f>
              <c:strCache>
                <c:ptCount val="12"/>
                <c:pt idx="0">
                  <c:v>I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  <c:pt idx="7">
                  <c:v>VIII</c:v>
                </c:pt>
                <c:pt idx="8">
                  <c:v>IX</c:v>
                </c:pt>
                <c:pt idx="9">
                  <c:v>X</c:v>
                </c:pt>
                <c:pt idx="10">
                  <c:v>XI</c:v>
                </c:pt>
                <c:pt idx="11">
                  <c:v>XII</c:v>
                </c:pt>
              </c:strCache>
            </c:strRef>
          </c:cat>
          <c:val>
            <c:numRef>
              <c:f>'Граф Динам'!$C$64:$N$64</c:f>
              <c:numCache>
                <c:formatCode>0.0</c:formatCode>
                <c:ptCount val="12"/>
                <c:pt idx="0">
                  <c:v>5.918612379665948</c:v>
                </c:pt>
                <c:pt idx="1">
                  <c:v>-0.81381699808436048</c:v>
                </c:pt>
                <c:pt idx="2">
                  <c:v>7.1223220399105847</c:v>
                </c:pt>
                <c:pt idx="3">
                  <c:v>-12.262085913533125</c:v>
                </c:pt>
                <c:pt idx="4">
                  <c:v>19.718726440444577</c:v>
                </c:pt>
                <c:pt idx="5">
                  <c:v>1.5281824897781777</c:v>
                </c:pt>
                <c:pt idx="6">
                  <c:v>-26.61026873085471</c:v>
                </c:pt>
                <c:pt idx="7">
                  <c:v>-25.533452378124849</c:v>
                </c:pt>
                <c:pt idx="8">
                  <c:v>-13.546299911450015</c:v>
                </c:pt>
                <c:pt idx="9">
                  <c:v>13.050181367252936</c:v>
                </c:pt>
                <c:pt idx="10">
                  <c:v>3.5862511412145066</c:v>
                </c:pt>
                <c:pt idx="11">
                  <c:v>6.9125896542052381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D3-4935-8C2D-D4841F8EA51F}"/>
            </c:ext>
          </c:extLst>
        </c:ser>
        <c:ser>
          <c:idx val="2"/>
          <c:order val="2"/>
          <c:tx>
            <c:strRef>
              <c:f>'Граф Динам'!$B$65</c:f>
              <c:strCache>
                <c:ptCount val="1"/>
                <c:pt idx="0">
                  <c:v>ІІІ регіон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65000"/>
                    <a:shade val="51000"/>
                    <a:satMod val="130000"/>
                  </a:schemeClr>
                </a:gs>
                <a:gs pos="80000">
                  <a:schemeClr val="accent3">
                    <a:tint val="65000"/>
                    <a:shade val="93000"/>
                    <a:satMod val="130000"/>
                  </a:schemeClr>
                </a:gs>
                <a:gs pos="100000">
                  <a:schemeClr val="accent3">
                    <a:tint val="65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1"/>
              <c:layout>
                <c:manualLayout>
                  <c:x val="0"/>
                  <c:y val="-2.7777048702245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606-49F4-A64D-3C58B48EFDA1}"/>
                </c:ext>
              </c:extLst>
            </c:dLbl>
            <c:dLbl>
              <c:idx val="3"/>
              <c:layout>
                <c:manualLayout>
                  <c:x val="4.6491570382746431E-3"/>
                  <c:y val="2.3148148148148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606-49F4-A64D-3C58B48EFDA1}"/>
                </c:ext>
              </c:extLst>
            </c:dLbl>
            <c:dLbl>
              <c:idx val="4"/>
              <c:layout>
                <c:manualLayout>
                  <c:x val="6.1988760510328575E-3"/>
                  <c:y val="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606-49F4-A64D-3C58B48EFDA1}"/>
                </c:ext>
              </c:extLst>
            </c:dLbl>
            <c:dLbl>
              <c:idx val="6"/>
              <c:layout>
                <c:manualLayout>
                  <c:x val="3.099438025516428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D606-49F4-A64D-3C58B48EFDA1}"/>
                </c:ext>
              </c:extLst>
            </c:dLbl>
            <c:dLbl>
              <c:idx val="7"/>
              <c:layout>
                <c:manualLayout>
                  <c:x val="7.7485950637910719E-3"/>
                  <c:y val="-9.258894721493146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606-49F4-A64D-3C58B48EFDA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'Граф Динам'!$C$62:$N$62</c:f>
              <c:strCache>
                <c:ptCount val="12"/>
                <c:pt idx="0">
                  <c:v>I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  <c:pt idx="7">
                  <c:v>VIII</c:v>
                </c:pt>
                <c:pt idx="8">
                  <c:v>IX</c:v>
                </c:pt>
                <c:pt idx="9">
                  <c:v>X</c:v>
                </c:pt>
                <c:pt idx="10">
                  <c:v>XI</c:v>
                </c:pt>
                <c:pt idx="11">
                  <c:v>XII</c:v>
                </c:pt>
              </c:strCache>
            </c:strRef>
          </c:cat>
          <c:val>
            <c:numRef>
              <c:f>'Граф Динам'!$C$65:$N$65</c:f>
              <c:numCache>
                <c:formatCode>0.0</c:formatCode>
                <c:ptCount val="12"/>
                <c:pt idx="0">
                  <c:v>20.216093129598441</c:v>
                </c:pt>
                <c:pt idx="1">
                  <c:v>-4.1537497247209041</c:v>
                </c:pt>
                <c:pt idx="2">
                  <c:v>-1.8007275409877592</c:v>
                </c:pt>
                <c:pt idx="3">
                  <c:v>-7.4907156869742835</c:v>
                </c:pt>
                <c:pt idx="4">
                  <c:v>7.2876487980576981</c:v>
                </c:pt>
                <c:pt idx="5">
                  <c:v>-3.7112584282395709</c:v>
                </c:pt>
                <c:pt idx="6">
                  <c:v>-10.568703624259147</c:v>
                </c:pt>
                <c:pt idx="7">
                  <c:v>-31.677217044721878</c:v>
                </c:pt>
                <c:pt idx="8">
                  <c:v>-25.402463972427565</c:v>
                </c:pt>
                <c:pt idx="9">
                  <c:v>11.585446643877342</c:v>
                </c:pt>
                <c:pt idx="10">
                  <c:v>-9.2063615305977127</c:v>
                </c:pt>
                <c:pt idx="11">
                  <c:v>-2.8595161381803336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9D3-4935-8C2D-D4841F8EA5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68767744"/>
        <c:axId val="68769280"/>
      </c:barChart>
      <c:catAx>
        <c:axId val="68767744"/>
        <c:scaling>
          <c:orientation val="minMax"/>
        </c:scaling>
        <c:delete val="0"/>
        <c:axPos val="b"/>
        <c:majorGridlines/>
        <c:numFmt formatCode="General" sourceLinked="1"/>
        <c:majorTickMark val="none"/>
        <c:minorTickMark val="none"/>
        <c:tickLblPos val="low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8769280"/>
        <c:crosses val="autoZero"/>
        <c:auto val="1"/>
        <c:lblAlgn val="ctr"/>
        <c:lblOffset val="100"/>
        <c:noMultiLvlLbl val="0"/>
      </c:catAx>
      <c:valAx>
        <c:axId val="68769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ru-RU"/>
                  <a:t>Зміна кількості опадів,%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8767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716145833333333"/>
          <c:y val="5.3826785570001527E-2"/>
          <c:w val="0.82940104166666662"/>
          <c:h val="0.604633794276654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'Граф Тср'!$C$3</c:f>
              <c:strCache>
                <c:ptCount val="1"/>
                <c:pt idx="0">
                  <c:v>І</c:v>
                </c:pt>
              </c:strCache>
            </c:strRef>
          </c:tx>
          <c:invertIfNegative val="0"/>
          <c:cat>
            <c:strRef>
              <c:f>'Граф Тср'!$B$16:$B$20</c:f>
              <c:strCache>
                <c:ptCount val="5"/>
                <c:pt idx="0">
                  <c:v>Рік</c:v>
                </c:pt>
                <c:pt idx="1">
                  <c:v>Зима</c:v>
                </c:pt>
                <c:pt idx="2">
                  <c:v>Весна</c:v>
                </c:pt>
                <c:pt idx="3">
                  <c:v>Літо</c:v>
                </c:pt>
                <c:pt idx="4">
                  <c:v>Осінь</c:v>
                </c:pt>
              </c:strCache>
            </c:strRef>
          </c:cat>
          <c:val>
            <c:numRef>
              <c:f>'Граф Тср'!$C$16:$C$20</c:f>
              <c:numCache>
                <c:formatCode>0.0</c:formatCode>
                <c:ptCount val="5"/>
                <c:pt idx="0">
                  <c:v>1.5973861111111123</c:v>
                </c:pt>
                <c:pt idx="1">
                  <c:v>1.5374333333333334</c:v>
                </c:pt>
                <c:pt idx="2">
                  <c:v>1.0006999999999999</c:v>
                </c:pt>
                <c:pt idx="3">
                  <c:v>1.837044444444448</c:v>
                </c:pt>
                <c:pt idx="4">
                  <c:v>2.014366666666668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7E-4D2E-85C2-C1738151A9CE}"/>
            </c:ext>
          </c:extLst>
        </c:ser>
        <c:ser>
          <c:idx val="1"/>
          <c:order val="1"/>
          <c:tx>
            <c:strRef>
              <c:f>'Граф Тср'!$D$3</c:f>
              <c:strCache>
                <c:ptCount val="1"/>
                <c:pt idx="0">
                  <c:v>ІІ</c:v>
                </c:pt>
              </c:strCache>
            </c:strRef>
          </c:tx>
          <c:invertIfNegative val="0"/>
          <c:cat>
            <c:strRef>
              <c:f>'Граф Тср'!$B$16:$B$20</c:f>
              <c:strCache>
                <c:ptCount val="5"/>
                <c:pt idx="0">
                  <c:v>Рік</c:v>
                </c:pt>
                <c:pt idx="1">
                  <c:v>Зима</c:v>
                </c:pt>
                <c:pt idx="2">
                  <c:v>Весна</c:v>
                </c:pt>
                <c:pt idx="3">
                  <c:v>Літо</c:v>
                </c:pt>
                <c:pt idx="4">
                  <c:v>Осінь</c:v>
                </c:pt>
              </c:strCache>
            </c:strRef>
          </c:cat>
          <c:val>
            <c:numRef>
              <c:f>'Граф Тср'!$D$16:$D$20</c:f>
              <c:numCache>
                <c:formatCode>0.0</c:formatCode>
                <c:ptCount val="5"/>
                <c:pt idx="0">
                  <c:v>1.6227555555555575</c:v>
                </c:pt>
                <c:pt idx="1">
                  <c:v>1.7815166666666666</c:v>
                </c:pt>
                <c:pt idx="2">
                  <c:v>0.54568333333333408</c:v>
                </c:pt>
                <c:pt idx="3">
                  <c:v>1.88069444444445</c:v>
                </c:pt>
                <c:pt idx="4">
                  <c:v>2.2831277777777781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7E-4D2E-85C2-C1738151A9CE}"/>
            </c:ext>
          </c:extLst>
        </c:ser>
        <c:ser>
          <c:idx val="2"/>
          <c:order val="2"/>
          <c:tx>
            <c:strRef>
              <c:f>'Граф Тср'!$E$3</c:f>
              <c:strCache>
                <c:ptCount val="1"/>
                <c:pt idx="0">
                  <c:v>ІІІ</c:v>
                </c:pt>
              </c:strCache>
            </c:strRef>
          </c:tx>
          <c:invertIfNegative val="0"/>
          <c:cat>
            <c:strRef>
              <c:f>'Граф Тср'!$B$16:$B$20</c:f>
              <c:strCache>
                <c:ptCount val="5"/>
                <c:pt idx="0">
                  <c:v>Рік</c:v>
                </c:pt>
                <c:pt idx="1">
                  <c:v>Зима</c:v>
                </c:pt>
                <c:pt idx="2">
                  <c:v>Весна</c:v>
                </c:pt>
                <c:pt idx="3">
                  <c:v>Літо</c:v>
                </c:pt>
                <c:pt idx="4">
                  <c:v>Осінь</c:v>
                </c:pt>
              </c:strCache>
            </c:strRef>
          </c:cat>
          <c:val>
            <c:numRef>
              <c:f>'Граф Тср'!$E$16:$E$20</c:f>
              <c:numCache>
                <c:formatCode>0.0</c:formatCode>
                <c:ptCount val="5"/>
                <c:pt idx="0">
                  <c:v>1.6768861111111111</c:v>
                </c:pt>
                <c:pt idx="1">
                  <c:v>1.7046666666666666</c:v>
                </c:pt>
                <c:pt idx="2">
                  <c:v>0.57380000000000064</c:v>
                </c:pt>
                <c:pt idx="3">
                  <c:v>2.0812388888888891</c:v>
                </c:pt>
                <c:pt idx="4">
                  <c:v>2.3478388888888868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E7E-4D2E-85C2-C1738151A9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8832256"/>
        <c:axId val="68838144"/>
      </c:barChart>
      <c:catAx>
        <c:axId val="6883225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68838144"/>
        <c:crosses val="autoZero"/>
        <c:auto val="1"/>
        <c:lblAlgn val="ctr"/>
        <c:lblOffset val="100"/>
        <c:noMultiLvlLbl val="0"/>
      </c:catAx>
      <c:valAx>
        <c:axId val="6883814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Зміна Тср,˚С</a:t>
                </a:r>
              </a:p>
            </c:rich>
          </c:tx>
          <c:overlay val="0"/>
        </c:title>
        <c:numFmt formatCode="0.0" sourceLinked="1"/>
        <c:majorTickMark val="none"/>
        <c:minorTickMark val="none"/>
        <c:tickLblPos val="nextTo"/>
        <c:crossAx val="6883225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'Граф Тмакс'!$C$3</c:f>
              <c:strCache>
                <c:ptCount val="1"/>
                <c:pt idx="0">
                  <c:v>І</c:v>
                </c:pt>
              </c:strCache>
            </c:strRef>
          </c:tx>
          <c:invertIfNegative val="0"/>
          <c:cat>
            <c:strRef>
              <c:f>'Граф Тмакс'!$B$16:$B$20</c:f>
              <c:strCache>
                <c:ptCount val="5"/>
                <c:pt idx="0">
                  <c:v>Рік</c:v>
                </c:pt>
                <c:pt idx="1">
                  <c:v>Зима</c:v>
                </c:pt>
                <c:pt idx="2">
                  <c:v>Весна</c:v>
                </c:pt>
                <c:pt idx="3">
                  <c:v>Літо</c:v>
                </c:pt>
                <c:pt idx="4">
                  <c:v>Осінь</c:v>
                </c:pt>
              </c:strCache>
            </c:strRef>
          </c:cat>
          <c:val>
            <c:numRef>
              <c:f>'Граф Тмакс'!$C$16:$C$20</c:f>
              <c:numCache>
                <c:formatCode>0.0</c:formatCode>
                <c:ptCount val="5"/>
                <c:pt idx="0">
                  <c:v>1.6047424240820833</c:v>
                </c:pt>
                <c:pt idx="1">
                  <c:v>1.9313787878783331</c:v>
                </c:pt>
                <c:pt idx="2">
                  <c:v>0.72390909045000329</c:v>
                </c:pt>
                <c:pt idx="3">
                  <c:v>1.9619545454999983</c:v>
                </c:pt>
                <c:pt idx="4">
                  <c:v>2.2911717169444432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4C-47B3-BB35-58DC8C9A0D60}"/>
            </c:ext>
          </c:extLst>
        </c:ser>
        <c:ser>
          <c:idx val="1"/>
          <c:order val="1"/>
          <c:tx>
            <c:strRef>
              <c:f>'Граф Тмакс'!$D$3</c:f>
              <c:strCache>
                <c:ptCount val="1"/>
                <c:pt idx="0">
                  <c:v>ІІ</c:v>
                </c:pt>
              </c:strCache>
            </c:strRef>
          </c:tx>
          <c:invertIfNegative val="0"/>
          <c:cat>
            <c:strRef>
              <c:f>'Граф Тмакс'!$B$16:$B$20</c:f>
              <c:strCache>
                <c:ptCount val="5"/>
                <c:pt idx="0">
                  <c:v>Рік</c:v>
                </c:pt>
                <c:pt idx="1">
                  <c:v>Зима</c:v>
                </c:pt>
                <c:pt idx="2">
                  <c:v>Весна</c:v>
                </c:pt>
                <c:pt idx="3">
                  <c:v>Літо</c:v>
                </c:pt>
                <c:pt idx="4">
                  <c:v>Осінь</c:v>
                </c:pt>
              </c:strCache>
            </c:strRef>
          </c:cat>
          <c:val>
            <c:numRef>
              <c:f>'Граф Тмакс'!$D$16:$D$20</c:f>
              <c:numCache>
                <c:formatCode>0.0</c:formatCode>
                <c:ptCount val="5"/>
                <c:pt idx="0">
                  <c:v>1.6041022727045859</c:v>
                </c:pt>
                <c:pt idx="1">
                  <c:v>2.0240606060350004</c:v>
                </c:pt>
                <c:pt idx="2">
                  <c:v>0.14355050509444775</c:v>
                </c:pt>
                <c:pt idx="3">
                  <c:v>1.9027222220555586</c:v>
                </c:pt>
                <c:pt idx="4">
                  <c:v>2.6030757576333357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4C-47B3-BB35-58DC8C9A0D60}"/>
            </c:ext>
          </c:extLst>
        </c:ser>
        <c:ser>
          <c:idx val="2"/>
          <c:order val="2"/>
          <c:tx>
            <c:strRef>
              <c:f>'Граф Тмакс'!$E$3</c:f>
              <c:strCache>
                <c:ptCount val="1"/>
                <c:pt idx="0">
                  <c:v>ІІІ</c:v>
                </c:pt>
              </c:strCache>
            </c:strRef>
          </c:tx>
          <c:invertIfNegative val="0"/>
          <c:cat>
            <c:strRef>
              <c:f>'Граф Тмакс'!$B$16:$B$20</c:f>
              <c:strCache>
                <c:ptCount val="5"/>
                <c:pt idx="0">
                  <c:v>Рік</c:v>
                </c:pt>
                <c:pt idx="1">
                  <c:v>Зима</c:v>
                </c:pt>
                <c:pt idx="2">
                  <c:v>Весна</c:v>
                </c:pt>
                <c:pt idx="3">
                  <c:v>Літо</c:v>
                </c:pt>
                <c:pt idx="4">
                  <c:v>Осінь</c:v>
                </c:pt>
              </c:strCache>
            </c:strRef>
          </c:cat>
          <c:val>
            <c:numRef>
              <c:f>'Граф Тмакс'!$E$16:$E$20</c:f>
              <c:numCache>
                <c:formatCode>0.0</c:formatCode>
                <c:ptCount val="5"/>
                <c:pt idx="0">
                  <c:v>1.6564356060162504</c:v>
                </c:pt>
                <c:pt idx="1">
                  <c:v>2.6426111110761119</c:v>
                </c:pt>
                <c:pt idx="2">
                  <c:v>0.17146969751666852</c:v>
                </c:pt>
                <c:pt idx="3">
                  <c:v>2.0712373733888882</c:v>
                </c:pt>
                <c:pt idx="4">
                  <c:v>2.6257575754166669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54C-47B3-BB35-58DC8C9A0D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8875776"/>
        <c:axId val="68877312"/>
      </c:barChart>
      <c:catAx>
        <c:axId val="6887577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68877312"/>
        <c:crosses val="autoZero"/>
        <c:auto val="1"/>
        <c:lblAlgn val="ctr"/>
        <c:lblOffset val="100"/>
        <c:noMultiLvlLbl val="0"/>
      </c:catAx>
      <c:valAx>
        <c:axId val="6887731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Зміна Тмакс,˚С</a:t>
                </a:r>
              </a:p>
            </c:rich>
          </c:tx>
          <c:layout>
            <c:manualLayout>
              <c:xMode val="edge"/>
              <c:yMode val="edge"/>
              <c:x val="3.0973450428151045E-2"/>
              <c:y val="0.10296176543142348"/>
            </c:manualLayout>
          </c:layout>
          <c:overlay val="0"/>
        </c:title>
        <c:numFmt formatCode="0.0" sourceLinked="1"/>
        <c:majorTickMark val="none"/>
        <c:minorTickMark val="none"/>
        <c:tickLblPos val="nextTo"/>
        <c:crossAx val="6887577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ГрафТмін!$C$3</c:f>
              <c:strCache>
                <c:ptCount val="1"/>
                <c:pt idx="0">
                  <c:v>І</c:v>
                </c:pt>
              </c:strCache>
            </c:strRef>
          </c:tx>
          <c:invertIfNegative val="0"/>
          <c:cat>
            <c:strRef>
              <c:f>ГрафТмін!$B$16:$B$20</c:f>
              <c:strCache>
                <c:ptCount val="5"/>
                <c:pt idx="0">
                  <c:v>Рік</c:v>
                </c:pt>
                <c:pt idx="1">
                  <c:v>Зима</c:v>
                </c:pt>
                <c:pt idx="2">
                  <c:v>Весна</c:v>
                </c:pt>
                <c:pt idx="3">
                  <c:v>Літо</c:v>
                </c:pt>
                <c:pt idx="4">
                  <c:v>Осінь</c:v>
                </c:pt>
              </c:strCache>
            </c:strRef>
          </c:cat>
          <c:val>
            <c:numRef>
              <c:f>ГрафТмін!$C$16:$C$20</c:f>
              <c:numCache>
                <c:formatCode>0.0</c:formatCode>
                <c:ptCount val="5"/>
                <c:pt idx="0">
                  <c:v>1.5801578281901811</c:v>
                </c:pt>
                <c:pt idx="1">
                  <c:v>0.20006060615000054</c:v>
                </c:pt>
                <c:pt idx="2">
                  <c:v>1.1249090908736665</c:v>
                </c:pt>
                <c:pt idx="3">
                  <c:v>1.7030101007222249</c:v>
                </c:pt>
                <c:pt idx="4">
                  <c:v>1.8090959594592775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86-45D5-BC6C-84D1E6B16CA0}"/>
            </c:ext>
          </c:extLst>
        </c:ser>
        <c:ser>
          <c:idx val="1"/>
          <c:order val="1"/>
          <c:tx>
            <c:strRef>
              <c:f>ГрафТмін!$D$3</c:f>
              <c:strCache>
                <c:ptCount val="1"/>
                <c:pt idx="0">
                  <c:v>ІІ</c:v>
                </c:pt>
              </c:strCache>
            </c:strRef>
          </c:tx>
          <c:invertIfNegative val="0"/>
          <c:cat>
            <c:strRef>
              <c:f>ГрафТмін!$B$16:$B$20</c:f>
              <c:strCache>
                <c:ptCount val="5"/>
                <c:pt idx="0">
                  <c:v>Рік</c:v>
                </c:pt>
                <c:pt idx="1">
                  <c:v>Зима</c:v>
                </c:pt>
                <c:pt idx="2">
                  <c:v>Весна</c:v>
                </c:pt>
                <c:pt idx="3">
                  <c:v>Літо</c:v>
                </c:pt>
                <c:pt idx="4">
                  <c:v>Осінь</c:v>
                </c:pt>
              </c:strCache>
            </c:strRef>
          </c:cat>
          <c:val>
            <c:numRef>
              <c:f>ГрафТмін!$D$16:$D$20</c:f>
              <c:numCache>
                <c:formatCode>0.0</c:formatCode>
                <c:ptCount val="5"/>
                <c:pt idx="0">
                  <c:v>1.6032803029387086</c:v>
                </c:pt>
                <c:pt idx="1">
                  <c:v>0.43483838380777695</c:v>
                </c:pt>
                <c:pt idx="2">
                  <c:v>0.65546969691983314</c:v>
                </c:pt>
                <c:pt idx="3">
                  <c:v>1.679590909000001</c:v>
                </c:pt>
                <c:pt idx="4">
                  <c:v>2.196111110916112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E86-45D5-BC6C-84D1E6B16CA0}"/>
            </c:ext>
          </c:extLst>
        </c:ser>
        <c:ser>
          <c:idx val="2"/>
          <c:order val="2"/>
          <c:tx>
            <c:strRef>
              <c:f>ГрафТмін!$E$3</c:f>
              <c:strCache>
                <c:ptCount val="1"/>
                <c:pt idx="0">
                  <c:v>ІІІ</c:v>
                </c:pt>
              </c:strCache>
            </c:strRef>
          </c:tx>
          <c:invertIfNegative val="0"/>
          <c:cat>
            <c:strRef>
              <c:f>ГрафТмін!$B$16:$B$20</c:f>
              <c:strCache>
                <c:ptCount val="5"/>
                <c:pt idx="0">
                  <c:v>Рік</c:v>
                </c:pt>
                <c:pt idx="1">
                  <c:v>Зима</c:v>
                </c:pt>
                <c:pt idx="2">
                  <c:v>Весна</c:v>
                </c:pt>
                <c:pt idx="3">
                  <c:v>Літо</c:v>
                </c:pt>
                <c:pt idx="4">
                  <c:v>Осінь</c:v>
                </c:pt>
              </c:strCache>
            </c:strRef>
          </c:cat>
          <c:val>
            <c:numRef>
              <c:f>ГрафТмін!$E$16:$E$20</c:f>
              <c:numCache>
                <c:formatCode>0.0</c:formatCode>
                <c:ptCount val="5"/>
                <c:pt idx="0">
                  <c:v>1.6469861112214026</c:v>
                </c:pt>
                <c:pt idx="1">
                  <c:v>0.71518686872727777</c:v>
                </c:pt>
                <c:pt idx="2">
                  <c:v>0.68935353515277897</c:v>
                </c:pt>
                <c:pt idx="3">
                  <c:v>1.9689898992777757</c:v>
                </c:pt>
                <c:pt idx="4">
                  <c:v>2.2259696972833334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E86-45D5-BC6C-84D1E6B16C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403968"/>
        <c:axId val="88405504"/>
      </c:barChart>
      <c:catAx>
        <c:axId val="8840396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88405504"/>
        <c:crosses val="autoZero"/>
        <c:auto val="1"/>
        <c:lblAlgn val="ctr"/>
        <c:lblOffset val="100"/>
        <c:noMultiLvlLbl val="0"/>
      </c:catAx>
      <c:valAx>
        <c:axId val="8840550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Зміна Тмин,˚С</a:t>
                </a:r>
              </a:p>
            </c:rich>
          </c:tx>
          <c:overlay val="0"/>
        </c:title>
        <c:numFmt formatCode="0.0" sourceLinked="1"/>
        <c:majorTickMark val="none"/>
        <c:minorTickMark val="none"/>
        <c:tickLblPos val="nextTo"/>
        <c:crossAx val="8840396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'Граф Тср'!$C$3</c:f>
              <c:strCache>
                <c:ptCount val="1"/>
                <c:pt idx="0">
                  <c:v>І</c:v>
                </c:pt>
              </c:strCache>
            </c:strRef>
          </c:tx>
          <c:invertIfNegative val="0"/>
          <c:cat>
            <c:strRef>
              <c:f>'Граф Тср'!$B$4:$B$15</c:f>
              <c:strCache>
                <c:ptCount val="12"/>
                <c:pt idx="0">
                  <c:v>І</c:v>
                </c:pt>
                <c:pt idx="1">
                  <c:v>ІІ</c:v>
                </c:pt>
                <c:pt idx="2">
                  <c:v>ІІІ</c:v>
                </c:pt>
                <c:pt idx="3">
                  <c:v>ІV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  <c:pt idx="7">
                  <c:v>VIII</c:v>
                </c:pt>
                <c:pt idx="8">
                  <c:v>IX</c:v>
                </c:pt>
                <c:pt idx="9">
                  <c:v>X</c:v>
                </c:pt>
                <c:pt idx="10">
                  <c:v>XI</c:v>
                </c:pt>
                <c:pt idx="11">
                  <c:v>XII</c:v>
                </c:pt>
              </c:strCache>
            </c:strRef>
          </c:cat>
          <c:val>
            <c:numRef>
              <c:f>'Граф Тср'!$C$4:$C$15</c:f>
              <c:numCache>
                <c:formatCode>0.0</c:formatCode>
                <c:ptCount val="12"/>
                <c:pt idx="0">
                  <c:v>1.3985500000000004</c:v>
                </c:pt>
                <c:pt idx="1">
                  <c:v>1.2831833333333333</c:v>
                </c:pt>
                <c:pt idx="2">
                  <c:v>1.3749333333333329</c:v>
                </c:pt>
                <c:pt idx="3">
                  <c:v>0.6956833333333341</c:v>
                </c:pt>
                <c:pt idx="4">
                  <c:v>0.93148333333333255</c:v>
                </c:pt>
                <c:pt idx="5">
                  <c:v>1.5021833333333383</c:v>
                </c:pt>
                <c:pt idx="6">
                  <c:v>2.0103833333333334</c:v>
                </c:pt>
                <c:pt idx="7">
                  <c:v>1.9985666666666724</c:v>
                </c:pt>
                <c:pt idx="8">
                  <c:v>2.7881833333333361</c:v>
                </c:pt>
                <c:pt idx="9">
                  <c:v>1.983649999999999</c:v>
                </c:pt>
                <c:pt idx="10">
                  <c:v>1.2712666666666683</c:v>
                </c:pt>
                <c:pt idx="11">
                  <c:v>1.9305666666666668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5B-4633-A0CB-0F3BFECE58E6}"/>
            </c:ext>
          </c:extLst>
        </c:ser>
        <c:ser>
          <c:idx val="1"/>
          <c:order val="1"/>
          <c:tx>
            <c:strRef>
              <c:f>'Граф Тср'!$D$3</c:f>
              <c:strCache>
                <c:ptCount val="1"/>
                <c:pt idx="0">
                  <c:v>ІІ</c:v>
                </c:pt>
              </c:strCache>
            </c:strRef>
          </c:tx>
          <c:invertIfNegative val="0"/>
          <c:cat>
            <c:strRef>
              <c:f>'Граф Тср'!$B$4:$B$15</c:f>
              <c:strCache>
                <c:ptCount val="12"/>
                <c:pt idx="0">
                  <c:v>І</c:v>
                </c:pt>
                <c:pt idx="1">
                  <c:v>ІІ</c:v>
                </c:pt>
                <c:pt idx="2">
                  <c:v>ІІІ</c:v>
                </c:pt>
                <c:pt idx="3">
                  <c:v>ІV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  <c:pt idx="7">
                  <c:v>VIII</c:v>
                </c:pt>
                <c:pt idx="8">
                  <c:v>IX</c:v>
                </c:pt>
                <c:pt idx="9">
                  <c:v>X</c:v>
                </c:pt>
                <c:pt idx="10">
                  <c:v>XI</c:v>
                </c:pt>
                <c:pt idx="11">
                  <c:v>XII</c:v>
                </c:pt>
              </c:strCache>
            </c:strRef>
          </c:cat>
          <c:val>
            <c:numRef>
              <c:f>'Граф Тср'!$D$4:$D$15</c:f>
              <c:numCache>
                <c:formatCode>0.0</c:formatCode>
                <c:ptCount val="12"/>
                <c:pt idx="0">
                  <c:v>1.5961833333333335</c:v>
                </c:pt>
                <c:pt idx="1">
                  <c:v>1.4892166666666662</c:v>
                </c:pt>
                <c:pt idx="2">
                  <c:v>1.0785666666666671</c:v>
                </c:pt>
                <c:pt idx="3">
                  <c:v>0.13974999999999937</c:v>
                </c:pt>
                <c:pt idx="4">
                  <c:v>0.41873333333333562</c:v>
                </c:pt>
                <c:pt idx="5">
                  <c:v>1.3384000000000036</c:v>
                </c:pt>
                <c:pt idx="6">
                  <c:v>2.039616666666678</c:v>
                </c:pt>
                <c:pt idx="7">
                  <c:v>2.2640666666666682</c:v>
                </c:pt>
                <c:pt idx="8">
                  <c:v>3.0413000000000014</c:v>
                </c:pt>
                <c:pt idx="9">
                  <c:v>2.3210499999999996</c:v>
                </c:pt>
                <c:pt idx="10">
                  <c:v>1.4870333333333337</c:v>
                </c:pt>
                <c:pt idx="11">
                  <c:v>2.25915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15B-4633-A0CB-0F3BFECE58E6}"/>
            </c:ext>
          </c:extLst>
        </c:ser>
        <c:ser>
          <c:idx val="2"/>
          <c:order val="2"/>
          <c:tx>
            <c:strRef>
              <c:f>'Граф Тср'!$E$3</c:f>
              <c:strCache>
                <c:ptCount val="1"/>
                <c:pt idx="0">
                  <c:v>ІІІ</c:v>
                </c:pt>
              </c:strCache>
            </c:strRef>
          </c:tx>
          <c:invertIfNegative val="0"/>
          <c:cat>
            <c:strRef>
              <c:f>'Граф Тср'!$B$4:$B$15</c:f>
              <c:strCache>
                <c:ptCount val="12"/>
                <c:pt idx="0">
                  <c:v>І</c:v>
                </c:pt>
                <c:pt idx="1">
                  <c:v>ІІ</c:v>
                </c:pt>
                <c:pt idx="2">
                  <c:v>ІІІ</c:v>
                </c:pt>
                <c:pt idx="3">
                  <c:v>ІV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  <c:pt idx="7">
                  <c:v>VIII</c:v>
                </c:pt>
                <c:pt idx="8">
                  <c:v>IX</c:v>
                </c:pt>
                <c:pt idx="9">
                  <c:v>X</c:v>
                </c:pt>
                <c:pt idx="10">
                  <c:v>XI</c:v>
                </c:pt>
                <c:pt idx="11">
                  <c:v>XII</c:v>
                </c:pt>
              </c:strCache>
            </c:strRef>
          </c:cat>
          <c:val>
            <c:numRef>
              <c:f>'Граф Тср'!$E$4:$E$15</c:f>
              <c:numCache>
                <c:formatCode>0.0</c:formatCode>
                <c:ptCount val="12"/>
                <c:pt idx="0">
                  <c:v>1.4984999999999995</c:v>
                </c:pt>
                <c:pt idx="1">
                  <c:v>1.5439500000000002</c:v>
                </c:pt>
                <c:pt idx="2">
                  <c:v>1.0258666666666665</c:v>
                </c:pt>
                <c:pt idx="3">
                  <c:v>0.36538333333333561</c:v>
                </c:pt>
                <c:pt idx="4">
                  <c:v>0.33014999999999972</c:v>
                </c:pt>
                <c:pt idx="5">
                  <c:v>1.3152833333333298</c:v>
                </c:pt>
                <c:pt idx="6">
                  <c:v>2.3148333333333326</c:v>
                </c:pt>
                <c:pt idx="7">
                  <c:v>2.6136000000000053</c:v>
                </c:pt>
                <c:pt idx="8">
                  <c:v>3.3044166666666648</c:v>
                </c:pt>
                <c:pt idx="9">
                  <c:v>2.3381166666666644</c:v>
                </c:pt>
                <c:pt idx="10">
                  <c:v>1.4009833333333317</c:v>
                </c:pt>
                <c:pt idx="11">
                  <c:v>2.0715500000000002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15B-4633-A0CB-0F3BFECE58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1416064"/>
        <c:axId val="91417600"/>
      </c:barChart>
      <c:catAx>
        <c:axId val="9141606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91417600"/>
        <c:crosses val="autoZero"/>
        <c:auto val="1"/>
        <c:lblAlgn val="ctr"/>
        <c:lblOffset val="100"/>
        <c:noMultiLvlLbl val="0"/>
      </c:catAx>
      <c:valAx>
        <c:axId val="9141760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Зміна Тср,˚С</a:t>
                </a:r>
              </a:p>
            </c:rich>
          </c:tx>
          <c:overlay val="0"/>
        </c:title>
        <c:numFmt formatCode="0.0" sourceLinked="1"/>
        <c:majorTickMark val="none"/>
        <c:minorTickMark val="none"/>
        <c:tickLblPos val="nextTo"/>
        <c:crossAx val="91416064"/>
        <c:crosses val="autoZero"/>
        <c:crossBetween val="between"/>
        <c:majorUnit val="1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'Граф Тмакс'!$C$3</c:f>
              <c:strCache>
                <c:ptCount val="1"/>
                <c:pt idx="0">
                  <c:v>І</c:v>
                </c:pt>
              </c:strCache>
            </c:strRef>
          </c:tx>
          <c:invertIfNegative val="0"/>
          <c:cat>
            <c:strRef>
              <c:f>'Граф Тмакс'!$B$4:$B$15</c:f>
              <c:strCache>
                <c:ptCount val="12"/>
                <c:pt idx="0">
                  <c:v>І</c:v>
                </c:pt>
                <c:pt idx="1">
                  <c:v>ІІ</c:v>
                </c:pt>
                <c:pt idx="2">
                  <c:v>ІІІ</c:v>
                </c:pt>
                <c:pt idx="3">
                  <c:v>ІV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  <c:pt idx="7">
                  <c:v>VIII</c:v>
                </c:pt>
                <c:pt idx="8">
                  <c:v>IX</c:v>
                </c:pt>
                <c:pt idx="9">
                  <c:v>X</c:v>
                </c:pt>
                <c:pt idx="10">
                  <c:v>XI</c:v>
                </c:pt>
                <c:pt idx="11">
                  <c:v>XII</c:v>
                </c:pt>
              </c:strCache>
            </c:strRef>
          </c:cat>
          <c:val>
            <c:numRef>
              <c:f>'Граф Тмакс'!$C$4:$C$15</c:f>
              <c:numCache>
                <c:formatCode>0.0</c:formatCode>
                <c:ptCount val="12"/>
                <c:pt idx="0">
                  <c:v>1.303484848366667</c:v>
                </c:pt>
                <c:pt idx="1">
                  <c:v>1.160469697018333</c:v>
                </c:pt>
                <c:pt idx="2">
                  <c:v>1.3720757575166669</c:v>
                </c:pt>
                <c:pt idx="3">
                  <c:v>0.17577272650000353</c:v>
                </c:pt>
                <c:pt idx="4">
                  <c:v>0.62387878733333935</c:v>
                </c:pt>
                <c:pt idx="5">
                  <c:v>1.521909091499996</c:v>
                </c:pt>
                <c:pt idx="6">
                  <c:v>2.2111666656666706</c:v>
                </c:pt>
                <c:pt idx="7">
                  <c:v>2.1527878793333279</c:v>
                </c:pt>
                <c:pt idx="8">
                  <c:v>3.2907424238333292</c:v>
                </c:pt>
                <c:pt idx="9">
                  <c:v>2.3020606058333311</c:v>
                </c:pt>
                <c:pt idx="10">
                  <c:v>1.2807121211666699</c:v>
                </c:pt>
                <c:pt idx="11">
                  <c:v>1.8618484849166668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31-4E49-ADA8-63C7E08AEE67}"/>
            </c:ext>
          </c:extLst>
        </c:ser>
        <c:ser>
          <c:idx val="1"/>
          <c:order val="1"/>
          <c:tx>
            <c:strRef>
              <c:f>'Граф Тмакс'!$D$3</c:f>
              <c:strCache>
                <c:ptCount val="1"/>
                <c:pt idx="0">
                  <c:v>ІІ</c:v>
                </c:pt>
              </c:strCache>
            </c:strRef>
          </c:tx>
          <c:invertIfNegative val="0"/>
          <c:cat>
            <c:strRef>
              <c:f>'Граф Тмакс'!$B$4:$B$15</c:f>
              <c:strCache>
                <c:ptCount val="12"/>
                <c:pt idx="0">
                  <c:v>І</c:v>
                </c:pt>
                <c:pt idx="1">
                  <c:v>ІІ</c:v>
                </c:pt>
                <c:pt idx="2">
                  <c:v>ІІІ</c:v>
                </c:pt>
                <c:pt idx="3">
                  <c:v>ІV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  <c:pt idx="7">
                  <c:v>VIII</c:v>
                </c:pt>
                <c:pt idx="8">
                  <c:v>IX</c:v>
                </c:pt>
                <c:pt idx="9">
                  <c:v>X</c:v>
                </c:pt>
                <c:pt idx="10">
                  <c:v>XI</c:v>
                </c:pt>
                <c:pt idx="11">
                  <c:v>XII</c:v>
                </c:pt>
              </c:strCache>
            </c:strRef>
          </c:cat>
          <c:val>
            <c:numRef>
              <c:f>'Граф Тмакс'!$D$4:$D$15</c:f>
              <c:numCache>
                <c:formatCode>0.0</c:formatCode>
                <c:ptCount val="12"/>
                <c:pt idx="0">
                  <c:v>1.6452121212266668</c:v>
                </c:pt>
                <c:pt idx="1">
                  <c:v>1.3032878787783337</c:v>
                </c:pt>
                <c:pt idx="2">
                  <c:v>0.74537878778333333</c:v>
                </c:pt>
                <c:pt idx="3">
                  <c:v>-0.37399999999999878</c:v>
                </c:pt>
                <c:pt idx="4">
                  <c:v>5.9272727500008671E-2</c:v>
                </c:pt>
                <c:pt idx="5">
                  <c:v>1.3563181810000096</c:v>
                </c:pt>
                <c:pt idx="6">
                  <c:v>2.0381818184999965</c:v>
                </c:pt>
                <c:pt idx="7">
                  <c:v>2.3136666666666699</c:v>
                </c:pt>
                <c:pt idx="8">
                  <c:v>3.3819848491666704</c:v>
                </c:pt>
                <c:pt idx="9">
                  <c:v>2.6096212116666706</c:v>
                </c:pt>
                <c:pt idx="10">
                  <c:v>1.8176212120666664</c:v>
                </c:pt>
                <c:pt idx="11">
                  <c:v>2.3526818181000007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E31-4E49-ADA8-63C7E08AEE67}"/>
            </c:ext>
          </c:extLst>
        </c:ser>
        <c:ser>
          <c:idx val="2"/>
          <c:order val="2"/>
          <c:tx>
            <c:strRef>
              <c:f>'Граф Тмакс'!$E$3</c:f>
              <c:strCache>
                <c:ptCount val="1"/>
                <c:pt idx="0">
                  <c:v>ІІІ</c:v>
                </c:pt>
              </c:strCache>
            </c:strRef>
          </c:tx>
          <c:invertIfNegative val="0"/>
          <c:cat>
            <c:strRef>
              <c:f>'Граф Тмакс'!$B$4:$B$15</c:f>
              <c:strCache>
                <c:ptCount val="12"/>
                <c:pt idx="0">
                  <c:v>І</c:v>
                </c:pt>
                <c:pt idx="1">
                  <c:v>ІІ</c:v>
                </c:pt>
                <c:pt idx="2">
                  <c:v>ІІІ</c:v>
                </c:pt>
                <c:pt idx="3">
                  <c:v>ІV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  <c:pt idx="7">
                  <c:v>VIII</c:v>
                </c:pt>
                <c:pt idx="8">
                  <c:v>IX</c:v>
                </c:pt>
                <c:pt idx="9">
                  <c:v>X</c:v>
                </c:pt>
                <c:pt idx="10">
                  <c:v>XI</c:v>
                </c:pt>
                <c:pt idx="11">
                  <c:v>XII</c:v>
                </c:pt>
              </c:strCache>
            </c:strRef>
          </c:cat>
          <c:val>
            <c:numRef>
              <c:f>'Граф Тмакс'!$E$4:$E$15</c:f>
              <c:numCache>
                <c:formatCode>0.0</c:formatCode>
                <c:ptCount val="12"/>
                <c:pt idx="0">
                  <c:v>1.6916515151283333</c:v>
                </c:pt>
                <c:pt idx="1">
                  <c:v>1.3203181818000007</c:v>
                </c:pt>
                <c:pt idx="2">
                  <c:v>0.5114696978833333</c:v>
                </c:pt>
                <c:pt idx="3">
                  <c:v>-4.1136363499997941E-2</c:v>
                </c:pt>
                <c:pt idx="4">
                  <c:v>4.4075758166670198E-2</c:v>
                </c:pt>
                <c:pt idx="5">
                  <c:v>1.3055303031666625</c:v>
                </c:pt>
                <c:pt idx="6">
                  <c:v>2.3176363629999983</c:v>
                </c:pt>
                <c:pt idx="7">
                  <c:v>2.5905454540000044</c:v>
                </c:pt>
                <c:pt idx="8">
                  <c:v>3.5781363630000023</c:v>
                </c:pt>
                <c:pt idx="9">
                  <c:v>2.5915303031666657</c:v>
                </c:pt>
                <c:pt idx="10">
                  <c:v>1.7076060600833323</c:v>
                </c:pt>
                <c:pt idx="11">
                  <c:v>2.2598636363000018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E31-4E49-ADA8-63C7E08AEE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1463680"/>
        <c:axId val="91465216"/>
      </c:barChart>
      <c:catAx>
        <c:axId val="914636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91465216"/>
        <c:crosses val="autoZero"/>
        <c:auto val="1"/>
        <c:lblAlgn val="ctr"/>
        <c:lblOffset val="100"/>
        <c:noMultiLvlLbl val="0"/>
      </c:catAx>
      <c:valAx>
        <c:axId val="9146521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Зміна Тмакс,˚С</a:t>
                </a:r>
              </a:p>
            </c:rich>
          </c:tx>
          <c:overlay val="0"/>
        </c:title>
        <c:numFmt formatCode="0.0" sourceLinked="1"/>
        <c:majorTickMark val="none"/>
        <c:minorTickMark val="none"/>
        <c:tickLblPos val="nextTo"/>
        <c:crossAx val="91463680"/>
        <c:crosses val="autoZero"/>
        <c:crossBetween val="between"/>
        <c:majorUnit val="1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ГрафТмін!$C$3</c:f>
              <c:strCache>
                <c:ptCount val="1"/>
                <c:pt idx="0">
                  <c:v>І</c:v>
                </c:pt>
              </c:strCache>
            </c:strRef>
          </c:tx>
          <c:invertIfNegative val="0"/>
          <c:cat>
            <c:strRef>
              <c:f>ГрафТмін!$B$4:$B$15</c:f>
              <c:strCache>
                <c:ptCount val="12"/>
                <c:pt idx="0">
                  <c:v>І</c:v>
                </c:pt>
                <c:pt idx="1">
                  <c:v>ІІ</c:v>
                </c:pt>
                <c:pt idx="2">
                  <c:v>ІІІ</c:v>
                </c:pt>
                <c:pt idx="3">
                  <c:v>ІV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  <c:pt idx="7">
                  <c:v>VIII</c:v>
                </c:pt>
                <c:pt idx="8">
                  <c:v>IX</c:v>
                </c:pt>
                <c:pt idx="9">
                  <c:v>X</c:v>
                </c:pt>
                <c:pt idx="10">
                  <c:v>XI</c:v>
                </c:pt>
                <c:pt idx="11">
                  <c:v>XII</c:v>
                </c:pt>
              </c:strCache>
            </c:strRef>
          </c:cat>
          <c:val>
            <c:numRef>
              <c:f>ГрафТмін!$C$4:$C$15</c:f>
              <c:numCache>
                <c:formatCode>0.0</c:formatCode>
                <c:ptCount val="12"/>
                <c:pt idx="0">
                  <c:v>1.407227272800001</c:v>
                </c:pt>
                <c:pt idx="1">
                  <c:v>1.3616363637000006</c:v>
                </c:pt>
                <c:pt idx="2">
                  <c:v>1.4861060606043335</c:v>
                </c:pt>
                <c:pt idx="3">
                  <c:v>0.91607575751666737</c:v>
                </c:pt>
                <c:pt idx="4">
                  <c:v>0.97254545449999874</c:v>
                </c:pt>
                <c:pt idx="5">
                  <c:v>1.3091515153333333</c:v>
                </c:pt>
                <c:pt idx="6">
                  <c:v>1.9014696963333364</c:v>
                </c:pt>
                <c:pt idx="7">
                  <c:v>1.8984090905000048</c:v>
                </c:pt>
                <c:pt idx="8">
                  <c:v>2.2497121206666648</c:v>
                </c:pt>
                <c:pt idx="9">
                  <c:v>1.750863636400001</c:v>
                </c:pt>
                <c:pt idx="10">
                  <c:v>1.4267121213111666</c:v>
                </c:pt>
                <c:pt idx="11">
                  <c:v>2.2819848486166667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16-4D94-87B7-1F692628C002}"/>
            </c:ext>
          </c:extLst>
        </c:ser>
        <c:ser>
          <c:idx val="1"/>
          <c:order val="1"/>
          <c:tx>
            <c:strRef>
              <c:f>ГрафТмін!$D$3</c:f>
              <c:strCache>
                <c:ptCount val="1"/>
                <c:pt idx="0">
                  <c:v>ІІ</c:v>
                </c:pt>
              </c:strCache>
            </c:strRef>
          </c:tx>
          <c:invertIfNegative val="0"/>
          <c:cat>
            <c:strRef>
              <c:f>ГрафТмін!$B$4:$B$15</c:f>
              <c:strCache>
                <c:ptCount val="12"/>
                <c:pt idx="0">
                  <c:v>І</c:v>
                </c:pt>
                <c:pt idx="1">
                  <c:v>ІІ</c:v>
                </c:pt>
                <c:pt idx="2">
                  <c:v>ІІІ</c:v>
                </c:pt>
                <c:pt idx="3">
                  <c:v>ІV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  <c:pt idx="7">
                  <c:v>VIII</c:v>
                </c:pt>
                <c:pt idx="8">
                  <c:v>IX</c:v>
                </c:pt>
                <c:pt idx="9">
                  <c:v>X</c:v>
                </c:pt>
                <c:pt idx="10">
                  <c:v>XI</c:v>
                </c:pt>
                <c:pt idx="11">
                  <c:v>XII</c:v>
                </c:pt>
              </c:strCache>
            </c:strRef>
          </c:cat>
          <c:val>
            <c:numRef>
              <c:f>ГрафТмін!$D$4:$D$15</c:f>
              <c:numCache>
                <c:formatCode>0.0</c:formatCode>
                <c:ptCount val="12"/>
                <c:pt idx="0">
                  <c:v>1.7900151514833329</c:v>
                </c:pt>
                <c:pt idx="1">
                  <c:v>1.397909090799998</c:v>
                </c:pt>
                <c:pt idx="2">
                  <c:v>1.1781363636594995</c:v>
                </c:pt>
                <c:pt idx="3">
                  <c:v>0.35987878798333295</c:v>
                </c:pt>
                <c:pt idx="4">
                  <c:v>0.4283939391166669</c:v>
                </c:pt>
                <c:pt idx="5">
                  <c:v>0.97307575816666869</c:v>
                </c:pt>
                <c:pt idx="6">
                  <c:v>1.9436969688333328</c:v>
                </c:pt>
                <c:pt idx="7">
                  <c:v>2.1220000000000017</c:v>
                </c:pt>
                <c:pt idx="8">
                  <c:v>2.9105909085000015</c:v>
                </c:pt>
                <c:pt idx="9">
                  <c:v>2.2407878787833342</c:v>
                </c:pt>
                <c:pt idx="10">
                  <c:v>1.4369545454649999</c:v>
                </c:pt>
                <c:pt idx="11">
                  <c:v>2.457924242473335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16-4D94-87B7-1F692628C002}"/>
            </c:ext>
          </c:extLst>
        </c:ser>
        <c:ser>
          <c:idx val="2"/>
          <c:order val="2"/>
          <c:tx>
            <c:strRef>
              <c:f>ГрафТмін!$E$3</c:f>
              <c:strCache>
                <c:ptCount val="1"/>
                <c:pt idx="0">
                  <c:v>ІІІ</c:v>
                </c:pt>
              </c:strCache>
            </c:strRef>
          </c:tx>
          <c:invertIfNegative val="0"/>
          <c:cat>
            <c:strRef>
              <c:f>ГрафТмін!$B$4:$B$15</c:f>
              <c:strCache>
                <c:ptCount val="12"/>
                <c:pt idx="0">
                  <c:v>І</c:v>
                </c:pt>
                <c:pt idx="1">
                  <c:v>ІІ</c:v>
                </c:pt>
                <c:pt idx="2">
                  <c:v>ІІІ</c:v>
                </c:pt>
                <c:pt idx="3">
                  <c:v>ІV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  <c:pt idx="7">
                  <c:v>VIII</c:v>
                </c:pt>
                <c:pt idx="8">
                  <c:v>IX</c:v>
                </c:pt>
                <c:pt idx="9">
                  <c:v>X</c:v>
                </c:pt>
                <c:pt idx="10">
                  <c:v>XI</c:v>
                </c:pt>
                <c:pt idx="11">
                  <c:v>XII</c:v>
                </c:pt>
              </c:strCache>
            </c:strRef>
          </c:cat>
          <c:val>
            <c:numRef>
              <c:f>ГрафТмін!$E$4:$E$15</c:f>
              <c:numCache>
                <c:formatCode>0.0</c:formatCode>
                <c:ptCount val="12"/>
                <c:pt idx="0">
                  <c:v>1.5549090910500007</c:v>
                </c:pt>
                <c:pt idx="1">
                  <c:v>1.4465606060333323</c:v>
                </c:pt>
                <c:pt idx="2">
                  <c:v>1.0831969696583332</c:v>
                </c:pt>
                <c:pt idx="3">
                  <c:v>0.54393939396666724</c:v>
                </c:pt>
                <c:pt idx="4">
                  <c:v>0.44092424183333634</c:v>
                </c:pt>
                <c:pt idx="5">
                  <c:v>1.1623181824999964</c:v>
                </c:pt>
                <c:pt idx="6">
                  <c:v>2.1736060603333307</c:v>
                </c:pt>
                <c:pt idx="7">
                  <c:v>2.5710454550000001</c:v>
                </c:pt>
                <c:pt idx="8">
                  <c:v>3.1425454555000005</c:v>
                </c:pt>
                <c:pt idx="9">
                  <c:v>2.2145454545499996</c:v>
                </c:pt>
                <c:pt idx="10">
                  <c:v>1.3208181817999998</c:v>
                </c:pt>
                <c:pt idx="11">
                  <c:v>2.1094242424318326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916-4D94-87B7-1F692628C0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983872"/>
        <c:axId val="95985664"/>
      </c:barChart>
      <c:catAx>
        <c:axId val="9598387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95985664"/>
        <c:crosses val="autoZero"/>
        <c:auto val="1"/>
        <c:lblAlgn val="ctr"/>
        <c:lblOffset val="100"/>
        <c:noMultiLvlLbl val="0"/>
      </c:catAx>
      <c:valAx>
        <c:axId val="9598566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Зміна Тмін,˚С</a:t>
                </a:r>
              </a:p>
            </c:rich>
          </c:tx>
          <c:overlay val="0"/>
        </c:title>
        <c:numFmt formatCode="0.0" sourceLinked="1"/>
        <c:majorTickMark val="none"/>
        <c:minorTickMark val="none"/>
        <c:tickLblPos val="nextTo"/>
        <c:crossAx val="95983872"/>
        <c:crosses val="autoZero"/>
        <c:crossBetween val="between"/>
        <c:majorUnit val="1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2529930686830496"/>
          <c:y val="8.4898778956978199E-2"/>
          <c:w val="0.62503138194682184"/>
          <c:h val="0.56850987104872763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'Reg_1_TM ср'!$P$1</c:f>
              <c:strCache>
                <c:ptCount val="1"/>
                <c:pt idx="0">
                  <c:v>Аномалия Тср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C00000"/>
              </a:solidFill>
            </a:ln>
          </c:spPr>
          <c:invertIfNegative val="0"/>
          <c:trendline>
            <c:trendlineType val="linear"/>
            <c:dispRSqr val="0"/>
            <c:dispEq val="1"/>
            <c:trendlineLbl>
              <c:layout>
                <c:manualLayout>
                  <c:x val="-0.32946012175884948"/>
                  <c:y val="-0.27631192704266466"/>
                </c:manualLayout>
              </c:layout>
              <c:tx>
                <c:rich>
                  <a:bodyPr/>
                  <a:lstStyle/>
                  <a:p>
                    <a:pPr>
                      <a:defRPr b="1"/>
                    </a:pPr>
                    <a:r>
                      <a:rPr lang="en-US" b="1"/>
                      <a:t>y = 0,037x - 1,</a:t>
                    </a:r>
                    <a:r>
                      <a:rPr lang="ru-RU" b="1"/>
                      <a:t>7</a:t>
                    </a:r>
                    <a:endParaRPr lang="en-US" b="1"/>
                  </a:p>
                </c:rich>
              </c:tx>
              <c:numFmt formatCode="General" sourceLinked="0"/>
            </c:trendlineLbl>
          </c:trendline>
          <c:cat>
            <c:numRef>
              <c:f>'Reg_1_TM ср'!$A$17:$A$76</c:f>
              <c:numCache>
                <c:formatCode>General</c:formatCode>
                <c:ptCount val="60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  <c:pt idx="55">
                  <c:v>2016</c:v>
                </c:pt>
                <c:pt idx="56">
                  <c:v>2017</c:v>
                </c:pt>
                <c:pt idx="57">
                  <c:v>2018</c:v>
                </c:pt>
                <c:pt idx="58">
                  <c:v>2019</c:v>
                </c:pt>
                <c:pt idx="59">
                  <c:v>2020</c:v>
                </c:pt>
              </c:numCache>
            </c:numRef>
          </c:cat>
          <c:val>
            <c:numRef>
              <c:f>'Reg_1_TM ср'!$P$17:$P$76</c:f>
              <c:numCache>
                <c:formatCode>0.0</c:formatCode>
                <c:ptCount val="60"/>
                <c:pt idx="0">
                  <c:v>-0.43930555555555451</c:v>
                </c:pt>
                <c:pt idx="1">
                  <c:v>-1.5509722222222244</c:v>
                </c:pt>
                <c:pt idx="2">
                  <c:v>-1.63513888888889</c:v>
                </c:pt>
                <c:pt idx="3">
                  <c:v>-1.8376388888888906</c:v>
                </c:pt>
                <c:pt idx="4">
                  <c:v>-2.0659722222222232</c:v>
                </c:pt>
                <c:pt idx="5">
                  <c:v>-0.29013888888889117</c:v>
                </c:pt>
                <c:pt idx="6">
                  <c:v>-0.30513888888888907</c:v>
                </c:pt>
                <c:pt idx="7">
                  <c:v>-0.60013888888888989</c:v>
                </c:pt>
                <c:pt idx="8">
                  <c:v>-1.9793055555555572</c:v>
                </c:pt>
                <c:pt idx="9">
                  <c:v>-1.1901388888888897</c:v>
                </c:pt>
                <c:pt idx="10">
                  <c:v>-1.0201388888888907</c:v>
                </c:pt>
                <c:pt idx="11">
                  <c:v>-0.9626388888888906</c:v>
                </c:pt>
                <c:pt idx="12">
                  <c:v>-1.077638888888889</c:v>
                </c:pt>
                <c:pt idx="13">
                  <c:v>-0.70430555555555685</c:v>
                </c:pt>
                <c:pt idx="14">
                  <c:v>-0.1026388888888885</c:v>
                </c:pt>
                <c:pt idx="15">
                  <c:v>-2.0418055555555563</c:v>
                </c:pt>
                <c:pt idx="16">
                  <c:v>-0.66097222222222207</c:v>
                </c:pt>
                <c:pt idx="17">
                  <c:v>-1.8001388888888901</c:v>
                </c:pt>
                <c:pt idx="18">
                  <c:v>-1.0343055555555569</c:v>
                </c:pt>
                <c:pt idx="19">
                  <c:v>-2.2268055555555577</c:v>
                </c:pt>
                <c:pt idx="20">
                  <c:v>-1.0859722222222228</c:v>
                </c:pt>
                <c:pt idx="21">
                  <c:v>-0.7659722222222225</c:v>
                </c:pt>
                <c:pt idx="22">
                  <c:v>-0.143472222222222</c:v>
                </c:pt>
                <c:pt idx="23">
                  <c:v>-1.303472222222223</c:v>
                </c:pt>
                <c:pt idx="24">
                  <c:v>-2.119305555555556</c:v>
                </c:pt>
                <c:pt idx="25">
                  <c:v>-1.0618055555555559</c:v>
                </c:pt>
                <c:pt idx="26">
                  <c:v>-2.058472222222222</c:v>
                </c:pt>
                <c:pt idx="27">
                  <c:v>-0.93263888888888946</c:v>
                </c:pt>
                <c:pt idx="28">
                  <c:v>0.32652777777777686</c:v>
                </c:pt>
                <c:pt idx="29">
                  <c:v>0.15236111111111139</c:v>
                </c:pt>
                <c:pt idx="30">
                  <c:v>-1.034305555555556</c:v>
                </c:pt>
                <c:pt idx="31">
                  <c:v>-0.46930555555555564</c:v>
                </c:pt>
                <c:pt idx="32">
                  <c:v>-1.1276388888888897</c:v>
                </c:pt>
                <c:pt idx="33">
                  <c:v>0.33819444444444269</c:v>
                </c:pt>
                <c:pt idx="34">
                  <c:v>-0.78847222222222246</c:v>
                </c:pt>
                <c:pt idx="35">
                  <c:v>-2.0034722222222232</c:v>
                </c:pt>
                <c:pt idx="36">
                  <c:v>-1.1793055555555565</c:v>
                </c:pt>
                <c:pt idx="37">
                  <c:v>-0.57513888888888864</c:v>
                </c:pt>
                <c:pt idx="38">
                  <c:v>0.13319444444444439</c:v>
                </c:pt>
                <c:pt idx="39">
                  <c:v>0.6840277777777759</c:v>
                </c:pt>
                <c:pt idx="40">
                  <c:v>-0.48597222222222314</c:v>
                </c:pt>
                <c:pt idx="41">
                  <c:v>0.38902777777777597</c:v>
                </c:pt>
                <c:pt idx="42">
                  <c:v>-0.67180555555555532</c:v>
                </c:pt>
                <c:pt idx="43">
                  <c:v>-0.42847222222222303</c:v>
                </c:pt>
                <c:pt idx="44">
                  <c:v>-0.72430555555555642</c:v>
                </c:pt>
                <c:pt idx="45">
                  <c:v>-0.37430555555555678</c:v>
                </c:pt>
                <c:pt idx="46">
                  <c:v>0.6981944444444439</c:v>
                </c:pt>
                <c:pt idx="47">
                  <c:v>0.59986111111111118</c:v>
                </c:pt>
                <c:pt idx="48">
                  <c:v>0.1523611111111105</c:v>
                </c:pt>
                <c:pt idx="49">
                  <c:v>-0.34180555555555614</c:v>
                </c:pt>
                <c:pt idx="50">
                  <c:v>4.6527777777777501E-2</c:v>
                </c:pt>
                <c:pt idx="51">
                  <c:v>1.5277777777766843E-3</c:v>
                </c:pt>
                <c:pt idx="52">
                  <c:v>0.34569444444444297</c:v>
                </c:pt>
                <c:pt idx="53">
                  <c:v>0.98236111111110969</c:v>
                </c:pt>
                <c:pt idx="54">
                  <c:v>1.13236111111111</c:v>
                </c:pt>
                <c:pt idx="55">
                  <c:v>0.60986111111110919</c:v>
                </c:pt>
                <c:pt idx="56">
                  <c:v>0.43819444444444411</c:v>
                </c:pt>
                <c:pt idx="57">
                  <c:v>0.86986111111111075</c:v>
                </c:pt>
                <c:pt idx="58">
                  <c:v>1.6006944444444438</c:v>
                </c:pt>
                <c:pt idx="59">
                  <c:v>1.182361111111109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D1-4575-894A-3795D48CC9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8966656"/>
        <c:axId val="68964736"/>
      </c:barChart>
      <c:lineChart>
        <c:grouping val="standard"/>
        <c:varyColors val="0"/>
        <c:ser>
          <c:idx val="0"/>
          <c:order val="0"/>
          <c:tx>
            <c:strRef>
              <c:f>'Reg_1_TM ср'!$N$1</c:f>
              <c:strCache>
                <c:ptCount val="1"/>
                <c:pt idx="0">
                  <c:v>Тср</c:v>
                </c:pt>
              </c:strCache>
            </c:strRef>
          </c:tx>
          <c:marker>
            <c:symbol val="none"/>
          </c:marker>
          <c:cat>
            <c:numRef>
              <c:f>'Reg_1_TM ср'!$A$17:$A$76</c:f>
              <c:numCache>
                <c:formatCode>General</c:formatCode>
                <c:ptCount val="60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  <c:pt idx="55">
                  <c:v>2016</c:v>
                </c:pt>
                <c:pt idx="56">
                  <c:v>2017</c:v>
                </c:pt>
                <c:pt idx="57">
                  <c:v>2018</c:v>
                </c:pt>
                <c:pt idx="58">
                  <c:v>2019</c:v>
                </c:pt>
                <c:pt idx="59">
                  <c:v>2020</c:v>
                </c:pt>
              </c:numCache>
            </c:numRef>
          </c:cat>
          <c:val>
            <c:numRef>
              <c:f>'Reg_1_TM ср'!$N$17:$N$76</c:f>
              <c:numCache>
                <c:formatCode>0.0</c:formatCode>
                <c:ptCount val="60"/>
                <c:pt idx="0">
                  <c:v>7.1883333333333352</c:v>
                </c:pt>
                <c:pt idx="1">
                  <c:v>6.0766666666666653</c:v>
                </c:pt>
                <c:pt idx="2">
                  <c:v>5.9924999999999997</c:v>
                </c:pt>
                <c:pt idx="3">
                  <c:v>5.7899999999999991</c:v>
                </c:pt>
                <c:pt idx="4">
                  <c:v>5.5616666666666665</c:v>
                </c:pt>
                <c:pt idx="5">
                  <c:v>7.3374999999999986</c:v>
                </c:pt>
                <c:pt idx="6">
                  <c:v>7.3225000000000007</c:v>
                </c:pt>
                <c:pt idx="7">
                  <c:v>7.0274999999999999</c:v>
                </c:pt>
                <c:pt idx="8">
                  <c:v>5.6483333333333325</c:v>
                </c:pt>
                <c:pt idx="9">
                  <c:v>6.4375</c:v>
                </c:pt>
                <c:pt idx="10">
                  <c:v>6.607499999999999</c:v>
                </c:pt>
                <c:pt idx="11">
                  <c:v>6.6649999999999991</c:v>
                </c:pt>
                <c:pt idx="12">
                  <c:v>6.5500000000000007</c:v>
                </c:pt>
                <c:pt idx="13">
                  <c:v>6.9233333333333329</c:v>
                </c:pt>
                <c:pt idx="14">
                  <c:v>7.5250000000000012</c:v>
                </c:pt>
                <c:pt idx="15">
                  <c:v>5.5858333333333334</c:v>
                </c:pt>
                <c:pt idx="16">
                  <c:v>6.9666666666666677</c:v>
                </c:pt>
                <c:pt idx="17">
                  <c:v>5.8274999999999997</c:v>
                </c:pt>
                <c:pt idx="18">
                  <c:v>6.5933333333333328</c:v>
                </c:pt>
                <c:pt idx="19">
                  <c:v>5.400833333333332</c:v>
                </c:pt>
                <c:pt idx="20">
                  <c:v>6.541666666666667</c:v>
                </c:pt>
                <c:pt idx="21">
                  <c:v>6.8616666666666672</c:v>
                </c:pt>
                <c:pt idx="22">
                  <c:v>7.4841666666666677</c:v>
                </c:pt>
                <c:pt idx="23">
                  <c:v>6.3241666666666667</c:v>
                </c:pt>
                <c:pt idx="24">
                  <c:v>5.5083333333333337</c:v>
                </c:pt>
                <c:pt idx="25">
                  <c:v>6.5658333333333339</c:v>
                </c:pt>
                <c:pt idx="26">
                  <c:v>5.5691666666666677</c:v>
                </c:pt>
                <c:pt idx="27">
                  <c:v>6.6950000000000003</c:v>
                </c:pt>
                <c:pt idx="28">
                  <c:v>7.9541666666666666</c:v>
                </c:pt>
                <c:pt idx="29">
                  <c:v>7.7800000000000011</c:v>
                </c:pt>
                <c:pt idx="30">
                  <c:v>6.5933333333333337</c:v>
                </c:pt>
                <c:pt idx="31">
                  <c:v>7.1583333333333341</c:v>
                </c:pt>
                <c:pt idx="32">
                  <c:v>6.5</c:v>
                </c:pt>
                <c:pt idx="33">
                  <c:v>7.9658333333333324</c:v>
                </c:pt>
                <c:pt idx="34">
                  <c:v>6.8391666666666673</c:v>
                </c:pt>
                <c:pt idx="35">
                  <c:v>5.6241666666666665</c:v>
                </c:pt>
                <c:pt idx="36">
                  <c:v>6.4483333333333333</c:v>
                </c:pt>
                <c:pt idx="37">
                  <c:v>7.0525000000000011</c:v>
                </c:pt>
                <c:pt idx="38">
                  <c:v>7.7608333333333341</c:v>
                </c:pt>
                <c:pt idx="39">
                  <c:v>8.3116666666666656</c:v>
                </c:pt>
                <c:pt idx="40">
                  <c:v>7.1416666666666666</c:v>
                </c:pt>
                <c:pt idx="41">
                  <c:v>8.0166666666666657</c:v>
                </c:pt>
                <c:pt idx="42">
                  <c:v>6.9558333333333344</c:v>
                </c:pt>
                <c:pt idx="43">
                  <c:v>7.1991666666666667</c:v>
                </c:pt>
                <c:pt idx="44">
                  <c:v>6.9033333333333333</c:v>
                </c:pt>
                <c:pt idx="45">
                  <c:v>7.253333333333333</c:v>
                </c:pt>
                <c:pt idx="46">
                  <c:v>8.3258333333333336</c:v>
                </c:pt>
                <c:pt idx="47">
                  <c:v>8.2275000000000009</c:v>
                </c:pt>
                <c:pt idx="48">
                  <c:v>7.78</c:v>
                </c:pt>
                <c:pt idx="49">
                  <c:v>7.2858333333333336</c:v>
                </c:pt>
                <c:pt idx="50">
                  <c:v>7.6741666666666672</c:v>
                </c:pt>
                <c:pt idx="51">
                  <c:v>7.6291666666666664</c:v>
                </c:pt>
                <c:pt idx="52">
                  <c:v>7.9733333333333327</c:v>
                </c:pt>
                <c:pt idx="53">
                  <c:v>8.61</c:v>
                </c:pt>
                <c:pt idx="54">
                  <c:v>8.76</c:v>
                </c:pt>
                <c:pt idx="55">
                  <c:v>8.2374999999999989</c:v>
                </c:pt>
                <c:pt idx="56">
                  <c:v>8.0658333333333339</c:v>
                </c:pt>
                <c:pt idx="57">
                  <c:v>8.4975000000000005</c:v>
                </c:pt>
                <c:pt idx="58">
                  <c:v>9.2283333333333335</c:v>
                </c:pt>
                <c:pt idx="59">
                  <c:v>8.8099999999999987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4D1-4575-894A-3795D48CC9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8956928"/>
        <c:axId val="68958464"/>
      </c:lineChart>
      <c:catAx>
        <c:axId val="68956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8958464"/>
        <c:crosses val="autoZero"/>
        <c:auto val="1"/>
        <c:lblAlgn val="ctr"/>
        <c:lblOffset val="100"/>
        <c:noMultiLvlLbl val="0"/>
      </c:catAx>
      <c:valAx>
        <c:axId val="6895846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/>
                  <a:t>Температура, ˚С</a:t>
                </a:r>
              </a:p>
            </c:rich>
          </c:tx>
          <c:overlay val="0"/>
        </c:title>
        <c:numFmt formatCode="0.0" sourceLinked="1"/>
        <c:majorTickMark val="out"/>
        <c:minorTickMark val="none"/>
        <c:tickLblPos val="nextTo"/>
        <c:crossAx val="68956928"/>
        <c:crosses val="autoZero"/>
        <c:crossBetween val="between"/>
      </c:valAx>
      <c:valAx>
        <c:axId val="68964736"/>
        <c:scaling>
          <c:orientation val="minMax"/>
          <c:max val="4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/>
                  <a:t>Аномалия Тср, ˚С</a:t>
                </a:r>
              </a:p>
            </c:rich>
          </c:tx>
          <c:overlay val="0"/>
        </c:title>
        <c:numFmt formatCode="0.0" sourceLinked="1"/>
        <c:majorTickMark val="out"/>
        <c:minorTickMark val="none"/>
        <c:tickLblPos val="nextTo"/>
        <c:crossAx val="68966656"/>
        <c:crosses val="max"/>
        <c:crossBetween val="between"/>
      </c:valAx>
      <c:catAx>
        <c:axId val="689666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8964736"/>
        <c:crosses val="autoZero"/>
        <c:auto val="1"/>
        <c:lblAlgn val="ctr"/>
        <c:lblOffset val="100"/>
        <c:noMultiLvlLbl val="0"/>
      </c:catAx>
    </c:plotArea>
    <c:legend>
      <c:legendPos val="b"/>
      <c:legendEntry>
        <c:idx val="2"/>
        <c:delete val="1"/>
      </c:legendEntry>
      <c:overlay val="0"/>
    </c:legend>
    <c:plotVisOnly val="1"/>
    <c:dispBlanksAs val="gap"/>
    <c:showDLblsOverMax val="0"/>
  </c:chart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'Граф Тср'!$C$3</c:f>
              <c:strCache>
                <c:ptCount val="1"/>
                <c:pt idx="0">
                  <c:v>І</c:v>
                </c:pt>
              </c:strCache>
            </c:strRef>
          </c:tx>
          <c:invertIfNegative val="0"/>
          <c:cat>
            <c:strRef>
              <c:f>'Граф Тср'!$B$16:$B$20</c:f>
              <c:strCache>
                <c:ptCount val="5"/>
                <c:pt idx="0">
                  <c:v>Рік</c:v>
                </c:pt>
                <c:pt idx="1">
                  <c:v>Зима</c:v>
                </c:pt>
                <c:pt idx="2">
                  <c:v>Весна</c:v>
                </c:pt>
                <c:pt idx="3">
                  <c:v>Літо</c:v>
                </c:pt>
                <c:pt idx="4">
                  <c:v>Осінь</c:v>
                </c:pt>
              </c:strCache>
            </c:strRef>
          </c:cat>
          <c:val>
            <c:numRef>
              <c:f>'Граф Тср'!$C$16:$C$20</c:f>
              <c:numCache>
                <c:formatCode>0.0</c:formatCode>
                <c:ptCount val="5"/>
                <c:pt idx="0">
                  <c:v>2.1588236111111128</c:v>
                </c:pt>
                <c:pt idx="1">
                  <c:v>1.373577777777778</c:v>
                </c:pt>
                <c:pt idx="2">
                  <c:v>1.4611333333333338</c:v>
                </c:pt>
                <c:pt idx="3">
                  <c:v>2.5615611111111143</c:v>
                </c:pt>
                <c:pt idx="4">
                  <c:v>2.723133333333335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B7-429E-ADD5-0007F4CD785A}"/>
            </c:ext>
          </c:extLst>
        </c:ser>
        <c:ser>
          <c:idx val="1"/>
          <c:order val="1"/>
          <c:tx>
            <c:strRef>
              <c:f>'Граф Тср'!$D$3</c:f>
              <c:strCache>
                <c:ptCount val="1"/>
                <c:pt idx="0">
                  <c:v>ІІ</c:v>
                </c:pt>
              </c:strCache>
            </c:strRef>
          </c:tx>
          <c:invertIfNegative val="0"/>
          <c:cat>
            <c:strRef>
              <c:f>'Граф Тср'!$B$16:$B$20</c:f>
              <c:strCache>
                <c:ptCount val="5"/>
                <c:pt idx="0">
                  <c:v>Рік</c:v>
                </c:pt>
                <c:pt idx="1">
                  <c:v>Зима</c:v>
                </c:pt>
                <c:pt idx="2">
                  <c:v>Весна</c:v>
                </c:pt>
                <c:pt idx="3">
                  <c:v>Літо</c:v>
                </c:pt>
                <c:pt idx="4">
                  <c:v>Осінь</c:v>
                </c:pt>
              </c:strCache>
            </c:strRef>
          </c:cat>
          <c:val>
            <c:numRef>
              <c:f>'Граф Тср'!$D$16:$D$20</c:f>
              <c:numCache>
                <c:formatCode>0.0</c:formatCode>
                <c:ptCount val="5"/>
                <c:pt idx="0">
                  <c:v>2.2255222222222217</c:v>
                </c:pt>
                <c:pt idx="1">
                  <c:v>1.5776833333333335</c:v>
                </c:pt>
                <c:pt idx="2">
                  <c:v>1.0531833333333342</c:v>
                </c:pt>
                <c:pt idx="3">
                  <c:v>2.6407611111111096</c:v>
                </c:pt>
                <c:pt idx="4">
                  <c:v>3.0377944444444425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B7-429E-ADD5-0007F4CD785A}"/>
            </c:ext>
          </c:extLst>
        </c:ser>
        <c:ser>
          <c:idx val="2"/>
          <c:order val="2"/>
          <c:tx>
            <c:strRef>
              <c:f>'Граф Тср'!$E$3</c:f>
              <c:strCache>
                <c:ptCount val="1"/>
                <c:pt idx="0">
                  <c:v>ІІІ</c:v>
                </c:pt>
              </c:strCache>
            </c:strRef>
          </c:tx>
          <c:invertIfNegative val="0"/>
          <c:cat>
            <c:strRef>
              <c:f>'Граф Тср'!$B$16:$B$20</c:f>
              <c:strCache>
                <c:ptCount val="5"/>
                <c:pt idx="0">
                  <c:v>Рік</c:v>
                </c:pt>
                <c:pt idx="1">
                  <c:v>Зима</c:v>
                </c:pt>
                <c:pt idx="2">
                  <c:v>Весна</c:v>
                </c:pt>
                <c:pt idx="3">
                  <c:v>Літо</c:v>
                </c:pt>
                <c:pt idx="4">
                  <c:v>Осінь</c:v>
                </c:pt>
              </c:strCache>
            </c:strRef>
          </c:cat>
          <c:val>
            <c:numRef>
              <c:f>'Граф Тср'!$E$16:$E$20</c:f>
              <c:numCache>
                <c:formatCode>0.0</c:formatCode>
                <c:ptCount val="5"/>
                <c:pt idx="0">
                  <c:v>2.3296527777777785</c:v>
                </c:pt>
                <c:pt idx="1">
                  <c:v>2.0748333333333333</c:v>
                </c:pt>
                <c:pt idx="2">
                  <c:v>1.1180333333333341</c:v>
                </c:pt>
                <c:pt idx="3">
                  <c:v>2.8990722222222245</c:v>
                </c:pt>
                <c:pt idx="4">
                  <c:v>3.1000055555555561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8B7-429E-ADD5-0007F4CD78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6051200"/>
        <c:axId val="96052736"/>
      </c:barChart>
      <c:catAx>
        <c:axId val="9605120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96052736"/>
        <c:crosses val="autoZero"/>
        <c:auto val="1"/>
        <c:lblAlgn val="ctr"/>
        <c:lblOffset val="100"/>
        <c:noMultiLvlLbl val="0"/>
      </c:catAx>
      <c:valAx>
        <c:axId val="9605273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Зміна Тср,˚С</a:t>
                </a:r>
              </a:p>
            </c:rich>
          </c:tx>
          <c:overlay val="0"/>
        </c:title>
        <c:numFmt formatCode="0.0" sourceLinked="1"/>
        <c:majorTickMark val="none"/>
        <c:minorTickMark val="none"/>
        <c:tickLblPos val="nextTo"/>
        <c:crossAx val="9605120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'Граф Тмакс'!$C$3</c:f>
              <c:strCache>
                <c:ptCount val="1"/>
                <c:pt idx="0">
                  <c:v>І</c:v>
                </c:pt>
              </c:strCache>
            </c:strRef>
          </c:tx>
          <c:invertIfNegative val="0"/>
          <c:cat>
            <c:strRef>
              <c:f>'Граф Тмакс'!$B$16:$B$20</c:f>
              <c:strCache>
                <c:ptCount val="5"/>
                <c:pt idx="0">
                  <c:v>Рік</c:v>
                </c:pt>
                <c:pt idx="1">
                  <c:v>Зима</c:v>
                </c:pt>
                <c:pt idx="2">
                  <c:v>Весна</c:v>
                </c:pt>
                <c:pt idx="3">
                  <c:v>Літо</c:v>
                </c:pt>
                <c:pt idx="4">
                  <c:v>Осінь</c:v>
                </c:pt>
              </c:strCache>
            </c:strRef>
          </c:cat>
          <c:val>
            <c:numRef>
              <c:f>'Граф Тмакс'!$C$16:$C$20</c:f>
              <c:numCache>
                <c:formatCode>0.0</c:formatCode>
                <c:ptCount val="5"/>
                <c:pt idx="0">
                  <c:v>2.1005458333333342</c:v>
                </c:pt>
                <c:pt idx="1">
                  <c:v>2.1200333333333332</c:v>
                </c:pt>
                <c:pt idx="2">
                  <c:v>1.2014333333333367</c:v>
                </c:pt>
                <c:pt idx="3">
                  <c:v>2.671249999999997</c:v>
                </c:pt>
                <c:pt idx="4">
                  <c:v>2.8989111111111137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0F-4E3B-899D-31DC7FD3E8C4}"/>
            </c:ext>
          </c:extLst>
        </c:ser>
        <c:ser>
          <c:idx val="1"/>
          <c:order val="1"/>
          <c:tx>
            <c:strRef>
              <c:f>'Граф Тмакс'!$D$3</c:f>
              <c:strCache>
                <c:ptCount val="1"/>
                <c:pt idx="0">
                  <c:v>ІІ</c:v>
                </c:pt>
              </c:strCache>
            </c:strRef>
          </c:tx>
          <c:invertIfNegative val="0"/>
          <c:cat>
            <c:strRef>
              <c:f>'Граф Тмакс'!$B$16:$B$20</c:f>
              <c:strCache>
                <c:ptCount val="5"/>
                <c:pt idx="0">
                  <c:v>Рік</c:v>
                </c:pt>
                <c:pt idx="1">
                  <c:v>Зима</c:v>
                </c:pt>
                <c:pt idx="2">
                  <c:v>Весна</c:v>
                </c:pt>
                <c:pt idx="3">
                  <c:v>Літо</c:v>
                </c:pt>
                <c:pt idx="4">
                  <c:v>Осінь</c:v>
                </c:pt>
              </c:strCache>
            </c:strRef>
          </c:cat>
          <c:val>
            <c:numRef>
              <c:f>'Граф Тмакс'!$D$16:$D$20</c:f>
              <c:numCache>
                <c:formatCode>0.0</c:formatCode>
                <c:ptCount val="5"/>
                <c:pt idx="0">
                  <c:v>2.1290958333333347</c:v>
                </c:pt>
                <c:pt idx="1">
                  <c:v>2.2198833333333337</c:v>
                </c:pt>
                <c:pt idx="2">
                  <c:v>0.66834444444444419</c:v>
                </c:pt>
                <c:pt idx="3">
                  <c:v>2.6358555555555596</c:v>
                </c:pt>
                <c:pt idx="4">
                  <c:v>3.2493000000000021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0F-4E3B-899D-31DC7FD3E8C4}"/>
            </c:ext>
          </c:extLst>
        </c:ser>
        <c:ser>
          <c:idx val="2"/>
          <c:order val="2"/>
          <c:tx>
            <c:strRef>
              <c:f>'Граф Тмакс'!$E$3</c:f>
              <c:strCache>
                <c:ptCount val="1"/>
                <c:pt idx="0">
                  <c:v>ІІІ</c:v>
                </c:pt>
              </c:strCache>
            </c:strRef>
          </c:tx>
          <c:invertIfNegative val="0"/>
          <c:cat>
            <c:strRef>
              <c:f>'Граф Тмакс'!$B$16:$B$20</c:f>
              <c:strCache>
                <c:ptCount val="5"/>
                <c:pt idx="0">
                  <c:v>Рік</c:v>
                </c:pt>
                <c:pt idx="1">
                  <c:v>Зима</c:v>
                </c:pt>
                <c:pt idx="2">
                  <c:v>Весна</c:v>
                </c:pt>
                <c:pt idx="3">
                  <c:v>Літо</c:v>
                </c:pt>
                <c:pt idx="4">
                  <c:v>Осінь</c:v>
                </c:pt>
              </c:strCache>
            </c:strRef>
          </c:cat>
          <c:val>
            <c:numRef>
              <c:f>'Граф Тмакс'!$E$16:$E$20</c:f>
              <c:numCache>
                <c:formatCode>0.0</c:formatCode>
                <c:ptCount val="5"/>
                <c:pt idx="0">
                  <c:v>2.218308333333332</c:v>
                </c:pt>
                <c:pt idx="1">
                  <c:v>2.9000944444444445</c:v>
                </c:pt>
                <c:pt idx="2">
                  <c:v>0.75639999999999874</c:v>
                </c:pt>
                <c:pt idx="3">
                  <c:v>2.8367722222222205</c:v>
                </c:pt>
                <c:pt idx="4">
                  <c:v>3.2652999999999968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50F-4E3B-899D-31DC7FD3E8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6098560"/>
        <c:axId val="96104448"/>
      </c:barChart>
      <c:catAx>
        <c:axId val="960985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96104448"/>
        <c:crosses val="autoZero"/>
        <c:auto val="1"/>
        <c:lblAlgn val="ctr"/>
        <c:lblOffset val="100"/>
        <c:noMultiLvlLbl val="0"/>
      </c:catAx>
      <c:valAx>
        <c:axId val="9610444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Зміна Тмакс,˚С</a:t>
                </a:r>
              </a:p>
            </c:rich>
          </c:tx>
          <c:overlay val="0"/>
        </c:title>
        <c:numFmt formatCode="0.0" sourceLinked="1"/>
        <c:majorTickMark val="none"/>
        <c:minorTickMark val="none"/>
        <c:tickLblPos val="nextTo"/>
        <c:crossAx val="9609856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ГрафТмін!$C$3</c:f>
              <c:strCache>
                <c:ptCount val="1"/>
                <c:pt idx="0">
                  <c:v>І</c:v>
                </c:pt>
              </c:strCache>
            </c:strRef>
          </c:tx>
          <c:invertIfNegative val="0"/>
          <c:cat>
            <c:strRef>
              <c:f>ГрафТмін!$B$16:$B$20</c:f>
              <c:strCache>
                <c:ptCount val="5"/>
                <c:pt idx="0">
                  <c:v>Рік</c:v>
                </c:pt>
                <c:pt idx="1">
                  <c:v>Зима</c:v>
                </c:pt>
                <c:pt idx="2">
                  <c:v>Весна</c:v>
                </c:pt>
                <c:pt idx="3">
                  <c:v>Літо</c:v>
                </c:pt>
                <c:pt idx="4">
                  <c:v>Осінь</c:v>
                </c:pt>
              </c:strCache>
            </c:strRef>
          </c:cat>
          <c:val>
            <c:numRef>
              <c:f>ГрафТмін!$C$16:$C$20</c:f>
              <c:numCache>
                <c:formatCode>0.0</c:formatCode>
                <c:ptCount val="5"/>
                <c:pt idx="0">
                  <c:v>2.0991957070297227</c:v>
                </c:pt>
                <c:pt idx="1">
                  <c:v>0.56634848486500056</c:v>
                </c:pt>
                <c:pt idx="2">
                  <c:v>1.577878787845</c:v>
                </c:pt>
                <c:pt idx="3">
                  <c:v>2.3651464645555573</c:v>
                </c:pt>
                <c:pt idx="4">
                  <c:v>2.4038535352977775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CA-409C-8471-1F2B808CE92A}"/>
            </c:ext>
          </c:extLst>
        </c:ser>
        <c:ser>
          <c:idx val="1"/>
          <c:order val="1"/>
          <c:tx>
            <c:strRef>
              <c:f>ГрафТмін!$D$3</c:f>
              <c:strCache>
                <c:ptCount val="1"/>
                <c:pt idx="0">
                  <c:v>ІІ</c:v>
                </c:pt>
              </c:strCache>
            </c:strRef>
          </c:tx>
          <c:invertIfNegative val="0"/>
          <c:cat>
            <c:strRef>
              <c:f>ГрафТмін!$B$16:$B$20</c:f>
              <c:strCache>
                <c:ptCount val="5"/>
                <c:pt idx="0">
                  <c:v>Рік</c:v>
                </c:pt>
                <c:pt idx="1">
                  <c:v>Зима</c:v>
                </c:pt>
                <c:pt idx="2">
                  <c:v>Весна</c:v>
                </c:pt>
                <c:pt idx="3">
                  <c:v>Літо</c:v>
                </c:pt>
                <c:pt idx="4">
                  <c:v>Осінь</c:v>
                </c:pt>
              </c:strCache>
            </c:strRef>
          </c:cat>
          <c:val>
            <c:numRef>
              <c:f>ГрафТмін!$D$16:$D$20</c:f>
              <c:numCache>
                <c:formatCode>0.0</c:formatCode>
                <c:ptCount val="5"/>
                <c:pt idx="0">
                  <c:v>2.1600643939505422</c:v>
                </c:pt>
                <c:pt idx="1">
                  <c:v>0.84255050501111051</c:v>
                </c:pt>
                <c:pt idx="2">
                  <c:v>1.129348484802166</c:v>
                </c:pt>
                <c:pt idx="3">
                  <c:v>2.3804090911666695</c:v>
                </c:pt>
                <c:pt idx="4">
                  <c:v>2.8408383837111111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5CA-409C-8471-1F2B808CE92A}"/>
            </c:ext>
          </c:extLst>
        </c:ser>
        <c:ser>
          <c:idx val="2"/>
          <c:order val="2"/>
          <c:tx>
            <c:strRef>
              <c:f>ГрафТмін!$E$3</c:f>
              <c:strCache>
                <c:ptCount val="1"/>
                <c:pt idx="0">
                  <c:v>ІІІ</c:v>
                </c:pt>
              </c:strCache>
            </c:strRef>
          </c:tx>
          <c:invertIfNegative val="0"/>
          <c:cat>
            <c:strRef>
              <c:f>ГрафТмін!$B$16:$B$20</c:f>
              <c:strCache>
                <c:ptCount val="5"/>
                <c:pt idx="0">
                  <c:v>Рік</c:v>
                </c:pt>
                <c:pt idx="1">
                  <c:v>Зима</c:v>
                </c:pt>
                <c:pt idx="2">
                  <c:v>Весна</c:v>
                </c:pt>
                <c:pt idx="3">
                  <c:v>Літо</c:v>
                </c:pt>
                <c:pt idx="4">
                  <c:v>Осінь</c:v>
                </c:pt>
              </c:strCache>
            </c:strRef>
          </c:cat>
          <c:val>
            <c:numRef>
              <c:f>ГрафТмін!$E$16:$E$20</c:f>
              <c:numCache>
                <c:formatCode>0.0</c:formatCode>
                <c:ptCount val="5"/>
                <c:pt idx="0">
                  <c:v>2.2383497476810565</c:v>
                </c:pt>
                <c:pt idx="1">
                  <c:v>1.1720656566242276</c:v>
                </c:pt>
                <c:pt idx="2">
                  <c:v>1.1826717173277794</c:v>
                </c:pt>
                <c:pt idx="3">
                  <c:v>2.7414444446111088</c:v>
                </c:pt>
                <c:pt idx="4">
                  <c:v>2.8687727277166659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5CA-409C-8471-1F2B808CE9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6142080"/>
        <c:axId val="96143616"/>
      </c:barChart>
      <c:catAx>
        <c:axId val="961420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96143616"/>
        <c:crosses val="autoZero"/>
        <c:auto val="1"/>
        <c:lblAlgn val="ctr"/>
        <c:lblOffset val="100"/>
        <c:noMultiLvlLbl val="0"/>
      </c:catAx>
      <c:valAx>
        <c:axId val="9614361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Зміна Тмин,˚С</a:t>
                </a:r>
              </a:p>
            </c:rich>
          </c:tx>
          <c:overlay val="0"/>
        </c:title>
        <c:numFmt formatCode="0.0" sourceLinked="1"/>
        <c:majorTickMark val="none"/>
        <c:minorTickMark val="none"/>
        <c:tickLblPos val="nextTo"/>
        <c:crossAx val="9614208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'Граф Тср'!$C$3</c:f>
              <c:strCache>
                <c:ptCount val="1"/>
                <c:pt idx="0">
                  <c:v>І</c:v>
                </c:pt>
              </c:strCache>
            </c:strRef>
          </c:tx>
          <c:invertIfNegative val="0"/>
          <c:cat>
            <c:strRef>
              <c:f>'Граф Тср'!$B$4:$B$15</c:f>
              <c:strCache>
                <c:ptCount val="12"/>
                <c:pt idx="0">
                  <c:v>І</c:v>
                </c:pt>
                <c:pt idx="1">
                  <c:v>ІІ</c:v>
                </c:pt>
                <c:pt idx="2">
                  <c:v>ІІІ</c:v>
                </c:pt>
                <c:pt idx="3">
                  <c:v>ІV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  <c:pt idx="7">
                  <c:v>VIII</c:v>
                </c:pt>
                <c:pt idx="8">
                  <c:v>IX</c:v>
                </c:pt>
                <c:pt idx="9">
                  <c:v>X</c:v>
                </c:pt>
                <c:pt idx="10">
                  <c:v>XI</c:v>
                </c:pt>
                <c:pt idx="11">
                  <c:v>XII</c:v>
                </c:pt>
              </c:strCache>
            </c:strRef>
          </c:cat>
          <c:val>
            <c:numRef>
              <c:f>'Граф Тср'!$C$4:$C$15</c:f>
              <c:numCache>
                <c:formatCode>0.0</c:formatCode>
                <c:ptCount val="12"/>
                <c:pt idx="0">
                  <c:v>1.8202000000000003</c:v>
                </c:pt>
                <c:pt idx="1">
                  <c:v>1.6738833333333334</c:v>
                </c:pt>
                <c:pt idx="2">
                  <c:v>1.8784333333333332</c:v>
                </c:pt>
                <c:pt idx="3">
                  <c:v>1.2743333333333338</c:v>
                </c:pt>
                <c:pt idx="4">
                  <c:v>1.2306333333333352</c:v>
                </c:pt>
                <c:pt idx="5">
                  <c:v>1.9786333333333381</c:v>
                </c:pt>
                <c:pt idx="6">
                  <c:v>2.7560833333333363</c:v>
                </c:pt>
                <c:pt idx="7">
                  <c:v>2.9499666666666684</c:v>
                </c:pt>
                <c:pt idx="8">
                  <c:v>3.478783333333336</c:v>
                </c:pt>
                <c:pt idx="9">
                  <c:v>2.8149000000000015</c:v>
                </c:pt>
                <c:pt idx="10">
                  <c:v>1.8757166666666674</c:v>
                </c:pt>
                <c:pt idx="11">
                  <c:v>2.1743166666666669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ED-42DB-83CD-97E5F2D5E9C6}"/>
            </c:ext>
          </c:extLst>
        </c:ser>
        <c:ser>
          <c:idx val="1"/>
          <c:order val="1"/>
          <c:tx>
            <c:strRef>
              <c:f>'Граф Тср'!$D$3</c:f>
              <c:strCache>
                <c:ptCount val="1"/>
                <c:pt idx="0">
                  <c:v>ІІ</c:v>
                </c:pt>
              </c:strCache>
            </c:strRef>
          </c:tx>
          <c:invertIfNegative val="0"/>
          <c:cat>
            <c:strRef>
              <c:f>'Граф Тср'!$B$4:$B$15</c:f>
              <c:strCache>
                <c:ptCount val="12"/>
                <c:pt idx="0">
                  <c:v>І</c:v>
                </c:pt>
                <c:pt idx="1">
                  <c:v>ІІ</c:v>
                </c:pt>
                <c:pt idx="2">
                  <c:v>ІІІ</c:v>
                </c:pt>
                <c:pt idx="3">
                  <c:v>ІV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  <c:pt idx="7">
                  <c:v>VIII</c:v>
                </c:pt>
                <c:pt idx="8">
                  <c:v>IX</c:v>
                </c:pt>
                <c:pt idx="9">
                  <c:v>X</c:v>
                </c:pt>
                <c:pt idx="10">
                  <c:v>XI</c:v>
                </c:pt>
                <c:pt idx="11">
                  <c:v>XII</c:v>
                </c:pt>
              </c:strCache>
            </c:strRef>
          </c:cat>
          <c:val>
            <c:numRef>
              <c:f>'Граф Тср'!$D$4:$D$15</c:f>
              <c:numCache>
                <c:formatCode>0.0</c:formatCode>
                <c:ptCount val="12"/>
                <c:pt idx="0">
                  <c:v>2.1223833333333335</c:v>
                </c:pt>
                <c:pt idx="1">
                  <c:v>1.8459666666666663</c:v>
                </c:pt>
                <c:pt idx="2">
                  <c:v>1.6536166666666676</c:v>
                </c:pt>
                <c:pt idx="3">
                  <c:v>0.75114999999999732</c:v>
                </c:pt>
                <c:pt idx="4">
                  <c:v>0.75478333333333758</c:v>
                </c:pt>
                <c:pt idx="5">
                  <c:v>1.8539499999999975</c:v>
                </c:pt>
                <c:pt idx="6">
                  <c:v>2.8326166666666666</c:v>
                </c:pt>
                <c:pt idx="7">
                  <c:v>3.235716666666665</c:v>
                </c:pt>
                <c:pt idx="8">
                  <c:v>3.7694499999999973</c:v>
                </c:pt>
                <c:pt idx="9">
                  <c:v>3.200549999999998</c:v>
                </c:pt>
                <c:pt idx="10">
                  <c:v>2.1433833333333334</c:v>
                </c:pt>
                <c:pt idx="11">
                  <c:v>2.5427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ED-42DB-83CD-97E5F2D5E9C6}"/>
            </c:ext>
          </c:extLst>
        </c:ser>
        <c:ser>
          <c:idx val="2"/>
          <c:order val="2"/>
          <c:tx>
            <c:strRef>
              <c:f>'Граф Тср'!$E$3</c:f>
              <c:strCache>
                <c:ptCount val="1"/>
                <c:pt idx="0">
                  <c:v>ІІІ</c:v>
                </c:pt>
              </c:strCache>
            </c:strRef>
          </c:tx>
          <c:invertIfNegative val="0"/>
          <c:cat>
            <c:strRef>
              <c:f>'Граф Тср'!$B$4:$B$15</c:f>
              <c:strCache>
                <c:ptCount val="12"/>
                <c:pt idx="0">
                  <c:v>І</c:v>
                </c:pt>
                <c:pt idx="1">
                  <c:v>ІІ</c:v>
                </c:pt>
                <c:pt idx="2">
                  <c:v>ІІІ</c:v>
                </c:pt>
                <c:pt idx="3">
                  <c:v>ІV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  <c:pt idx="7">
                  <c:v>VIII</c:v>
                </c:pt>
                <c:pt idx="8">
                  <c:v>IX</c:v>
                </c:pt>
                <c:pt idx="9">
                  <c:v>X</c:v>
                </c:pt>
                <c:pt idx="10">
                  <c:v>XI</c:v>
                </c:pt>
                <c:pt idx="11">
                  <c:v>XII</c:v>
                </c:pt>
              </c:strCache>
            </c:strRef>
          </c:cat>
          <c:val>
            <c:numRef>
              <c:f>'Граф Тср'!$E$4:$E$15</c:f>
              <c:numCache>
                <c:formatCode>0.0</c:formatCode>
                <c:ptCount val="12"/>
                <c:pt idx="0">
                  <c:v>2.2956999999999996</c:v>
                </c:pt>
                <c:pt idx="1">
                  <c:v>1.95655</c:v>
                </c:pt>
                <c:pt idx="2">
                  <c:v>1.6230166666666666</c:v>
                </c:pt>
                <c:pt idx="3">
                  <c:v>0.96858333333333668</c:v>
                </c:pt>
                <c:pt idx="4">
                  <c:v>0.76249999999999929</c:v>
                </c:pt>
                <c:pt idx="5">
                  <c:v>1.8980333333333341</c:v>
                </c:pt>
                <c:pt idx="6">
                  <c:v>3.2252333333333354</c:v>
                </c:pt>
                <c:pt idx="7">
                  <c:v>3.5739500000000035</c:v>
                </c:pt>
                <c:pt idx="8">
                  <c:v>3.963116666666668</c:v>
                </c:pt>
                <c:pt idx="9">
                  <c:v>3.2678666666666683</c:v>
                </c:pt>
                <c:pt idx="10">
                  <c:v>2.0690333333333317</c:v>
                </c:pt>
                <c:pt idx="11">
                  <c:v>2.3522500000000002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ED-42DB-83CD-97E5F2D5E9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6230016"/>
        <c:axId val="96235904"/>
      </c:barChart>
      <c:catAx>
        <c:axId val="9623001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96235904"/>
        <c:crosses val="autoZero"/>
        <c:auto val="1"/>
        <c:lblAlgn val="ctr"/>
        <c:lblOffset val="100"/>
        <c:noMultiLvlLbl val="0"/>
      </c:catAx>
      <c:valAx>
        <c:axId val="9623590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Зміна Тср,˚С</a:t>
                </a:r>
              </a:p>
            </c:rich>
          </c:tx>
          <c:overlay val="0"/>
        </c:title>
        <c:numFmt formatCode="0.0" sourceLinked="1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96230016"/>
        <c:crosses val="autoZero"/>
        <c:crossBetween val="between"/>
        <c:majorUnit val="1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b="1"/>
            </a:pPr>
            <a:endParaRPr lang="en-US"/>
          </a:p>
        </c:txPr>
      </c:dTable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'Граф Тмакс'!$C$3</c:f>
              <c:strCache>
                <c:ptCount val="1"/>
                <c:pt idx="0">
                  <c:v>І</c:v>
                </c:pt>
              </c:strCache>
            </c:strRef>
          </c:tx>
          <c:invertIfNegative val="0"/>
          <c:cat>
            <c:strRef>
              <c:f>'Граф Тмакс'!$B$4:$B$15</c:f>
              <c:strCache>
                <c:ptCount val="12"/>
                <c:pt idx="0">
                  <c:v>І</c:v>
                </c:pt>
                <c:pt idx="1">
                  <c:v>ІІ</c:v>
                </c:pt>
                <c:pt idx="2">
                  <c:v>ІІІ</c:v>
                </c:pt>
                <c:pt idx="3">
                  <c:v>ІV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  <c:pt idx="7">
                  <c:v>VIII</c:v>
                </c:pt>
                <c:pt idx="8">
                  <c:v>IX</c:v>
                </c:pt>
                <c:pt idx="9">
                  <c:v>X</c:v>
                </c:pt>
                <c:pt idx="10">
                  <c:v>XI</c:v>
                </c:pt>
                <c:pt idx="11">
                  <c:v>XII</c:v>
                </c:pt>
              </c:strCache>
            </c:strRef>
          </c:cat>
          <c:val>
            <c:numRef>
              <c:f>'Граф Тмакс'!$C$4:$C$15</c:f>
              <c:numCache>
                <c:formatCode>0.0</c:formatCode>
                <c:ptCount val="12"/>
                <c:pt idx="0">
                  <c:v>1.5162666666666669</c:v>
                </c:pt>
                <c:pt idx="1">
                  <c:v>1.4131833333333337</c:v>
                </c:pt>
                <c:pt idx="2">
                  <c:v>1.849466666666669</c:v>
                </c:pt>
                <c:pt idx="3">
                  <c:v>0.80345000000000155</c:v>
                </c:pt>
                <c:pt idx="4">
                  <c:v>0.95138333333333946</c:v>
                </c:pt>
                <c:pt idx="5">
                  <c:v>1.9424999999999955</c:v>
                </c:pt>
                <c:pt idx="6">
                  <c:v>2.9193666666666651</c:v>
                </c:pt>
                <c:pt idx="7">
                  <c:v>3.1518833333333305</c:v>
                </c:pt>
                <c:pt idx="8">
                  <c:v>4.0420333333333325</c:v>
                </c:pt>
                <c:pt idx="9">
                  <c:v>3.0021833333333383</c:v>
                </c:pt>
                <c:pt idx="10">
                  <c:v>1.6525166666666697</c:v>
                </c:pt>
                <c:pt idx="11">
                  <c:v>1.9623166666666669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41-463D-9146-B30F6E0F6EE6}"/>
            </c:ext>
          </c:extLst>
        </c:ser>
        <c:ser>
          <c:idx val="1"/>
          <c:order val="1"/>
          <c:tx>
            <c:strRef>
              <c:f>'Граф Тмакс'!$D$3</c:f>
              <c:strCache>
                <c:ptCount val="1"/>
                <c:pt idx="0">
                  <c:v>ІІ</c:v>
                </c:pt>
              </c:strCache>
            </c:strRef>
          </c:tx>
          <c:invertIfNegative val="0"/>
          <c:cat>
            <c:strRef>
              <c:f>'Граф Тмакс'!$B$4:$B$15</c:f>
              <c:strCache>
                <c:ptCount val="12"/>
                <c:pt idx="0">
                  <c:v>І</c:v>
                </c:pt>
                <c:pt idx="1">
                  <c:v>ІІ</c:v>
                </c:pt>
                <c:pt idx="2">
                  <c:v>ІІІ</c:v>
                </c:pt>
                <c:pt idx="3">
                  <c:v>ІV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  <c:pt idx="7">
                  <c:v>VIII</c:v>
                </c:pt>
                <c:pt idx="8">
                  <c:v>IX</c:v>
                </c:pt>
                <c:pt idx="9">
                  <c:v>X</c:v>
                </c:pt>
                <c:pt idx="10">
                  <c:v>XI</c:v>
                </c:pt>
                <c:pt idx="11">
                  <c:v>XII</c:v>
                </c:pt>
              </c:strCache>
            </c:strRef>
          </c:cat>
          <c:val>
            <c:numRef>
              <c:f>'Граф Тмакс'!$D$4:$D$15</c:f>
              <c:numCache>
                <c:formatCode>0.0</c:formatCode>
                <c:ptCount val="12"/>
                <c:pt idx="0">
                  <c:v>1.9256666666666669</c:v>
                </c:pt>
                <c:pt idx="1">
                  <c:v>1.5006833333333329</c:v>
                </c:pt>
                <c:pt idx="2">
                  <c:v>1.2853833333333329</c:v>
                </c:pt>
                <c:pt idx="3">
                  <c:v>0.28499999999999837</c:v>
                </c:pt>
                <c:pt idx="4">
                  <c:v>0.43465000000000131</c:v>
                </c:pt>
                <c:pt idx="5">
                  <c:v>1.8195500000000067</c:v>
                </c:pt>
                <c:pt idx="6">
                  <c:v>2.807699999999997</c:v>
                </c:pt>
                <c:pt idx="7">
                  <c:v>3.2803166666666748</c:v>
                </c:pt>
                <c:pt idx="8">
                  <c:v>4.1155666666666697</c:v>
                </c:pt>
                <c:pt idx="9">
                  <c:v>3.3741166666666693</c:v>
                </c:pt>
                <c:pt idx="10">
                  <c:v>2.2582166666666676</c:v>
                </c:pt>
                <c:pt idx="11">
                  <c:v>2.4623000000000008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41-463D-9146-B30F6E0F6EE6}"/>
            </c:ext>
          </c:extLst>
        </c:ser>
        <c:ser>
          <c:idx val="2"/>
          <c:order val="2"/>
          <c:tx>
            <c:strRef>
              <c:f>'Граф Тмакс'!$E$3</c:f>
              <c:strCache>
                <c:ptCount val="1"/>
                <c:pt idx="0">
                  <c:v>ІІІ</c:v>
                </c:pt>
              </c:strCache>
            </c:strRef>
          </c:tx>
          <c:invertIfNegative val="0"/>
          <c:cat>
            <c:strRef>
              <c:f>'Граф Тмакс'!$B$4:$B$15</c:f>
              <c:strCache>
                <c:ptCount val="12"/>
                <c:pt idx="0">
                  <c:v>І</c:v>
                </c:pt>
                <c:pt idx="1">
                  <c:v>ІІ</c:v>
                </c:pt>
                <c:pt idx="2">
                  <c:v>ІІІ</c:v>
                </c:pt>
                <c:pt idx="3">
                  <c:v>ІV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  <c:pt idx="7">
                  <c:v>VIII</c:v>
                </c:pt>
                <c:pt idx="8">
                  <c:v>IX</c:v>
                </c:pt>
                <c:pt idx="9">
                  <c:v>X</c:v>
                </c:pt>
                <c:pt idx="10">
                  <c:v>XI</c:v>
                </c:pt>
                <c:pt idx="11">
                  <c:v>XII</c:v>
                </c:pt>
              </c:strCache>
            </c:strRef>
          </c:cat>
          <c:val>
            <c:numRef>
              <c:f>'Граф Тмакс'!$E$4:$E$15</c:f>
              <c:numCache>
                <c:formatCode>0.0</c:formatCode>
                <c:ptCount val="12"/>
                <c:pt idx="0">
                  <c:v>2.132883333333333</c:v>
                </c:pt>
                <c:pt idx="1">
                  <c:v>1.6062000000000007</c:v>
                </c:pt>
                <c:pt idx="2">
                  <c:v>1.0793333333333326</c:v>
                </c:pt>
                <c:pt idx="3">
                  <c:v>0.61284999999999812</c:v>
                </c:pt>
                <c:pt idx="4">
                  <c:v>0.5770166666666654</c:v>
                </c:pt>
                <c:pt idx="5">
                  <c:v>1.8507166666666564</c:v>
                </c:pt>
                <c:pt idx="6">
                  <c:v>3.1600000000000037</c:v>
                </c:pt>
                <c:pt idx="7">
                  <c:v>3.4996000000000009</c:v>
                </c:pt>
                <c:pt idx="8">
                  <c:v>4.1568999999999932</c:v>
                </c:pt>
                <c:pt idx="9">
                  <c:v>3.4187166666666666</c:v>
                </c:pt>
                <c:pt idx="10">
                  <c:v>2.2202833333333309</c:v>
                </c:pt>
                <c:pt idx="11">
                  <c:v>2.3052000000000006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941-463D-9146-B30F6E0F6E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691904"/>
        <c:axId val="95693440"/>
      </c:barChart>
      <c:catAx>
        <c:axId val="956919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95693440"/>
        <c:crosses val="autoZero"/>
        <c:auto val="1"/>
        <c:lblAlgn val="ctr"/>
        <c:lblOffset val="100"/>
        <c:noMultiLvlLbl val="0"/>
      </c:catAx>
      <c:valAx>
        <c:axId val="9569344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Зміна Тмакс,˚С</a:t>
                </a:r>
              </a:p>
            </c:rich>
          </c:tx>
          <c:overlay val="0"/>
        </c:title>
        <c:numFmt formatCode="0.0" sourceLinked="1"/>
        <c:majorTickMark val="none"/>
        <c:minorTickMark val="none"/>
        <c:tickLblPos val="nextTo"/>
        <c:crossAx val="95691904"/>
        <c:crosses val="autoZero"/>
        <c:crossBetween val="between"/>
        <c:majorUnit val="1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ГрафТмін!$C$3</c:f>
              <c:strCache>
                <c:ptCount val="1"/>
                <c:pt idx="0">
                  <c:v>І</c:v>
                </c:pt>
              </c:strCache>
            </c:strRef>
          </c:tx>
          <c:invertIfNegative val="0"/>
          <c:cat>
            <c:strRef>
              <c:f>ГрафТмін!$B$4:$B$15</c:f>
              <c:strCache>
                <c:ptCount val="12"/>
                <c:pt idx="0">
                  <c:v>І</c:v>
                </c:pt>
                <c:pt idx="1">
                  <c:v>ІІ</c:v>
                </c:pt>
                <c:pt idx="2">
                  <c:v>ІІІ</c:v>
                </c:pt>
                <c:pt idx="3">
                  <c:v>ІV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  <c:pt idx="7">
                  <c:v>VIII</c:v>
                </c:pt>
                <c:pt idx="8">
                  <c:v>IX</c:v>
                </c:pt>
                <c:pt idx="9">
                  <c:v>X</c:v>
                </c:pt>
                <c:pt idx="10">
                  <c:v>XI</c:v>
                </c:pt>
                <c:pt idx="11">
                  <c:v>XII</c:v>
                </c:pt>
              </c:strCache>
            </c:strRef>
          </c:cat>
          <c:val>
            <c:numRef>
              <c:f>ГрафТмін!$C$4:$C$15</c:f>
              <c:numCache>
                <c:formatCode>0.0</c:formatCode>
                <c:ptCount val="12"/>
                <c:pt idx="0">
                  <c:v>1.8427727274000008</c:v>
                </c:pt>
                <c:pt idx="1">
                  <c:v>1.8101363636150003</c:v>
                </c:pt>
                <c:pt idx="2">
                  <c:v>1.9317878787683336</c:v>
                </c:pt>
                <c:pt idx="3">
                  <c:v>1.4676666665166676</c:v>
                </c:pt>
                <c:pt idx="4">
                  <c:v>1.3341818182499985</c:v>
                </c:pt>
                <c:pt idx="5">
                  <c:v>1.8045151518333338</c:v>
                </c:pt>
                <c:pt idx="6">
                  <c:v>2.5405606053333347</c:v>
                </c:pt>
                <c:pt idx="7">
                  <c:v>2.750363636500003</c:v>
                </c:pt>
                <c:pt idx="8">
                  <c:v>2.7869848481666661</c:v>
                </c:pt>
                <c:pt idx="9">
                  <c:v>2.4327272728500002</c:v>
                </c:pt>
                <c:pt idx="10">
                  <c:v>1.9918484848766664</c:v>
                </c:pt>
                <c:pt idx="11">
                  <c:v>2.4968030302466673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29-4B9B-9F8D-79F791452F5D}"/>
            </c:ext>
          </c:extLst>
        </c:ser>
        <c:ser>
          <c:idx val="1"/>
          <c:order val="1"/>
          <c:tx>
            <c:strRef>
              <c:f>ГрафТмін!$D$3</c:f>
              <c:strCache>
                <c:ptCount val="1"/>
                <c:pt idx="0">
                  <c:v>ІІ</c:v>
                </c:pt>
              </c:strCache>
            </c:strRef>
          </c:tx>
          <c:invertIfNegative val="0"/>
          <c:cat>
            <c:strRef>
              <c:f>ГрафТмін!$B$4:$B$15</c:f>
              <c:strCache>
                <c:ptCount val="12"/>
                <c:pt idx="0">
                  <c:v>І</c:v>
                </c:pt>
                <c:pt idx="1">
                  <c:v>ІІ</c:v>
                </c:pt>
                <c:pt idx="2">
                  <c:v>ІІІ</c:v>
                </c:pt>
                <c:pt idx="3">
                  <c:v>ІV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  <c:pt idx="7">
                  <c:v>VIII</c:v>
                </c:pt>
                <c:pt idx="8">
                  <c:v>IX</c:v>
                </c:pt>
                <c:pt idx="9">
                  <c:v>X</c:v>
                </c:pt>
                <c:pt idx="10">
                  <c:v>XI</c:v>
                </c:pt>
                <c:pt idx="11">
                  <c:v>XII</c:v>
                </c:pt>
              </c:strCache>
            </c:strRef>
          </c:cat>
          <c:val>
            <c:numRef>
              <c:f>ГрафТмін!$D$4:$D$15</c:f>
              <c:numCache>
                <c:formatCode>0.0</c:formatCode>
                <c:ptCount val="12"/>
                <c:pt idx="0">
                  <c:v>2.3153787878333332</c:v>
                </c:pt>
                <c:pt idx="1">
                  <c:v>1.8076363636099981</c:v>
                </c:pt>
                <c:pt idx="2">
                  <c:v>1.6454545454564995</c:v>
                </c:pt>
                <c:pt idx="3">
                  <c:v>0.92206060613333296</c:v>
                </c:pt>
                <c:pt idx="4">
                  <c:v>0.82053030281666572</c:v>
                </c:pt>
                <c:pt idx="5">
                  <c:v>1.4951212121666675</c:v>
                </c:pt>
                <c:pt idx="6">
                  <c:v>2.6225606063333373</c:v>
                </c:pt>
                <c:pt idx="7">
                  <c:v>3.0235454550000043</c:v>
                </c:pt>
                <c:pt idx="8">
                  <c:v>3.5003636360000012</c:v>
                </c:pt>
                <c:pt idx="9">
                  <c:v>2.9475606059833339</c:v>
                </c:pt>
                <c:pt idx="10">
                  <c:v>2.0745909091499994</c:v>
                </c:pt>
                <c:pt idx="11">
                  <c:v>2.7459696969233351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229-4B9B-9F8D-79F791452F5D}"/>
            </c:ext>
          </c:extLst>
        </c:ser>
        <c:ser>
          <c:idx val="2"/>
          <c:order val="2"/>
          <c:tx>
            <c:strRef>
              <c:f>ГрафТмін!$E$3</c:f>
              <c:strCache>
                <c:ptCount val="1"/>
                <c:pt idx="0">
                  <c:v>ІІІ</c:v>
                </c:pt>
              </c:strCache>
            </c:strRef>
          </c:tx>
          <c:invertIfNegative val="0"/>
          <c:cat>
            <c:strRef>
              <c:f>ГрафТмін!$B$4:$B$15</c:f>
              <c:strCache>
                <c:ptCount val="12"/>
                <c:pt idx="0">
                  <c:v>І</c:v>
                </c:pt>
                <c:pt idx="1">
                  <c:v>ІІ</c:v>
                </c:pt>
                <c:pt idx="2">
                  <c:v>ІІІ</c:v>
                </c:pt>
                <c:pt idx="3">
                  <c:v>ІV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  <c:pt idx="7">
                  <c:v>VIII</c:v>
                </c:pt>
                <c:pt idx="8">
                  <c:v>IX</c:v>
                </c:pt>
                <c:pt idx="9">
                  <c:v>X</c:v>
                </c:pt>
                <c:pt idx="10">
                  <c:v>XI</c:v>
                </c:pt>
                <c:pt idx="11">
                  <c:v>XII</c:v>
                </c:pt>
              </c:strCache>
            </c:strRef>
          </c:cat>
          <c:val>
            <c:numRef>
              <c:f>ГрафТмін!$E$4:$E$15</c:f>
              <c:numCache>
                <c:formatCode>0.0</c:formatCode>
                <c:ptCount val="12"/>
                <c:pt idx="0">
                  <c:v>2.2516363636899999</c:v>
                </c:pt>
                <c:pt idx="1">
                  <c:v>1.8706515152346825</c:v>
                </c:pt>
                <c:pt idx="2">
                  <c:v>1.5561515152833332</c:v>
                </c:pt>
                <c:pt idx="3">
                  <c:v>1.0933484848666701</c:v>
                </c:pt>
                <c:pt idx="4">
                  <c:v>0.89851515183333497</c:v>
                </c:pt>
                <c:pt idx="5">
                  <c:v>1.7056363635</c:v>
                </c:pt>
                <c:pt idx="6">
                  <c:v>3.0009696978333302</c:v>
                </c:pt>
                <c:pt idx="7">
                  <c:v>3.5177272724999966</c:v>
                </c:pt>
                <c:pt idx="8">
                  <c:v>3.7287727284999992</c:v>
                </c:pt>
                <c:pt idx="9">
                  <c:v>2.9625909091499993</c:v>
                </c:pt>
                <c:pt idx="10">
                  <c:v>1.9149545454999999</c:v>
                </c:pt>
                <c:pt idx="11">
                  <c:v>2.3592424242813328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229-4B9B-9F8D-79F791452F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726976"/>
        <c:axId val="95736960"/>
      </c:barChart>
      <c:catAx>
        <c:axId val="9572697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95736960"/>
        <c:crosses val="autoZero"/>
        <c:auto val="1"/>
        <c:lblAlgn val="ctr"/>
        <c:lblOffset val="100"/>
        <c:noMultiLvlLbl val="0"/>
      </c:catAx>
      <c:valAx>
        <c:axId val="9573696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Зміна Тмин,˚С</a:t>
                </a:r>
              </a:p>
            </c:rich>
          </c:tx>
          <c:overlay val="0"/>
        </c:title>
        <c:numFmt formatCode="0.0" sourceLinked="1"/>
        <c:majorTickMark val="none"/>
        <c:minorTickMark val="none"/>
        <c:tickLblPos val="nextTo"/>
        <c:crossAx val="95726976"/>
        <c:crosses val="autoZero"/>
        <c:crossBetween val="between"/>
        <c:majorUnit val="1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'График Оп'!$C$2</c:f>
              <c:strCache>
                <c:ptCount val="1"/>
                <c:pt idx="0">
                  <c:v>І</c:v>
                </c:pt>
              </c:strCache>
            </c:strRef>
          </c:tx>
          <c:invertIfNegative val="0"/>
          <c:cat>
            <c:strRef>
              <c:f>'График Оп'!$B$15:$B$19</c:f>
              <c:strCache>
                <c:ptCount val="5"/>
                <c:pt idx="0">
                  <c:v>Рік</c:v>
                </c:pt>
                <c:pt idx="1">
                  <c:v>Зима</c:v>
                </c:pt>
                <c:pt idx="2">
                  <c:v>Весна</c:v>
                </c:pt>
                <c:pt idx="3">
                  <c:v>Літо</c:v>
                </c:pt>
                <c:pt idx="4">
                  <c:v>Осінь</c:v>
                </c:pt>
              </c:strCache>
            </c:strRef>
          </c:cat>
          <c:val>
            <c:numRef>
              <c:f>'График Оп'!$C$15:$C$19</c:f>
              <c:numCache>
                <c:formatCode>0</c:formatCode>
                <c:ptCount val="5"/>
                <c:pt idx="0">
                  <c:v>8.8061676932256514</c:v>
                </c:pt>
                <c:pt idx="1">
                  <c:v>28.254717801571974</c:v>
                </c:pt>
                <c:pt idx="2">
                  <c:v>21.802629501163466</c:v>
                </c:pt>
                <c:pt idx="3">
                  <c:v>-15.845267608003958</c:v>
                </c:pt>
                <c:pt idx="4">
                  <c:v>1.0125910781711116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B3-4A22-9957-ACA83AC30ED1}"/>
            </c:ext>
          </c:extLst>
        </c:ser>
        <c:ser>
          <c:idx val="1"/>
          <c:order val="1"/>
          <c:tx>
            <c:strRef>
              <c:f>'График Оп'!$D$2</c:f>
              <c:strCache>
                <c:ptCount val="1"/>
                <c:pt idx="0">
                  <c:v>ІІ</c:v>
                </c:pt>
              </c:strCache>
            </c:strRef>
          </c:tx>
          <c:invertIfNegative val="0"/>
          <c:cat>
            <c:strRef>
              <c:f>'График Оп'!$B$15:$B$19</c:f>
              <c:strCache>
                <c:ptCount val="5"/>
                <c:pt idx="0">
                  <c:v>Рік</c:v>
                </c:pt>
                <c:pt idx="1">
                  <c:v>Зима</c:v>
                </c:pt>
                <c:pt idx="2">
                  <c:v>Весна</c:v>
                </c:pt>
                <c:pt idx="3">
                  <c:v>Літо</c:v>
                </c:pt>
                <c:pt idx="4">
                  <c:v>Осінь</c:v>
                </c:pt>
              </c:strCache>
            </c:strRef>
          </c:cat>
          <c:val>
            <c:numRef>
              <c:f>'График Оп'!$D$15:$D$19</c:f>
              <c:numCache>
                <c:formatCode>0</c:formatCode>
                <c:ptCount val="5"/>
                <c:pt idx="0">
                  <c:v>6.9618497114283429</c:v>
                </c:pt>
                <c:pt idx="1">
                  <c:v>16.976964423263887</c:v>
                </c:pt>
                <c:pt idx="2">
                  <c:v>29.899709736248763</c:v>
                </c:pt>
                <c:pt idx="3">
                  <c:v>-20.026341092003062</c:v>
                </c:pt>
                <c:pt idx="4">
                  <c:v>0.99706577820378328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6B3-4A22-9957-ACA83AC30ED1}"/>
            </c:ext>
          </c:extLst>
        </c:ser>
        <c:ser>
          <c:idx val="2"/>
          <c:order val="2"/>
          <c:tx>
            <c:strRef>
              <c:f>'График Оп'!$E$2</c:f>
              <c:strCache>
                <c:ptCount val="1"/>
                <c:pt idx="0">
                  <c:v>ІІІ</c:v>
                </c:pt>
              </c:strCache>
            </c:strRef>
          </c:tx>
          <c:invertIfNegative val="0"/>
          <c:cat>
            <c:strRef>
              <c:f>'График Оп'!$B$15:$B$19</c:f>
              <c:strCache>
                <c:ptCount val="5"/>
                <c:pt idx="0">
                  <c:v>Рік</c:v>
                </c:pt>
                <c:pt idx="1">
                  <c:v>Зима</c:v>
                </c:pt>
                <c:pt idx="2">
                  <c:v>Весна</c:v>
                </c:pt>
                <c:pt idx="3">
                  <c:v>Літо</c:v>
                </c:pt>
                <c:pt idx="4">
                  <c:v>Осінь</c:v>
                </c:pt>
              </c:strCache>
            </c:strRef>
          </c:cat>
          <c:val>
            <c:numRef>
              <c:f>'График Оп'!$E$15:$E$19</c:f>
              <c:numCache>
                <c:formatCode>0</c:formatCode>
                <c:ptCount val="5"/>
                <c:pt idx="0">
                  <c:v>4.2774740707727608</c:v>
                </c:pt>
                <c:pt idx="1">
                  <c:v>20.361978066190016</c:v>
                </c:pt>
                <c:pt idx="2">
                  <c:v>36.005725642230964</c:v>
                </c:pt>
                <c:pt idx="3">
                  <c:v>-33.760317611896049</c:v>
                </c:pt>
                <c:pt idx="4">
                  <c:v>-5.4974898134338863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6B3-4A22-9957-ACA83AC30E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892608"/>
        <c:axId val="95894144"/>
      </c:barChart>
      <c:catAx>
        <c:axId val="95892608"/>
        <c:scaling>
          <c:orientation val="minMax"/>
        </c:scaling>
        <c:delete val="0"/>
        <c:axPos val="b"/>
        <c:majorGridlines/>
        <c:numFmt formatCode="General" sourceLinked="0"/>
        <c:majorTickMark val="none"/>
        <c:minorTickMark val="none"/>
        <c:tickLblPos val="nextTo"/>
        <c:crossAx val="95894144"/>
        <c:crosses val="autoZero"/>
        <c:auto val="1"/>
        <c:lblAlgn val="ctr"/>
        <c:lblOffset val="100"/>
        <c:noMultiLvlLbl val="0"/>
      </c:catAx>
      <c:valAx>
        <c:axId val="9589414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uk-UA"/>
                  <a:t>Зміна </a:t>
                </a:r>
                <a:r>
                  <a:rPr lang="en-GB"/>
                  <a:t>∆R, %</a:t>
                </a:r>
                <a:endParaRPr lang="ru-RU"/>
              </a:p>
            </c:rich>
          </c:tx>
          <c:overlay val="0"/>
        </c:title>
        <c:numFmt formatCode="0" sourceLinked="1"/>
        <c:majorTickMark val="none"/>
        <c:minorTickMark val="none"/>
        <c:tickLblPos val="nextTo"/>
        <c:crossAx val="95892608"/>
        <c:crosses val="autoZero"/>
        <c:crossBetween val="between"/>
        <c:majorUnit val="20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'График Оп'!$C$2</c:f>
              <c:strCache>
                <c:ptCount val="1"/>
                <c:pt idx="0">
                  <c:v>І</c:v>
                </c:pt>
              </c:strCache>
            </c:strRef>
          </c:tx>
          <c:invertIfNegative val="0"/>
          <c:cat>
            <c:strRef>
              <c:f>'График Оп'!$B$3:$B$14</c:f>
              <c:strCache>
                <c:ptCount val="12"/>
                <c:pt idx="0">
                  <c:v>І</c:v>
                </c:pt>
                <c:pt idx="1">
                  <c:v>ІІ</c:v>
                </c:pt>
                <c:pt idx="2">
                  <c:v>ІІІ</c:v>
                </c:pt>
                <c:pt idx="3">
                  <c:v>ІV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  <c:pt idx="7">
                  <c:v>VIII</c:v>
                </c:pt>
                <c:pt idx="8">
                  <c:v>IX</c:v>
                </c:pt>
                <c:pt idx="9">
                  <c:v>X</c:v>
                </c:pt>
                <c:pt idx="10">
                  <c:v>XI</c:v>
                </c:pt>
                <c:pt idx="11">
                  <c:v>XII</c:v>
                </c:pt>
              </c:strCache>
            </c:strRef>
          </c:cat>
          <c:val>
            <c:numRef>
              <c:f>'График Оп'!$C$3:$C$14</c:f>
              <c:numCache>
                <c:formatCode>0</c:formatCode>
                <c:ptCount val="12"/>
                <c:pt idx="0">
                  <c:v>32.987691327572421</c:v>
                </c:pt>
                <c:pt idx="1">
                  <c:v>15.987932677040384</c:v>
                </c:pt>
                <c:pt idx="2">
                  <c:v>30.146145391339914</c:v>
                </c:pt>
                <c:pt idx="3">
                  <c:v>32.276505494383997</c:v>
                </c:pt>
                <c:pt idx="4">
                  <c:v>2.9852376177664879</c:v>
                </c:pt>
                <c:pt idx="5">
                  <c:v>-5.3447788202734037</c:v>
                </c:pt>
                <c:pt idx="6">
                  <c:v>-27.913530474574515</c:v>
                </c:pt>
                <c:pt idx="7">
                  <c:v>-14.277493529163953</c:v>
                </c:pt>
                <c:pt idx="8">
                  <c:v>-22.28815422534398</c:v>
                </c:pt>
                <c:pt idx="9">
                  <c:v>2.7985987406528912</c:v>
                </c:pt>
                <c:pt idx="10">
                  <c:v>22.527328719204423</c:v>
                </c:pt>
                <c:pt idx="11">
                  <c:v>35.788529400103123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7D-47BB-BB63-FF858312A8FA}"/>
            </c:ext>
          </c:extLst>
        </c:ser>
        <c:ser>
          <c:idx val="1"/>
          <c:order val="1"/>
          <c:tx>
            <c:strRef>
              <c:f>'График Оп'!$D$2</c:f>
              <c:strCache>
                <c:ptCount val="1"/>
                <c:pt idx="0">
                  <c:v>ІІ</c:v>
                </c:pt>
              </c:strCache>
            </c:strRef>
          </c:tx>
          <c:invertIfNegative val="0"/>
          <c:cat>
            <c:strRef>
              <c:f>'График Оп'!$B$3:$B$14</c:f>
              <c:strCache>
                <c:ptCount val="12"/>
                <c:pt idx="0">
                  <c:v>І</c:v>
                </c:pt>
                <c:pt idx="1">
                  <c:v>ІІ</c:v>
                </c:pt>
                <c:pt idx="2">
                  <c:v>ІІІ</c:v>
                </c:pt>
                <c:pt idx="3">
                  <c:v>ІV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  <c:pt idx="7">
                  <c:v>VIII</c:v>
                </c:pt>
                <c:pt idx="8">
                  <c:v>IX</c:v>
                </c:pt>
                <c:pt idx="9">
                  <c:v>X</c:v>
                </c:pt>
                <c:pt idx="10">
                  <c:v>XI</c:v>
                </c:pt>
                <c:pt idx="11">
                  <c:v>XII</c:v>
                </c:pt>
              </c:strCache>
            </c:strRef>
          </c:cat>
          <c:val>
            <c:numRef>
              <c:f>'График Оп'!$D$3:$D$14</c:f>
              <c:numCache>
                <c:formatCode>0</c:formatCode>
                <c:ptCount val="12"/>
                <c:pt idx="0">
                  <c:v>15.647566884348008</c:v>
                </c:pt>
                <c:pt idx="1">
                  <c:v>9.8189302369848797</c:v>
                </c:pt>
                <c:pt idx="2">
                  <c:v>35.005101524942368</c:v>
                </c:pt>
                <c:pt idx="3">
                  <c:v>37.703952174835266</c:v>
                </c:pt>
                <c:pt idx="4">
                  <c:v>16.990075508968651</c:v>
                </c:pt>
                <c:pt idx="5">
                  <c:v>-8.5189682331320729</c:v>
                </c:pt>
                <c:pt idx="6">
                  <c:v>-30.583278919081824</c:v>
                </c:pt>
                <c:pt idx="7">
                  <c:v>-20.976776123795286</c:v>
                </c:pt>
                <c:pt idx="8">
                  <c:v>-28.126615279340818</c:v>
                </c:pt>
                <c:pt idx="9">
                  <c:v>10.965992865636176</c:v>
                </c:pt>
                <c:pt idx="10">
                  <c:v>20.151819748315994</c:v>
                </c:pt>
                <c:pt idx="11">
                  <c:v>25.464396148458775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7D-47BB-BB63-FF858312A8FA}"/>
            </c:ext>
          </c:extLst>
        </c:ser>
        <c:ser>
          <c:idx val="2"/>
          <c:order val="2"/>
          <c:tx>
            <c:strRef>
              <c:f>'График Оп'!$E$2</c:f>
              <c:strCache>
                <c:ptCount val="1"/>
                <c:pt idx="0">
                  <c:v>ІІІ</c:v>
                </c:pt>
              </c:strCache>
            </c:strRef>
          </c:tx>
          <c:invertIfNegative val="0"/>
          <c:cat>
            <c:strRef>
              <c:f>'График Оп'!$B$3:$B$14</c:f>
              <c:strCache>
                <c:ptCount val="12"/>
                <c:pt idx="0">
                  <c:v>І</c:v>
                </c:pt>
                <c:pt idx="1">
                  <c:v>ІІ</c:v>
                </c:pt>
                <c:pt idx="2">
                  <c:v>ІІІ</c:v>
                </c:pt>
                <c:pt idx="3">
                  <c:v>ІV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  <c:pt idx="7">
                  <c:v>VIII</c:v>
                </c:pt>
                <c:pt idx="8">
                  <c:v>IX</c:v>
                </c:pt>
                <c:pt idx="9">
                  <c:v>X</c:v>
                </c:pt>
                <c:pt idx="10">
                  <c:v>XI</c:v>
                </c:pt>
                <c:pt idx="11">
                  <c:v>XII</c:v>
                </c:pt>
              </c:strCache>
            </c:strRef>
          </c:cat>
          <c:val>
            <c:numRef>
              <c:f>'График Оп'!$E$3:$E$14</c:f>
              <c:numCache>
                <c:formatCode>0</c:formatCode>
                <c:ptCount val="12"/>
                <c:pt idx="0">
                  <c:v>3.4473784225919992</c:v>
                </c:pt>
                <c:pt idx="1">
                  <c:v>24.791100744065179</c:v>
                </c:pt>
                <c:pt idx="2">
                  <c:v>39.988832284676974</c:v>
                </c:pt>
                <c:pt idx="3">
                  <c:v>50.106971511454887</c:v>
                </c:pt>
                <c:pt idx="4">
                  <c:v>17.921373130561026</c:v>
                </c:pt>
                <c:pt idx="5">
                  <c:v>-23.345130931923027</c:v>
                </c:pt>
                <c:pt idx="6">
                  <c:v>-37.291837091614823</c:v>
                </c:pt>
                <c:pt idx="7">
                  <c:v>-40.643984812150293</c:v>
                </c:pt>
                <c:pt idx="8">
                  <c:v>-44.281642939135246</c:v>
                </c:pt>
                <c:pt idx="9">
                  <c:v>3.7164417585546992</c:v>
                </c:pt>
                <c:pt idx="10">
                  <c:v>24.072731740278886</c:v>
                </c:pt>
                <c:pt idx="11">
                  <c:v>32.847455031912865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47D-47BB-BB63-FF858312A8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927680"/>
        <c:axId val="96609408"/>
      </c:barChart>
      <c:catAx>
        <c:axId val="95927680"/>
        <c:scaling>
          <c:orientation val="minMax"/>
        </c:scaling>
        <c:delete val="0"/>
        <c:axPos val="b"/>
        <c:majorGridlines/>
        <c:numFmt formatCode="General" sourceLinked="0"/>
        <c:majorTickMark val="none"/>
        <c:minorTickMark val="none"/>
        <c:tickLblPos val="nextTo"/>
        <c:crossAx val="96609408"/>
        <c:crosses val="autoZero"/>
        <c:auto val="1"/>
        <c:lblAlgn val="ctr"/>
        <c:lblOffset val="100"/>
        <c:noMultiLvlLbl val="0"/>
      </c:catAx>
      <c:valAx>
        <c:axId val="9660940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uk-UA"/>
                  <a:t>Зміна  </a:t>
                </a:r>
                <a:r>
                  <a:rPr lang="en-GB"/>
                  <a:t>∆R, %</a:t>
                </a:r>
              </a:p>
            </c:rich>
          </c:tx>
          <c:overlay val="0"/>
        </c:title>
        <c:numFmt formatCode="0" sourceLinked="1"/>
        <c:majorTickMark val="none"/>
        <c:minorTickMark val="none"/>
        <c:tickLblPos val="nextTo"/>
        <c:crossAx val="9592768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443573440110504"/>
          <c:y val="6.3669072615923014E-2"/>
          <c:w val="0.84906170948939208"/>
          <c:h val="0.553539297171186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'Граф Оп'!$C$2</c:f>
              <c:strCache>
                <c:ptCount val="1"/>
                <c:pt idx="0">
                  <c:v>І</c:v>
                </c:pt>
              </c:strCache>
            </c:strRef>
          </c:tx>
          <c:invertIfNegative val="0"/>
          <c:cat>
            <c:strRef>
              <c:f>'Граф Оп'!$B$3:$B$14</c:f>
              <c:strCache>
                <c:ptCount val="12"/>
                <c:pt idx="0">
                  <c:v>І</c:v>
                </c:pt>
                <c:pt idx="1">
                  <c:v>ІІ</c:v>
                </c:pt>
                <c:pt idx="2">
                  <c:v>ІІІ</c:v>
                </c:pt>
                <c:pt idx="3">
                  <c:v>ІV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  <c:pt idx="7">
                  <c:v>VIII</c:v>
                </c:pt>
                <c:pt idx="8">
                  <c:v>IX</c:v>
                </c:pt>
                <c:pt idx="9">
                  <c:v>X</c:v>
                </c:pt>
                <c:pt idx="10">
                  <c:v>XI</c:v>
                </c:pt>
                <c:pt idx="11">
                  <c:v>XII</c:v>
                </c:pt>
              </c:strCache>
            </c:strRef>
          </c:cat>
          <c:val>
            <c:numRef>
              <c:f>'Граф Оп'!$C$3:$C$14</c:f>
              <c:numCache>
                <c:formatCode>0</c:formatCode>
                <c:ptCount val="12"/>
                <c:pt idx="0">
                  <c:v>41.258800659947411</c:v>
                </c:pt>
                <c:pt idx="1">
                  <c:v>17.311845030168296</c:v>
                </c:pt>
                <c:pt idx="2">
                  <c:v>29.10344563161399</c:v>
                </c:pt>
                <c:pt idx="3">
                  <c:v>40.921574374657887</c:v>
                </c:pt>
                <c:pt idx="4">
                  <c:v>9.5054552313633849</c:v>
                </c:pt>
                <c:pt idx="5">
                  <c:v>-4.0509116345554421</c:v>
                </c:pt>
                <c:pt idx="6">
                  <c:v>-29.722410905560871</c:v>
                </c:pt>
                <c:pt idx="7">
                  <c:v>-29.033467766207206</c:v>
                </c:pt>
                <c:pt idx="8">
                  <c:v>-28.181013434545637</c:v>
                </c:pt>
                <c:pt idx="9">
                  <c:v>8.1130137496092782</c:v>
                </c:pt>
                <c:pt idx="10">
                  <c:v>38.523624506521401</c:v>
                </c:pt>
                <c:pt idx="11">
                  <c:v>36.911997938226143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F1-40C5-AEFE-4E6FD56EA5CA}"/>
            </c:ext>
          </c:extLst>
        </c:ser>
        <c:ser>
          <c:idx val="1"/>
          <c:order val="1"/>
          <c:tx>
            <c:strRef>
              <c:f>'Граф Оп'!$D$2</c:f>
              <c:strCache>
                <c:ptCount val="1"/>
                <c:pt idx="0">
                  <c:v>ІІ</c:v>
                </c:pt>
              </c:strCache>
            </c:strRef>
          </c:tx>
          <c:invertIfNegative val="0"/>
          <c:cat>
            <c:strRef>
              <c:f>'Граф Оп'!$B$3:$B$14</c:f>
              <c:strCache>
                <c:ptCount val="12"/>
                <c:pt idx="0">
                  <c:v>І</c:v>
                </c:pt>
                <c:pt idx="1">
                  <c:v>ІІ</c:v>
                </c:pt>
                <c:pt idx="2">
                  <c:v>ІІІ</c:v>
                </c:pt>
                <c:pt idx="3">
                  <c:v>ІV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  <c:pt idx="7">
                  <c:v>VIII</c:v>
                </c:pt>
                <c:pt idx="8">
                  <c:v>IX</c:v>
                </c:pt>
                <c:pt idx="9">
                  <c:v>X</c:v>
                </c:pt>
                <c:pt idx="10">
                  <c:v>XI</c:v>
                </c:pt>
                <c:pt idx="11">
                  <c:v>XII</c:v>
                </c:pt>
              </c:strCache>
            </c:strRef>
          </c:cat>
          <c:val>
            <c:numRef>
              <c:f>'Граф Оп'!$D$3:$D$14</c:f>
              <c:numCache>
                <c:formatCode>0</c:formatCode>
                <c:ptCount val="12"/>
                <c:pt idx="0">
                  <c:v>28.183958289445975</c:v>
                </c:pt>
                <c:pt idx="1">
                  <c:v>9.3562386980108414</c:v>
                </c:pt>
                <c:pt idx="2">
                  <c:v>32.630686361923352</c:v>
                </c:pt>
                <c:pt idx="3">
                  <c:v>41.522620328837313</c:v>
                </c:pt>
                <c:pt idx="4">
                  <c:v>21.928903686239547</c:v>
                </c:pt>
                <c:pt idx="5">
                  <c:v>-5.3920976634287312</c:v>
                </c:pt>
                <c:pt idx="6">
                  <c:v>-30.270794615500545</c:v>
                </c:pt>
                <c:pt idx="7">
                  <c:v>-32.064368393947561</c:v>
                </c:pt>
                <c:pt idx="8">
                  <c:v>-33.838469238295069</c:v>
                </c:pt>
                <c:pt idx="9">
                  <c:v>14.979785969084459</c:v>
                </c:pt>
                <c:pt idx="10">
                  <c:v>34.37770873583618</c:v>
                </c:pt>
                <c:pt idx="11">
                  <c:v>23.160871442037482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2F1-40C5-AEFE-4E6FD56EA5CA}"/>
            </c:ext>
          </c:extLst>
        </c:ser>
        <c:ser>
          <c:idx val="2"/>
          <c:order val="2"/>
          <c:tx>
            <c:strRef>
              <c:f>'Граф Оп'!$E$2</c:f>
              <c:strCache>
                <c:ptCount val="1"/>
                <c:pt idx="0">
                  <c:v>ІІІ</c:v>
                </c:pt>
              </c:strCache>
            </c:strRef>
          </c:tx>
          <c:invertIfNegative val="0"/>
          <c:cat>
            <c:strRef>
              <c:f>'Граф Оп'!$B$3:$B$14</c:f>
              <c:strCache>
                <c:ptCount val="12"/>
                <c:pt idx="0">
                  <c:v>І</c:v>
                </c:pt>
                <c:pt idx="1">
                  <c:v>ІІ</c:v>
                </c:pt>
                <c:pt idx="2">
                  <c:v>ІІІ</c:v>
                </c:pt>
                <c:pt idx="3">
                  <c:v>ІV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  <c:pt idx="7">
                  <c:v>VIII</c:v>
                </c:pt>
                <c:pt idx="8">
                  <c:v>IX</c:v>
                </c:pt>
                <c:pt idx="9">
                  <c:v>X</c:v>
                </c:pt>
                <c:pt idx="10">
                  <c:v>XI</c:v>
                </c:pt>
                <c:pt idx="11">
                  <c:v>XII</c:v>
                </c:pt>
              </c:strCache>
            </c:strRef>
          </c:cat>
          <c:val>
            <c:numRef>
              <c:f>'Граф Оп'!$E$3:$E$14</c:f>
              <c:numCache>
                <c:formatCode>0</c:formatCode>
                <c:ptCount val="12"/>
                <c:pt idx="0">
                  <c:v>24.018375002065561</c:v>
                </c:pt>
                <c:pt idx="1">
                  <c:v>25.447029644502166</c:v>
                </c:pt>
                <c:pt idx="2">
                  <c:v>53.217585112247448</c:v>
                </c:pt>
                <c:pt idx="3">
                  <c:v>44.178072002380212</c:v>
                </c:pt>
                <c:pt idx="4">
                  <c:v>18.117498580172953</c:v>
                </c:pt>
                <c:pt idx="5">
                  <c:v>-17.749951206972909</c:v>
                </c:pt>
                <c:pt idx="6">
                  <c:v>-40.951690521458033</c:v>
                </c:pt>
                <c:pt idx="7">
                  <c:v>-45.814598321342935</c:v>
                </c:pt>
                <c:pt idx="8">
                  <c:v>-45.328798933910356</c:v>
                </c:pt>
                <c:pt idx="9">
                  <c:v>8.7236003227286592</c:v>
                </c:pt>
                <c:pt idx="10">
                  <c:v>31.911818907795315</c:v>
                </c:pt>
                <c:pt idx="11">
                  <c:v>24.846520211462821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2F1-40C5-AEFE-4E6FD56EA5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6443392"/>
        <c:axId val="96453376"/>
      </c:barChart>
      <c:catAx>
        <c:axId val="96443392"/>
        <c:scaling>
          <c:orientation val="minMax"/>
        </c:scaling>
        <c:delete val="0"/>
        <c:axPos val="b"/>
        <c:majorGridlines/>
        <c:numFmt formatCode="General" sourceLinked="0"/>
        <c:majorTickMark val="none"/>
        <c:minorTickMark val="none"/>
        <c:tickLblPos val="nextTo"/>
        <c:crossAx val="96453376"/>
        <c:crosses val="autoZero"/>
        <c:auto val="1"/>
        <c:lblAlgn val="ctr"/>
        <c:lblOffset val="100"/>
        <c:noMultiLvlLbl val="0"/>
      </c:catAx>
      <c:valAx>
        <c:axId val="9645337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Зміна ∆</a:t>
                </a:r>
                <a:r>
                  <a:rPr lang="en-GB"/>
                  <a:t>R, %</a:t>
                </a:r>
              </a:p>
            </c:rich>
          </c:tx>
          <c:overlay val="0"/>
        </c:title>
        <c:numFmt formatCode="0" sourceLinked="1"/>
        <c:majorTickMark val="none"/>
        <c:minorTickMark val="none"/>
        <c:tickLblPos val="nextTo"/>
        <c:crossAx val="9644339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'Граф Оп'!$C$2</c:f>
              <c:strCache>
                <c:ptCount val="1"/>
                <c:pt idx="0">
                  <c:v>І</c:v>
                </c:pt>
              </c:strCache>
            </c:strRef>
          </c:tx>
          <c:invertIfNegative val="0"/>
          <c:cat>
            <c:strRef>
              <c:f>'Граф Оп'!$B$15:$B$19</c:f>
              <c:strCache>
                <c:ptCount val="5"/>
                <c:pt idx="0">
                  <c:v>Рік</c:v>
                </c:pt>
                <c:pt idx="1">
                  <c:v>Зима</c:v>
                </c:pt>
                <c:pt idx="2">
                  <c:v>Весна</c:v>
                </c:pt>
                <c:pt idx="3">
                  <c:v>Літо</c:v>
                </c:pt>
                <c:pt idx="4">
                  <c:v>Осінь</c:v>
                </c:pt>
              </c:strCache>
            </c:strRef>
          </c:cat>
          <c:val>
            <c:numRef>
              <c:f>'Граф Оп'!$C$15:$C$19</c:f>
              <c:numCache>
                <c:formatCode>0</c:formatCode>
                <c:ptCount val="5"/>
                <c:pt idx="0">
                  <c:v>3.4528705200059582</c:v>
                </c:pt>
                <c:pt idx="1">
                  <c:v>30.092157795379613</c:v>
                </c:pt>
                <c:pt idx="2">
                  <c:v>23.184265421519459</c:v>
                </c:pt>
                <c:pt idx="3">
                  <c:v>-20.575942168429044</c:v>
                </c:pt>
                <c:pt idx="4">
                  <c:v>0.79900560174463542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C3-4F85-B040-0AA716D5BF16}"/>
            </c:ext>
          </c:extLst>
        </c:ser>
        <c:ser>
          <c:idx val="1"/>
          <c:order val="1"/>
          <c:tx>
            <c:strRef>
              <c:f>'Граф Оп'!$D$2</c:f>
              <c:strCache>
                <c:ptCount val="1"/>
                <c:pt idx="0">
                  <c:v>ІІ</c:v>
                </c:pt>
              </c:strCache>
            </c:strRef>
          </c:tx>
          <c:invertIfNegative val="0"/>
          <c:cat>
            <c:strRef>
              <c:f>'Граф Оп'!$B$15:$B$19</c:f>
              <c:strCache>
                <c:ptCount val="5"/>
                <c:pt idx="0">
                  <c:v>Рік</c:v>
                </c:pt>
                <c:pt idx="1">
                  <c:v>Зима</c:v>
                </c:pt>
                <c:pt idx="2">
                  <c:v>Весна</c:v>
                </c:pt>
                <c:pt idx="3">
                  <c:v>Літо</c:v>
                </c:pt>
                <c:pt idx="4">
                  <c:v>Осінь</c:v>
                </c:pt>
              </c:strCache>
            </c:strRef>
          </c:cat>
          <c:val>
            <c:numRef>
              <c:f>'Граф Оп'!$D$15:$D$19</c:f>
              <c:numCache>
                <c:formatCode>0</c:formatCode>
                <c:ptCount val="5"/>
                <c:pt idx="0">
                  <c:v>3.0314962393051483</c:v>
                </c:pt>
                <c:pt idx="1">
                  <c:v>19.349260797669178</c:v>
                </c:pt>
                <c:pt idx="2">
                  <c:v>30.549056337032582</c:v>
                </c:pt>
                <c:pt idx="3">
                  <c:v>-21.717658701209729</c:v>
                </c:pt>
                <c:pt idx="4">
                  <c:v>-0.34375650600764768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C3-4F85-B040-0AA716D5BF16}"/>
            </c:ext>
          </c:extLst>
        </c:ser>
        <c:ser>
          <c:idx val="2"/>
          <c:order val="2"/>
          <c:tx>
            <c:strRef>
              <c:f>'Граф Оп'!$E$2</c:f>
              <c:strCache>
                <c:ptCount val="1"/>
                <c:pt idx="0">
                  <c:v>ІІІ</c:v>
                </c:pt>
              </c:strCache>
            </c:strRef>
          </c:tx>
          <c:invertIfNegative val="0"/>
          <c:cat>
            <c:strRef>
              <c:f>'Граф Оп'!$B$15:$B$19</c:f>
              <c:strCache>
                <c:ptCount val="5"/>
                <c:pt idx="0">
                  <c:v>Рік</c:v>
                </c:pt>
                <c:pt idx="1">
                  <c:v>Зима</c:v>
                </c:pt>
                <c:pt idx="2">
                  <c:v>Весна</c:v>
                </c:pt>
                <c:pt idx="3">
                  <c:v>Літо</c:v>
                </c:pt>
                <c:pt idx="4">
                  <c:v>Осінь</c:v>
                </c:pt>
              </c:strCache>
            </c:strRef>
          </c:cat>
          <c:val>
            <c:numRef>
              <c:f>'Граф Оп'!$E$15:$E$19</c:f>
              <c:numCache>
                <c:formatCode>0</c:formatCode>
                <c:ptCount val="5"/>
                <c:pt idx="0">
                  <c:v>2.2621720622568962</c:v>
                </c:pt>
                <c:pt idx="1">
                  <c:v>55.294890928633855</c:v>
                </c:pt>
                <c:pt idx="2">
                  <c:v>35.615497958172192</c:v>
                </c:pt>
                <c:pt idx="3">
                  <c:v>-32.497162114224928</c:v>
                </c:pt>
                <c:pt idx="4">
                  <c:v>-3.949271989731419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DC3-4F85-B040-0AA716D5BF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9310720"/>
        <c:axId val="109312256"/>
      </c:barChart>
      <c:catAx>
        <c:axId val="109310720"/>
        <c:scaling>
          <c:orientation val="minMax"/>
        </c:scaling>
        <c:delete val="0"/>
        <c:axPos val="b"/>
        <c:majorGridlines/>
        <c:numFmt formatCode="General" sourceLinked="0"/>
        <c:majorTickMark val="none"/>
        <c:minorTickMark val="none"/>
        <c:tickLblPos val="nextTo"/>
        <c:crossAx val="109312256"/>
        <c:crosses val="autoZero"/>
        <c:auto val="1"/>
        <c:lblAlgn val="ctr"/>
        <c:lblOffset val="100"/>
        <c:noMultiLvlLbl val="0"/>
      </c:catAx>
      <c:valAx>
        <c:axId val="10931225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Зміна ∆</a:t>
                </a:r>
                <a:r>
                  <a:rPr lang="en-GB"/>
                  <a:t>R, %</a:t>
                </a:r>
              </a:p>
            </c:rich>
          </c:tx>
          <c:layout>
            <c:manualLayout>
              <c:xMode val="edge"/>
              <c:yMode val="edge"/>
              <c:x val="3.5906642728904849E-2"/>
              <c:y val="0.10984048680661906"/>
            </c:manualLayout>
          </c:layout>
          <c:overlay val="0"/>
        </c:title>
        <c:numFmt formatCode="0" sourceLinked="1"/>
        <c:majorTickMark val="none"/>
        <c:minorTickMark val="none"/>
        <c:tickLblPos val="nextTo"/>
        <c:crossAx val="109310720"/>
        <c:crosses val="autoZero"/>
        <c:crossBetween val="between"/>
        <c:majorUnit val="20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Рейтинг!$B$1</c:f>
              <c:strCache>
                <c:ptCount val="1"/>
                <c:pt idx="0">
                  <c:v>Тср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Рейтинг!$A$2:$A$6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2015</c:v>
                </c:pt>
                <c:pt idx="3">
                  <c:v>2014</c:v>
                </c:pt>
                <c:pt idx="4">
                  <c:v>2018</c:v>
                </c:pt>
              </c:numCache>
            </c:numRef>
          </c:cat>
          <c:val>
            <c:numRef>
              <c:f>Рейтинг!$B$2:$B$6</c:f>
              <c:numCache>
                <c:formatCode>0.0</c:formatCode>
                <c:ptCount val="5"/>
                <c:pt idx="0">
                  <c:v>9.2283333333333335</c:v>
                </c:pt>
                <c:pt idx="1">
                  <c:v>8.8099999999999987</c:v>
                </c:pt>
                <c:pt idx="2">
                  <c:v>8.76</c:v>
                </c:pt>
                <c:pt idx="3">
                  <c:v>8.61</c:v>
                </c:pt>
                <c:pt idx="4">
                  <c:v>8.4975000000000005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47-4598-8DEF-14638205B5B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68978560"/>
        <c:axId val="69001984"/>
      </c:barChart>
      <c:catAx>
        <c:axId val="68978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69001984"/>
        <c:crosses val="autoZero"/>
        <c:auto val="1"/>
        <c:lblAlgn val="ctr"/>
        <c:lblOffset val="100"/>
        <c:noMultiLvlLbl val="0"/>
      </c:catAx>
      <c:valAx>
        <c:axId val="69001984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689785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Reg_2_TM!$P$1</c:f>
              <c:strCache>
                <c:ptCount val="1"/>
                <c:pt idx="0">
                  <c:v>Аномалія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C00000"/>
              </a:solidFill>
            </a:ln>
          </c:spPr>
          <c:invertIfNegative val="0"/>
          <c:trendline>
            <c:trendlineType val="linear"/>
            <c:dispRSqr val="0"/>
            <c:dispEq val="1"/>
            <c:trendlineLbl>
              <c:layout>
                <c:manualLayout>
                  <c:x val="-0.30389135128347217"/>
                  <c:y val="-0.23819796531763715"/>
                </c:manualLayout>
              </c:layout>
              <c:tx>
                <c:rich>
                  <a:bodyPr/>
                  <a:lstStyle/>
                  <a:p>
                    <a:pPr>
                      <a:defRPr b="1"/>
                    </a:pPr>
                    <a:r>
                      <a:rPr lang="en-US" b="1" dirty="0"/>
                      <a:t>y = 0,0</a:t>
                    </a:r>
                    <a:r>
                      <a:rPr lang="uk-UA" b="1" dirty="0"/>
                      <a:t>3</a:t>
                    </a:r>
                    <a:r>
                      <a:rPr lang="en-US" b="1" dirty="0"/>
                      <a:t>x - 1,</a:t>
                    </a:r>
                    <a:r>
                      <a:rPr lang="uk-UA" b="1" dirty="0"/>
                      <a:t>9</a:t>
                    </a:r>
                    <a:endParaRPr lang="en-US" b="1" dirty="0"/>
                  </a:p>
                </c:rich>
              </c:tx>
              <c:numFmt formatCode="General" sourceLinked="0"/>
            </c:trendlineLbl>
          </c:trendline>
          <c:cat>
            <c:numRef>
              <c:f>Reg_2_TM!$A$2:$A$76</c:f>
              <c:numCache>
                <c:formatCode>General</c:formatCode>
                <c:ptCount val="75"/>
                <c:pt idx="0">
                  <c:v>1946</c:v>
                </c:pt>
                <c:pt idx="1">
                  <c:v>1947</c:v>
                </c:pt>
                <c:pt idx="2">
                  <c:v>1948</c:v>
                </c:pt>
                <c:pt idx="3">
                  <c:v>1949</c:v>
                </c:pt>
                <c:pt idx="4">
                  <c:v>1950</c:v>
                </c:pt>
                <c:pt idx="5">
                  <c:v>1951</c:v>
                </c:pt>
                <c:pt idx="6">
                  <c:v>1952</c:v>
                </c:pt>
                <c:pt idx="7">
                  <c:v>1953</c:v>
                </c:pt>
                <c:pt idx="8">
                  <c:v>1954</c:v>
                </c:pt>
                <c:pt idx="9">
                  <c:v>1955</c:v>
                </c:pt>
                <c:pt idx="10">
                  <c:v>1956</c:v>
                </c:pt>
                <c:pt idx="11">
                  <c:v>1957</c:v>
                </c:pt>
                <c:pt idx="12">
                  <c:v>1958</c:v>
                </c:pt>
                <c:pt idx="13">
                  <c:v>1959</c:v>
                </c:pt>
                <c:pt idx="14">
                  <c:v>1960</c:v>
                </c:pt>
                <c:pt idx="15">
                  <c:v>1961</c:v>
                </c:pt>
                <c:pt idx="16">
                  <c:v>1962</c:v>
                </c:pt>
                <c:pt idx="17">
                  <c:v>1963</c:v>
                </c:pt>
                <c:pt idx="18">
                  <c:v>1964</c:v>
                </c:pt>
                <c:pt idx="19">
                  <c:v>1965</c:v>
                </c:pt>
                <c:pt idx="20">
                  <c:v>1966</c:v>
                </c:pt>
                <c:pt idx="21">
                  <c:v>1967</c:v>
                </c:pt>
                <c:pt idx="22">
                  <c:v>1968</c:v>
                </c:pt>
                <c:pt idx="23">
                  <c:v>1969</c:v>
                </c:pt>
                <c:pt idx="24">
                  <c:v>1970</c:v>
                </c:pt>
                <c:pt idx="25">
                  <c:v>1971</c:v>
                </c:pt>
                <c:pt idx="26">
                  <c:v>1972</c:v>
                </c:pt>
                <c:pt idx="27">
                  <c:v>1973</c:v>
                </c:pt>
                <c:pt idx="28">
                  <c:v>1974</c:v>
                </c:pt>
                <c:pt idx="29">
                  <c:v>1975</c:v>
                </c:pt>
                <c:pt idx="30">
                  <c:v>1976</c:v>
                </c:pt>
                <c:pt idx="31">
                  <c:v>1977</c:v>
                </c:pt>
                <c:pt idx="32">
                  <c:v>1978</c:v>
                </c:pt>
                <c:pt idx="33">
                  <c:v>1979</c:v>
                </c:pt>
                <c:pt idx="34">
                  <c:v>1980</c:v>
                </c:pt>
                <c:pt idx="35">
                  <c:v>1981</c:v>
                </c:pt>
                <c:pt idx="36">
                  <c:v>1982</c:v>
                </c:pt>
                <c:pt idx="37">
                  <c:v>1983</c:v>
                </c:pt>
                <c:pt idx="38">
                  <c:v>1984</c:v>
                </c:pt>
                <c:pt idx="39">
                  <c:v>1985</c:v>
                </c:pt>
                <c:pt idx="40">
                  <c:v>1986</c:v>
                </c:pt>
                <c:pt idx="41">
                  <c:v>1987</c:v>
                </c:pt>
                <c:pt idx="42">
                  <c:v>1988</c:v>
                </c:pt>
                <c:pt idx="43">
                  <c:v>1989</c:v>
                </c:pt>
                <c:pt idx="44">
                  <c:v>1990</c:v>
                </c:pt>
                <c:pt idx="45">
                  <c:v>1991</c:v>
                </c:pt>
                <c:pt idx="46">
                  <c:v>1992</c:v>
                </c:pt>
                <c:pt idx="47">
                  <c:v>1993</c:v>
                </c:pt>
                <c:pt idx="48">
                  <c:v>1994</c:v>
                </c:pt>
                <c:pt idx="49">
                  <c:v>1995</c:v>
                </c:pt>
                <c:pt idx="50">
                  <c:v>1996</c:v>
                </c:pt>
                <c:pt idx="51">
                  <c:v>1997</c:v>
                </c:pt>
                <c:pt idx="52">
                  <c:v>1998</c:v>
                </c:pt>
                <c:pt idx="53">
                  <c:v>1999</c:v>
                </c:pt>
                <c:pt idx="54">
                  <c:v>2000</c:v>
                </c:pt>
                <c:pt idx="55">
                  <c:v>2001</c:v>
                </c:pt>
                <c:pt idx="56">
                  <c:v>2002</c:v>
                </c:pt>
                <c:pt idx="57">
                  <c:v>2003</c:v>
                </c:pt>
                <c:pt idx="58">
                  <c:v>2004</c:v>
                </c:pt>
                <c:pt idx="59">
                  <c:v>2005</c:v>
                </c:pt>
                <c:pt idx="60">
                  <c:v>2006</c:v>
                </c:pt>
                <c:pt idx="61">
                  <c:v>2007</c:v>
                </c:pt>
                <c:pt idx="62">
                  <c:v>2008</c:v>
                </c:pt>
                <c:pt idx="63">
                  <c:v>2009</c:v>
                </c:pt>
                <c:pt idx="64">
                  <c:v>2010</c:v>
                </c:pt>
                <c:pt idx="65">
                  <c:v>2011</c:v>
                </c:pt>
                <c:pt idx="66">
                  <c:v>2012</c:v>
                </c:pt>
                <c:pt idx="67">
                  <c:v>2013</c:v>
                </c:pt>
                <c:pt idx="68">
                  <c:v>2014</c:v>
                </c:pt>
                <c:pt idx="69">
                  <c:v>2015</c:v>
                </c:pt>
                <c:pt idx="70">
                  <c:v>2016</c:v>
                </c:pt>
                <c:pt idx="71">
                  <c:v>2017</c:v>
                </c:pt>
                <c:pt idx="72">
                  <c:v>2018</c:v>
                </c:pt>
                <c:pt idx="73">
                  <c:v>2019</c:v>
                </c:pt>
                <c:pt idx="74">
                  <c:v>2020</c:v>
                </c:pt>
              </c:numCache>
            </c:numRef>
          </c:cat>
          <c:val>
            <c:numRef>
              <c:f>Reg_2_TM!$P$2:$P$77</c:f>
              <c:numCache>
                <c:formatCode>0.0</c:formatCode>
                <c:ptCount val="76"/>
                <c:pt idx="0">
                  <c:v>-0.94419444444444434</c:v>
                </c:pt>
                <c:pt idx="1">
                  <c:v>-1.6691944444444458</c:v>
                </c:pt>
                <c:pt idx="2">
                  <c:v>-1.0783611111111115</c:v>
                </c:pt>
                <c:pt idx="3">
                  <c:v>-0.85919444444444437</c:v>
                </c:pt>
                <c:pt idx="4">
                  <c:v>-0.80752777777777762</c:v>
                </c:pt>
                <c:pt idx="5">
                  <c:v>-0.49169444444444466</c:v>
                </c:pt>
                <c:pt idx="6">
                  <c:v>-1.4758611111111124</c:v>
                </c:pt>
                <c:pt idx="7">
                  <c:v>-1.3958611111111123</c:v>
                </c:pt>
                <c:pt idx="8">
                  <c:v>-2.2783611111111126</c:v>
                </c:pt>
                <c:pt idx="9">
                  <c:v>-1.5275277777777774</c:v>
                </c:pt>
                <c:pt idx="10">
                  <c:v>-2.8191944444444426</c:v>
                </c:pt>
                <c:pt idx="11">
                  <c:v>-0.77086111111111055</c:v>
                </c:pt>
                <c:pt idx="12">
                  <c:v>-0.78419444444444242</c:v>
                </c:pt>
                <c:pt idx="13">
                  <c:v>-1.2175277777777787</c:v>
                </c:pt>
                <c:pt idx="14">
                  <c:v>-0.82086111111111038</c:v>
                </c:pt>
                <c:pt idx="15">
                  <c:v>-0.62002777777777762</c:v>
                </c:pt>
                <c:pt idx="16">
                  <c:v>-1.4225277777777778</c:v>
                </c:pt>
                <c:pt idx="17">
                  <c:v>-1.8608611111111104</c:v>
                </c:pt>
                <c:pt idx="18">
                  <c:v>-1.8583611111111109</c:v>
                </c:pt>
                <c:pt idx="19">
                  <c:v>-2.4291944444444447</c:v>
                </c:pt>
                <c:pt idx="20">
                  <c:v>-0.40502777777777688</c:v>
                </c:pt>
                <c:pt idx="21">
                  <c:v>-0.59086111111111261</c:v>
                </c:pt>
                <c:pt idx="22">
                  <c:v>-0.84086111111111084</c:v>
                </c:pt>
                <c:pt idx="23">
                  <c:v>-2.5166944444444432</c:v>
                </c:pt>
                <c:pt idx="24">
                  <c:v>-1.2216944444444451</c:v>
                </c:pt>
                <c:pt idx="25">
                  <c:v>-1.1958611111111113</c:v>
                </c:pt>
                <c:pt idx="26">
                  <c:v>-1.1525277777777774</c:v>
                </c:pt>
                <c:pt idx="27">
                  <c:v>-1.3233611111111117</c:v>
                </c:pt>
                <c:pt idx="28">
                  <c:v>-0.87002777777777851</c:v>
                </c:pt>
                <c:pt idx="29">
                  <c:v>3.3305555555557476E-2</c:v>
                </c:pt>
                <c:pt idx="30">
                  <c:v>-2.2683611111111111</c:v>
                </c:pt>
                <c:pt idx="31">
                  <c:v>-1.010861111111109</c:v>
                </c:pt>
                <c:pt idx="32">
                  <c:v>-1.9000277777777788</c:v>
                </c:pt>
                <c:pt idx="33">
                  <c:v>-1.1850277777777798</c:v>
                </c:pt>
                <c:pt idx="34">
                  <c:v>-2.5425277777777779</c:v>
                </c:pt>
                <c:pt idx="35">
                  <c:v>-1.0900277777777783</c:v>
                </c:pt>
                <c:pt idx="36">
                  <c:v>-0.76502777777777808</c:v>
                </c:pt>
                <c:pt idx="37">
                  <c:v>-0.11752777777777901</c:v>
                </c:pt>
                <c:pt idx="38">
                  <c:v>-1.3491944444444455</c:v>
                </c:pt>
                <c:pt idx="39">
                  <c:v>-2.4875277777777782</c:v>
                </c:pt>
                <c:pt idx="40">
                  <c:v>-1.169194444444444</c:v>
                </c:pt>
                <c:pt idx="41">
                  <c:v>-2.5458611111111109</c:v>
                </c:pt>
                <c:pt idx="42">
                  <c:v>-1.2575277777777769</c:v>
                </c:pt>
                <c:pt idx="43">
                  <c:v>0.4058055555555562</c:v>
                </c:pt>
                <c:pt idx="44">
                  <c:v>0.37330555555555556</c:v>
                </c:pt>
                <c:pt idx="45">
                  <c:v>-1.0541944444444447</c:v>
                </c:pt>
                <c:pt idx="46">
                  <c:v>-0.5841944444444449</c:v>
                </c:pt>
                <c:pt idx="47">
                  <c:v>-1.3100277777777789</c:v>
                </c:pt>
                <c:pt idx="48">
                  <c:v>0.23163888888888806</c:v>
                </c:pt>
                <c:pt idx="49">
                  <c:v>-0.7141944444444448</c:v>
                </c:pt>
                <c:pt idx="50">
                  <c:v>-2.0100277777777764</c:v>
                </c:pt>
                <c:pt idx="51">
                  <c:v>-1.2933611111111105</c:v>
                </c:pt>
                <c:pt idx="52">
                  <c:v>-0.76836111111111105</c:v>
                </c:pt>
                <c:pt idx="53">
                  <c:v>0.16997222222222241</c:v>
                </c:pt>
                <c:pt idx="54">
                  <c:v>0.5741388888888892</c:v>
                </c:pt>
                <c:pt idx="55">
                  <c:v>-0.39086111111111066</c:v>
                </c:pt>
                <c:pt idx="56">
                  <c:v>0.26163888888888742</c:v>
                </c:pt>
                <c:pt idx="57">
                  <c:v>-0.68252777777777762</c:v>
                </c:pt>
                <c:pt idx="58">
                  <c:v>-0.3658611111111103</c:v>
                </c:pt>
                <c:pt idx="59">
                  <c:v>-0.52669444444444302</c:v>
                </c:pt>
                <c:pt idx="60">
                  <c:v>-0.61002777777777695</c:v>
                </c:pt>
                <c:pt idx="61">
                  <c:v>0.8891388888888887</c:v>
                </c:pt>
                <c:pt idx="62">
                  <c:v>0.63580555555555485</c:v>
                </c:pt>
                <c:pt idx="63">
                  <c:v>0.31497222222222199</c:v>
                </c:pt>
                <c:pt idx="64">
                  <c:v>-0.26252777777777858</c:v>
                </c:pt>
                <c:pt idx="65">
                  <c:v>8.913888888888799E-2</c:v>
                </c:pt>
                <c:pt idx="66">
                  <c:v>1.6388888888894115E-3</c:v>
                </c:pt>
                <c:pt idx="67">
                  <c:v>0.24663888888888863</c:v>
                </c:pt>
                <c:pt idx="68">
                  <c:v>0.43913888888888941</c:v>
                </c:pt>
                <c:pt idx="69">
                  <c:v>1.3924722222222226</c:v>
                </c:pt>
                <c:pt idx="70">
                  <c:v>0.81913888888888842</c:v>
                </c:pt>
                <c:pt idx="71">
                  <c:v>0.64330555555555691</c:v>
                </c:pt>
                <c:pt idx="72">
                  <c:v>0.70080555555555435</c:v>
                </c:pt>
                <c:pt idx="73">
                  <c:v>1.5849722222222216</c:v>
                </c:pt>
                <c:pt idx="74">
                  <c:v>1.5783055555555556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247-42A2-AB6D-AA65D09762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1074048"/>
        <c:axId val="81072128"/>
      </c:barChart>
      <c:lineChart>
        <c:grouping val="standard"/>
        <c:varyColors val="0"/>
        <c:ser>
          <c:idx val="0"/>
          <c:order val="0"/>
          <c:tx>
            <c:strRef>
              <c:f>Reg_2_TM!$N$1</c:f>
              <c:strCache>
                <c:ptCount val="1"/>
                <c:pt idx="0">
                  <c:v>Год</c:v>
                </c:pt>
              </c:strCache>
            </c:strRef>
          </c:tx>
          <c:marker>
            <c:symbol val="none"/>
          </c:marker>
          <c:cat>
            <c:numRef>
              <c:f>Reg_2_TM!$A$2:$A$76</c:f>
              <c:numCache>
                <c:formatCode>General</c:formatCode>
                <c:ptCount val="75"/>
                <c:pt idx="0">
                  <c:v>1946</c:v>
                </c:pt>
                <c:pt idx="1">
                  <c:v>1947</c:v>
                </c:pt>
                <c:pt idx="2">
                  <c:v>1948</c:v>
                </c:pt>
                <c:pt idx="3">
                  <c:v>1949</c:v>
                </c:pt>
                <c:pt idx="4">
                  <c:v>1950</c:v>
                </c:pt>
                <c:pt idx="5">
                  <c:v>1951</c:v>
                </c:pt>
                <c:pt idx="6">
                  <c:v>1952</c:v>
                </c:pt>
                <c:pt idx="7">
                  <c:v>1953</c:v>
                </c:pt>
                <c:pt idx="8">
                  <c:v>1954</c:v>
                </c:pt>
                <c:pt idx="9">
                  <c:v>1955</c:v>
                </c:pt>
                <c:pt idx="10">
                  <c:v>1956</c:v>
                </c:pt>
                <c:pt idx="11">
                  <c:v>1957</c:v>
                </c:pt>
                <c:pt idx="12">
                  <c:v>1958</c:v>
                </c:pt>
                <c:pt idx="13">
                  <c:v>1959</c:v>
                </c:pt>
                <c:pt idx="14">
                  <c:v>1960</c:v>
                </c:pt>
                <c:pt idx="15">
                  <c:v>1961</c:v>
                </c:pt>
                <c:pt idx="16">
                  <c:v>1962</c:v>
                </c:pt>
                <c:pt idx="17">
                  <c:v>1963</c:v>
                </c:pt>
                <c:pt idx="18">
                  <c:v>1964</c:v>
                </c:pt>
                <c:pt idx="19">
                  <c:v>1965</c:v>
                </c:pt>
                <c:pt idx="20">
                  <c:v>1966</c:v>
                </c:pt>
                <c:pt idx="21">
                  <c:v>1967</c:v>
                </c:pt>
                <c:pt idx="22">
                  <c:v>1968</c:v>
                </c:pt>
                <c:pt idx="23">
                  <c:v>1969</c:v>
                </c:pt>
                <c:pt idx="24">
                  <c:v>1970</c:v>
                </c:pt>
                <c:pt idx="25">
                  <c:v>1971</c:v>
                </c:pt>
                <c:pt idx="26">
                  <c:v>1972</c:v>
                </c:pt>
                <c:pt idx="27">
                  <c:v>1973</c:v>
                </c:pt>
                <c:pt idx="28">
                  <c:v>1974</c:v>
                </c:pt>
                <c:pt idx="29">
                  <c:v>1975</c:v>
                </c:pt>
                <c:pt idx="30">
                  <c:v>1976</c:v>
                </c:pt>
                <c:pt idx="31">
                  <c:v>1977</c:v>
                </c:pt>
                <c:pt idx="32">
                  <c:v>1978</c:v>
                </c:pt>
                <c:pt idx="33">
                  <c:v>1979</c:v>
                </c:pt>
                <c:pt idx="34">
                  <c:v>1980</c:v>
                </c:pt>
                <c:pt idx="35">
                  <c:v>1981</c:v>
                </c:pt>
                <c:pt idx="36">
                  <c:v>1982</c:v>
                </c:pt>
                <c:pt idx="37">
                  <c:v>1983</c:v>
                </c:pt>
                <c:pt idx="38">
                  <c:v>1984</c:v>
                </c:pt>
                <c:pt idx="39">
                  <c:v>1985</c:v>
                </c:pt>
                <c:pt idx="40">
                  <c:v>1986</c:v>
                </c:pt>
                <c:pt idx="41">
                  <c:v>1987</c:v>
                </c:pt>
                <c:pt idx="42">
                  <c:v>1988</c:v>
                </c:pt>
                <c:pt idx="43">
                  <c:v>1989</c:v>
                </c:pt>
                <c:pt idx="44">
                  <c:v>1990</c:v>
                </c:pt>
                <c:pt idx="45">
                  <c:v>1991</c:v>
                </c:pt>
                <c:pt idx="46">
                  <c:v>1992</c:v>
                </c:pt>
                <c:pt idx="47">
                  <c:v>1993</c:v>
                </c:pt>
                <c:pt idx="48">
                  <c:v>1994</c:v>
                </c:pt>
                <c:pt idx="49">
                  <c:v>1995</c:v>
                </c:pt>
                <c:pt idx="50">
                  <c:v>1996</c:v>
                </c:pt>
                <c:pt idx="51">
                  <c:v>1997</c:v>
                </c:pt>
                <c:pt idx="52">
                  <c:v>1998</c:v>
                </c:pt>
                <c:pt idx="53">
                  <c:v>1999</c:v>
                </c:pt>
                <c:pt idx="54">
                  <c:v>2000</c:v>
                </c:pt>
                <c:pt idx="55">
                  <c:v>2001</c:v>
                </c:pt>
                <c:pt idx="56">
                  <c:v>2002</c:v>
                </c:pt>
                <c:pt idx="57">
                  <c:v>2003</c:v>
                </c:pt>
                <c:pt idx="58">
                  <c:v>2004</c:v>
                </c:pt>
                <c:pt idx="59">
                  <c:v>2005</c:v>
                </c:pt>
                <c:pt idx="60">
                  <c:v>2006</c:v>
                </c:pt>
                <c:pt idx="61">
                  <c:v>2007</c:v>
                </c:pt>
                <c:pt idx="62">
                  <c:v>2008</c:v>
                </c:pt>
                <c:pt idx="63">
                  <c:v>2009</c:v>
                </c:pt>
                <c:pt idx="64">
                  <c:v>2010</c:v>
                </c:pt>
                <c:pt idx="65">
                  <c:v>2011</c:v>
                </c:pt>
                <c:pt idx="66">
                  <c:v>2012</c:v>
                </c:pt>
                <c:pt idx="67">
                  <c:v>2013</c:v>
                </c:pt>
                <c:pt idx="68">
                  <c:v>2014</c:v>
                </c:pt>
                <c:pt idx="69">
                  <c:v>2015</c:v>
                </c:pt>
                <c:pt idx="70">
                  <c:v>2016</c:v>
                </c:pt>
                <c:pt idx="71">
                  <c:v>2017</c:v>
                </c:pt>
                <c:pt idx="72">
                  <c:v>2018</c:v>
                </c:pt>
                <c:pt idx="73">
                  <c:v>2019</c:v>
                </c:pt>
                <c:pt idx="74">
                  <c:v>2020</c:v>
                </c:pt>
              </c:numCache>
            </c:numRef>
          </c:cat>
          <c:val>
            <c:numRef>
              <c:f>Reg_2_TM!$N$2:$N$76</c:f>
              <c:numCache>
                <c:formatCode>0.0</c:formatCode>
                <c:ptCount val="75"/>
                <c:pt idx="0">
                  <c:v>7.5866666666666669</c:v>
                </c:pt>
                <c:pt idx="1">
                  <c:v>6.8616666666666655</c:v>
                </c:pt>
                <c:pt idx="2">
                  <c:v>7.4524999999999997</c:v>
                </c:pt>
                <c:pt idx="3">
                  <c:v>7.6716666666666669</c:v>
                </c:pt>
                <c:pt idx="4">
                  <c:v>7.7233333333333336</c:v>
                </c:pt>
                <c:pt idx="5">
                  <c:v>8.0391666666666666</c:v>
                </c:pt>
                <c:pt idx="6">
                  <c:v>7.0549999999999988</c:v>
                </c:pt>
                <c:pt idx="7">
                  <c:v>7.1349999999999989</c:v>
                </c:pt>
                <c:pt idx="8">
                  <c:v>6.2524999999999986</c:v>
                </c:pt>
                <c:pt idx="9">
                  <c:v>7.0033333333333339</c:v>
                </c:pt>
                <c:pt idx="10">
                  <c:v>5.7116666666666687</c:v>
                </c:pt>
                <c:pt idx="11">
                  <c:v>7.7600000000000007</c:v>
                </c:pt>
                <c:pt idx="12">
                  <c:v>7.7466666666666688</c:v>
                </c:pt>
                <c:pt idx="13">
                  <c:v>7.3133333333333326</c:v>
                </c:pt>
                <c:pt idx="14">
                  <c:v>7.7100000000000009</c:v>
                </c:pt>
                <c:pt idx="15">
                  <c:v>7.9108333333333336</c:v>
                </c:pt>
                <c:pt idx="16">
                  <c:v>7.1083333333333334</c:v>
                </c:pt>
                <c:pt idx="17">
                  <c:v>6.6700000000000008</c:v>
                </c:pt>
                <c:pt idx="18">
                  <c:v>6.6725000000000003</c:v>
                </c:pt>
                <c:pt idx="19">
                  <c:v>6.1016666666666666</c:v>
                </c:pt>
                <c:pt idx="20">
                  <c:v>8.1258333333333344</c:v>
                </c:pt>
                <c:pt idx="21">
                  <c:v>7.9399999999999986</c:v>
                </c:pt>
                <c:pt idx="22">
                  <c:v>7.69</c:v>
                </c:pt>
                <c:pt idx="23">
                  <c:v>6.014166666666668</c:v>
                </c:pt>
                <c:pt idx="24">
                  <c:v>7.3091666666666661</c:v>
                </c:pt>
                <c:pt idx="25">
                  <c:v>7.335</c:v>
                </c:pt>
                <c:pt idx="26">
                  <c:v>7.3783333333333339</c:v>
                </c:pt>
                <c:pt idx="27">
                  <c:v>7.2074999999999996</c:v>
                </c:pt>
                <c:pt idx="28">
                  <c:v>7.6608333333333327</c:v>
                </c:pt>
                <c:pt idx="29">
                  <c:v>8.5641666666666687</c:v>
                </c:pt>
                <c:pt idx="30">
                  <c:v>6.2625000000000002</c:v>
                </c:pt>
                <c:pt idx="31">
                  <c:v>7.5200000000000022</c:v>
                </c:pt>
                <c:pt idx="32">
                  <c:v>6.6308333333333325</c:v>
                </c:pt>
                <c:pt idx="33">
                  <c:v>7.3458333333333314</c:v>
                </c:pt>
                <c:pt idx="34">
                  <c:v>5.9883333333333333</c:v>
                </c:pt>
                <c:pt idx="35">
                  <c:v>7.440833333333333</c:v>
                </c:pt>
                <c:pt idx="36">
                  <c:v>7.7658333333333331</c:v>
                </c:pt>
                <c:pt idx="37">
                  <c:v>8.4133333333333322</c:v>
                </c:pt>
                <c:pt idx="38">
                  <c:v>7.1816666666666658</c:v>
                </c:pt>
                <c:pt idx="39">
                  <c:v>6.043333333333333</c:v>
                </c:pt>
                <c:pt idx="40">
                  <c:v>7.3616666666666672</c:v>
                </c:pt>
                <c:pt idx="41">
                  <c:v>5.9850000000000003</c:v>
                </c:pt>
                <c:pt idx="42">
                  <c:v>7.2733333333333343</c:v>
                </c:pt>
                <c:pt idx="43">
                  <c:v>8.9366666666666674</c:v>
                </c:pt>
                <c:pt idx="44">
                  <c:v>8.9041666666666668</c:v>
                </c:pt>
                <c:pt idx="45">
                  <c:v>7.4766666666666666</c:v>
                </c:pt>
                <c:pt idx="46">
                  <c:v>7.9466666666666663</c:v>
                </c:pt>
                <c:pt idx="47">
                  <c:v>7.2208333333333323</c:v>
                </c:pt>
                <c:pt idx="48">
                  <c:v>8.7624999999999993</c:v>
                </c:pt>
                <c:pt idx="49">
                  <c:v>7.8166666666666664</c:v>
                </c:pt>
                <c:pt idx="50">
                  <c:v>6.5208333333333348</c:v>
                </c:pt>
                <c:pt idx="51">
                  <c:v>7.2375000000000007</c:v>
                </c:pt>
                <c:pt idx="52">
                  <c:v>7.7625000000000002</c:v>
                </c:pt>
                <c:pt idx="53">
                  <c:v>8.7008333333333336</c:v>
                </c:pt>
                <c:pt idx="54">
                  <c:v>9.1050000000000004</c:v>
                </c:pt>
                <c:pt idx="55">
                  <c:v>8.14</c:v>
                </c:pt>
                <c:pt idx="56">
                  <c:v>8.7924999999999986</c:v>
                </c:pt>
                <c:pt idx="57">
                  <c:v>7.8483333333333336</c:v>
                </c:pt>
                <c:pt idx="58">
                  <c:v>8.1650000000000009</c:v>
                </c:pt>
                <c:pt idx="59">
                  <c:v>8.0041666666666682</c:v>
                </c:pt>
                <c:pt idx="60">
                  <c:v>7.9208333333333343</c:v>
                </c:pt>
                <c:pt idx="61">
                  <c:v>9.42</c:v>
                </c:pt>
                <c:pt idx="62">
                  <c:v>9.1666666666666661</c:v>
                </c:pt>
                <c:pt idx="63">
                  <c:v>8.8458333333333332</c:v>
                </c:pt>
                <c:pt idx="64">
                  <c:v>8.2683333333333326</c:v>
                </c:pt>
                <c:pt idx="65">
                  <c:v>8.6199999999999992</c:v>
                </c:pt>
                <c:pt idx="66">
                  <c:v>8.5325000000000006</c:v>
                </c:pt>
                <c:pt idx="67">
                  <c:v>8.7774999999999999</c:v>
                </c:pt>
                <c:pt idx="68">
                  <c:v>8.9700000000000006</c:v>
                </c:pt>
                <c:pt idx="69">
                  <c:v>9.9233333333333338</c:v>
                </c:pt>
                <c:pt idx="70">
                  <c:v>9.35</c:v>
                </c:pt>
                <c:pt idx="71">
                  <c:v>9.1741666666666681</c:v>
                </c:pt>
                <c:pt idx="72">
                  <c:v>9.2316666666666656</c:v>
                </c:pt>
                <c:pt idx="73">
                  <c:v>10.115833333333333</c:v>
                </c:pt>
                <c:pt idx="74">
                  <c:v>10.109166666666667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247-42A2-AB6D-AA65D09762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583232"/>
        <c:axId val="69584768"/>
      </c:lineChart>
      <c:catAx>
        <c:axId val="695832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9584768"/>
        <c:crosses val="autoZero"/>
        <c:auto val="1"/>
        <c:lblAlgn val="ctr"/>
        <c:lblOffset val="100"/>
        <c:noMultiLvlLbl val="0"/>
      </c:catAx>
      <c:valAx>
        <c:axId val="6958476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Температура, ˚С</a:t>
                </a:r>
              </a:p>
            </c:rich>
          </c:tx>
          <c:layout>
            <c:manualLayout>
              <c:xMode val="edge"/>
              <c:yMode val="edge"/>
              <c:x val="2.5811208690125872E-2"/>
              <c:y val="0.17233255470138167"/>
            </c:manualLayout>
          </c:layout>
          <c:overlay val="0"/>
        </c:title>
        <c:numFmt formatCode="0.0" sourceLinked="1"/>
        <c:majorTickMark val="out"/>
        <c:minorTickMark val="none"/>
        <c:tickLblPos val="nextTo"/>
        <c:crossAx val="69583232"/>
        <c:crosses val="autoZero"/>
        <c:crossBetween val="between"/>
      </c:valAx>
      <c:valAx>
        <c:axId val="81072128"/>
        <c:scaling>
          <c:orientation val="minMax"/>
          <c:max val="5"/>
        </c:scaling>
        <c:delete val="0"/>
        <c:axPos val="r"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Аномалія Тср, ˚С</a:t>
                </a:r>
              </a:p>
            </c:rich>
          </c:tx>
          <c:overlay val="0"/>
        </c:title>
        <c:numFmt formatCode="0.0" sourceLinked="1"/>
        <c:majorTickMark val="out"/>
        <c:minorTickMark val="none"/>
        <c:tickLblPos val="nextTo"/>
        <c:crossAx val="81074048"/>
        <c:crosses val="max"/>
        <c:crossBetween val="between"/>
      </c:valAx>
      <c:catAx>
        <c:axId val="810740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1072128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Reg_3_TM!$P$1</c:f>
              <c:strCache>
                <c:ptCount val="1"/>
                <c:pt idx="0">
                  <c:v>Аномалия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C00000"/>
              </a:solidFill>
            </a:ln>
          </c:spPr>
          <c:invertIfNegative val="0"/>
          <c:trendline>
            <c:trendlineType val="linear"/>
            <c:dispRSqr val="0"/>
            <c:dispEq val="1"/>
            <c:trendlineLbl>
              <c:layout>
                <c:manualLayout>
                  <c:x val="-0.136751245326483"/>
                  <c:y val="-0.24692137769078829"/>
                </c:manualLayout>
              </c:layout>
              <c:tx>
                <c:rich>
                  <a:bodyPr/>
                  <a:lstStyle/>
                  <a:p>
                    <a:pPr>
                      <a:defRPr b="1"/>
                    </a:pPr>
                    <a:r>
                      <a:rPr lang="en-US" b="1"/>
                      <a:t>y = 0,028x - 1,8</a:t>
                    </a:r>
                  </a:p>
                </c:rich>
              </c:tx>
              <c:numFmt formatCode="General" sourceLinked="0"/>
            </c:trendlineLbl>
          </c:trendline>
          <c:cat>
            <c:numRef>
              <c:f>Reg_3_TM!$A$2:$A$76</c:f>
              <c:numCache>
                <c:formatCode>General</c:formatCode>
                <c:ptCount val="75"/>
                <c:pt idx="0">
                  <c:v>1946</c:v>
                </c:pt>
                <c:pt idx="1">
                  <c:v>1947</c:v>
                </c:pt>
                <c:pt idx="2">
                  <c:v>1948</c:v>
                </c:pt>
                <c:pt idx="3">
                  <c:v>1949</c:v>
                </c:pt>
                <c:pt idx="4">
                  <c:v>1950</c:v>
                </c:pt>
                <c:pt idx="5">
                  <c:v>1951</c:v>
                </c:pt>
                <c:pt idx="6">
                  <c:v>1952</c:v>
                </c:pt>
                <c:pt idx="7">
                  <c:v>1953</c:v>
                </c:pt>
                <c:pt idx="8">
                  <c:v>1954</c:v>
                </c:pt>
                <c:pt idx="9">
                  <c:v>1955</c:v>
                </c:pt>
                <c:pt idx="10">
                  <c:v>1956</c:v>
                </c:pt>
                <c:pt idx="11">
                  <c:v>1957</c:v>
                </c:pt>
                <c:pt idx="12">
                  <c:v>1958</c:v>
                </c:pt>
                <c:pt idx="13">
                  <c:v>1959</c:v>
                </c:pt>
                <c:pt idx="14">
                  <c:v>1960</c:v>
                </c:pt>
                <c:pt idx="15">
                  <c:v>1961</c:v>
                </c:pt>
                <c:pt idx="16">
                  <c:v>1962</c:v>
                </c:pt>
                <c:pt idx="17">
                  <c:v>1963</c:v>
                </c:pt>
                <c:pt idx="18">
                  <c:v>1964</c:v>
                </c:pt>
                <c:pt idx="19">
                  <c:v>1965</c:v>
                </c:pt>
                <c:pt idx="20">
                  <c:v>1966</c:v>
                </c:pt>
                <c:pt idx="21">
                  <c:v>1967</c:v>
                </c:pt>
                <c:pt idx="22">
                  <c:v>1968</c:v>
                </c:pt>
                <c:pt idx="23">
                  <c:v>1969</c:v>
                </c:pt>
                <c:pt idx="24">
                  <c:v>1970</c:v>
                </c:pt>
                <c:pt idx="25">
                  <c:v>1971</c:v>
                </c:pt>
                <c:pt idx="26">
                  <c:v>1972</c:v>
                </c:pt>
                <c:pt idx="27">
                  <c:v>1973</c:v>
                </c:pt>
                <c:pt idx="28">
                  <c:v>1974</c:v>
                </c:pt>
                <c:pt idx="29">
                  <c:v>1975</c:v>
                </c:pt>
                <c:pt idx="30">
                  <c:v>1976</c:v>
                </c:pt>
                <c:pt idx="31">
                  <c:v>1977</c:v>
                </c:pt>
                <c:pt idx="32">
                  <c:v>1978</c:v>
                </c:pt>
                <c:pt idx="33">
                  <c:v>1979</c:v>
                </c:pt>
                <c:pt idx="34">
                  <c:v>1980</c:v>
                </c:pt>
                <c:pt idx="35">
                  <c:v>1981</c:v>
                </c:pt>
                <c:pt idx="36">
                  <c:v>1982</c:v>
                </c:pt>
                <c:pt idx="37">
                  <c:v>1983</c:v>
                </c:pt>
                <c:pt idx="38">
                  <c:v>1984</c:v>
                </c:pt>
                <c:pt idx="39">
                  <c:v>1985</c:v>
                </c:pt>
                <c:pt idx="40">
                  <c:v>1986</c:v>
                </c:pt>
                <c:pt idx="41">
                  <c:v>1987</c:v>
                </c:pt>
                <c:pt idx="42">
                  <c:v>1988</c:v>
                </c:pt>
                <c:pt idx="43">
                  <c:v>1989</c:v>
                </c:pt>
                <c:pt idx="44">
                  <c:v>1990</c:v>
                </c:pt>
                <c:pt idx="45">
                  <c:v>1991</c:v>
                </c:pt>
                <c:pt idx="46">
                  <c:v>1992</c:v>
                </c:pt>
                <c:pt idx="47">
                  <c:v>1993</c:v>
                </c:pt>
                <c:pt idx="48">
                  <c:v>1994</c:v>
                </c:pt>
                <c:pt idx="49">
                  <c:v>1995</c:v>
                </c:pt>
                <c:pt idx="50">
                  <c:v>1996</c:v>
                </c:pt>
                <c:pt idx="51">
                  <c:v>1997</c:v>
                </c:pt>
                <c:pt idx="52">
                  <c:v>1998</c:v>
                </c:pt>
                <c:pt idx="53">
                  <c:v>1999</c:v>
                </c:pt>
                <c:pt idx="54">
                  <c:v>2000</c:v>
                </c:pt>
                <c:pt idx="55">
                  <c:v>2001</c:v>
                </c:pt>
                <c:pt idx="56">
                  <c:v>2002</c:v>
                </c:pt>
                <c:pt idx="57">
                  <c:v>2003</c:v>
                </c:pt>
                <c:pt idx="58">
                  <c:v>2004</c:v>
                </c:pt>
                <c:pt idx="59">
                  <c:v>2005</c:v>
                </c:pt>
                <c:pt idx="60">
                  <c:v>2006</c:v>
                </c:pt>
                <c:pt idx="61">
                  <c:v>2007</c:v>
                </c:pt>
                <c:pt idx="62">
                  <c:v>2008</c:v>
                </c:pt>
                <c:pt idx="63">
                  <c:v>2009</c:v>
                </c:pt>
                <c:pt idx="64">
                  <c:v>2010</c:v>
                </c:pt>
                <c:pt idx="65">
                  <c:v>2011</c:v>
                </c:pt>
                <c:pt idx="66">
                  <c:v>2012</c:v>
                </c:pt>
                <c:pt idx="67">
                  <c:v>2013</c:v>
                </c:pt>
                <c:pt idx="68">
                  <c:v>2014</c:v>
                </c:pt>
                <c:pt idx="69">
                  <c:v>2015</c:v>
                </c:pt>
                <c:pt idx="70">
                  <c:v>2016</c:v>
                </c:pt>
                <c:pt idx="71">
                  <c:v>2017</c:v>
                </c:pt>
                <c:pt idx="72">
                  <c:v>2018</c:v>
                </c:pt>
                <c:pt idx="73">
                  <c:v>2019</c:v>
                </c:pt>
                <c:pt idx="74">
                  <c:v>2020</c:v>
                </c:pt>
              </c:numCache>
            </c:numRef>
          </c:cat>
          <c:val>
            <c:numRef>
              <c:f>Reg_3_TM!$P$2:$P$76</c:f>
              <c:numCache>
                <c:formatCode>0.0</c:formatCode>
                <c:ptCount val="75"/>
                <c:pt idx="0">
                  <c:v>-0.78897222222221863</c:v>
                </c:pt>
                <c:pt idx="1">
                  <c:v>-1.5831388888888878</c:v>
                </c:pt>
                <c:pt idx="2">
                  <c:v>-1.4889722222222179</c:v>
                </c:pt>
                <c:pt idx="3">
                  <c:v>-1.0214722222222186</c:v>
                </c:pt>
                <c:pt idx="4">
                  <c:v>-0.92147222222221892</c:v>
                </c:pt>
                <c:pt idx="5">
                  <c:v>-0.46563888888888449</c:v>
                </c:pt>
                <c:pt idx="6">
                  <c:v>-0.96063888888888371</c:v>
                </c:pt>
                <c:pt idx="7">
                  <c:v>-1.7864722222222191</c:v>
                </c:pt>
                <c:pt idx="8">
                  <c:v>-2.0581388888888856</c:v>
                </c:pt>
                <c:pt idx="9">
                  <c:v>-1.3139722222222208</c:v>
                </c:pt>
                <c:pt idx="10">
                  <c:v>-2.6723055555555524</c:v>
                </c:pt>
                <c:pt idx="11">
                  <c:v>-0.76897222222221906</c:v>
                </c:pt>
                <c:pt idx="12">
                  <c:v>-0.87147222222221998</c:v>
                </c:pt>
                <c:pt idx="13">
                  <c:v>-1.3881388888888857</c:v>
                </c:pt>
                <c:pt idx="14">
                  <c:v>-0.41397222222221863</c:v>
                </c:pt>
                <c:pt idx="15">
                  <c:v>-0.57313888888888442</c:v>
                </c:pt>
                <c:pt idx="16">
                  <c:v>-0.78730555555555171</c:v>
                </c:pt>
                <c:pt idx="17">
                  <c:v>-1.674805555555551</c:v>
                </c:pt>
                <c:pt idx="18">
                  <c:v>-1.6289722222222185</c:v>
                </c:pt>
                <c:pt idx="19">
                  <c:v>-2.001472222222219</c:v>
                </c:pt>
                <c:pt idx="20">
                  <c:v>0.16269444444444581</c:v>
                </c:pt>
                <c:pt idx="21">
                  <c:v>-0.80563888888888435</c:v>
                </c:pt>
                <c:pt idx="22">
                  <c:v>-1.0623055555555503</c:v>
                </c:pt>
                <c:pt idx="23">
                  <c:v>-2.293138888888886</c:v>
                </c:pt>
                <c:pt idx="24">
                  <c:v>-0.85230555555555298</c:v>
                </c:pt>
                <c:pt idx="25">
                  <c:v>-1.0123055555555514</c:v>
                </c:pt>
                <c:pt idx="26">
                  <c:v>-1.0731388888888844</c:v>
                </c:pt>
                <c:pt idx="27">
                  <c:v>-1.5898055555555537</c:v>
                </c:pt>
                <c:pt idx="28">
                  <c:v>-0.84647222222221963</c:v>
                </c:pt>
                <c:pt idx="29">
                  <c:v>0.32852777777778108</c:v>
                </c:pt>
                <c:pt idx="30">
                  <c:v>-2.3364722222222181</c:v>
                </c:pt>
                <c:pt idx="31">
                  <c:v>-1.2648055555555509</c:v>
                </c:pt>
                <c:pt idx="32">
                  <c:v>-1.8889722222222183</c:v>
                </c:pt>
                <c:pt idx="33">
                  <c:v>-0.83647222222221984</c:v>
                </c:pt>
                <c:pt idx="34">
                  <c:v>-2.2348055555555515</c:v>
                </c:pt>
                <c:pt idx="35">
                  <c:v>-0.68313888888888386</c:v>
                </c:pt>
                <c:pt idx="36">
                  <c:v>-0.96563888888888627</c:v>
                </c:pt>
                <c:pt idx="37">
                  <c:v>-0.28147222222221835</c:v>
                </c:pt>
                <c:pt idx="38">
                  <c:v>-1.4623055555555524</c:v>
                </c:pt>
                <c:pt idx="39">
                  <c:v>-2.8956388888888851</c:v>
                </c:pt>
                <c:pt idx="40">
                  <c:v>-1.2139722222222176</c:v>
                </c:pt>
                <c:pt idx="41">
                  <c:v>-2.7398055555555514</c:v>
                </c:pt>
                <c:pt idx="42">
                  <c:v>-1.5098055555555536</c:v>
                </c:pt>
                <c:pt idx="43">
                  <c:v>0.27936111111111295</c:v>
                </c:pt>
                <c:pt idx="44">
                  <c:v>0.43602777777778101</c:v>
                </c:pt>
                <c:pt idx="45">
                  <c:v>-1.0514722222222197</c:v>
                </c:pt>
                <c:pt idx="46">
                  <c:v>-0.74147222222221743</c:v>
                </c:pt>
                <c:pt idx="47">
                  <c:v>-1.4964722222222182</c:v>
                </c:pt>
                <c:pt idx="48">
                  <c:v>0.12602777777778229</c:v>
                </c:pt>
                <c:pt idx="49">
                  <c:v>-0.69897222222221878</c:v>
                </c:pt>
                <c:pt idx="50">
                  <c:v>-1.602305555555553</c:v>
                </c:pt>
                <c:pt idx="51">
                  <c:v>-1.5806388888888865</c:v>
                </c:pt>
                <c:pt idx="52">
                  <c:v>-0.66397222222222041</c:v>
                </c:pt>
                <c:pt idx="53">
                  <c:v>0.3226944444444495</c:v>
                </c:pt>
                <c:pt idx="54">
                  <c:v>0.20936111111111622</c:v>
                </c:pt>
                <c:pt idx="55">
                  <c:v>-0.36230555555555277</c:v>
                </c:pt>
                <c:pt idx="56">
                  <c:v>0.22769444444444886</c:v>
                </c:pt>
                <c:pt idx="57">
                  <c:v>-0.987305555555551</c:v>
                </c:pt>
                <c:pt idx="58">
                  <c:v>-0.31230555555555206</c:v>
                </c:pt>
                <c:pt idx="59">
                  <c:v>-0.19230555555555284</c:v>
                </c:pt>
                <c:pt idx="60">
                  <c:v>-0.64313888888888648</c:v>
                </c:pt>
                <c:pt idx="61">
                  <c:v>1.2468611111111141</c:v>
                </c:pt>
                <c:pt idx="62">
                  <c:v>0.49102777777778073</c:v>
                </c:pt>
                <c:pt idx="63">
                  <c:v>0.50436111111111437</c:v>
                </c:pt>
                <c:pt idx="64">
                  <c:v>0.17019444444444609</c:v>
                </c:pt>
                <c:pt idx="65">
                  <c:v>-0.27313888888888371</c:v>
                </c:pt>
                <c:pt idx="66">
                  <c:v>0.54269444444444837</c:v>
                </c:pt>
                <c:pt idx="67">
                  <c:v>0.52269444444444702</c:v>
                </c:pt>
                <c:pt idx="68">
                  <c:v>0.33852777777778087</c:v>
                </c:pt>
                <c:pt idx="69">
                  <c:v>1.1343611111111152</c:v>
                </c:pt>
                <c:pt idx="70">
                  <c:v>0.44686111111111515</c:v>
                </c:pt>
                <c:pt idx="71">
                  <c:v>0.62019444444444716</c:v>
                </c:pt>
                <c:pt idx="72">
                  <c:v>0.47936111111111401</c:v>
                </c:pt>
                <c:pt idx="73">
                  <c:v>1.483527777777784</c:v>
                </c:pt>
                <c:pt idx="74">
                  <c:v>1.7393611111111138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431-4C45-96FE-060D297892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0813056"/>
        <c:axId val="80811136"/>
      </c:barChart>
      <c:lineChart>
        <c:grouping val="standard"/>
        <c:varyColors val="0"/>
        <c:ser>
          <c:idx val="0"/>
          <c:order val="0"/>
          <c:tx>
            <c:strRef>
              <c:f>Reg_3_TM!$N$1</c:f>
              <c:strCache>
                <c:ptCount val="1"/>
                <c:pt idx="0">
                  <c:v>Год</c:v>
                </c:pt>
              </c:strCache>
            </c:strRef>
          </c:tx>
          <c:marker>
            <c:symbol val="none"/>
          </c:marker>
          <c:cat>
            <c:numRef>
              <c:f>Reg_3_TM!$A$2:$A$76</c:f>
              <c:numCache>
                <c:formatCode>General</c:formatCode>
                <c:ptCount val="75"/>
                <c:pt idx="0">
                  <c:v>1946</c:v>
                </c:pt>
                <c:pt idx="1">
                  <c:v>1947</c:v>
                </c:pt>
                <c:pt idx="2">
                  <c:v>1948</c:v>
                </c:pt>
                <c:pt idx="3">
                  <c:v>1949</c:v>
                </c:pt>
                <c:pt idx="4">
                  <c:v>1950</c:v>
                </c:pt>
                <c:pt idx="5">
                  <c:v>1951</c:v>
                </c:pt>
                <c:pt idx="6">
                  <c:v>1952</c:v>
                </c:pt>
                <c:pt idx="7">
                  <c:v>1953</c:v>
                </c:pt>
                <c:pt idx="8">
                  <c:v>1954</c:v>
                </c:pt>
                <c:pt idx="9">
                  <c:v>1955</c:v>
                </c:pt>
                <c:pt idx="10">
                  <c:v>1956</c:v>
                </c:pt>
                <c:pt idx="11">
                  <c:v>1957</c:v>
                </c:pt>
                <c:pt idx="12">
                  <c:v>1958</c:v>
                </c:pt>
                <c:pt idx="13">
                  <c:v>1959</c:v>
                </c:pt>
                <c:pt idx="14">
                  <c:v>1960</c:v>
                </c:pt>
                <c:pt idx="15">
                  <c:v>1961</c:v>
                </c:pt>
                <c:pt idx="16">
                  <c:v>1962</c:v>
                </c:pt>
                <c:pt idx="17">
                  <c:v>1963</c:v>
                </c:pt>
                <c:pt idx="18">
                  <c:v>1964</c:v>
                </c:pt>
                <c:pt idx="19">
                  <c:v>1965</c:v>
                </c:pt>
                <c:pt idx="20">
                  <c:v>1966</c:v>
                </c:pt>
                <c:pt idx="21">
                  <c:v>1967</c:v>
                </c:pt>
                <c:pt idx="22">
                  <c:v>1968</c:v>
                </c:pt>
                <c:pt idx="23">
                  <c:v>1969</c:v>
                </c:pt>
                <c:pt idx="24">
                  <c:v>1970</c:v>
                </c:pt>
                <c:pt idx="25">
                  <c:v>1971</c:v>
                </c:pt>
                <c:pt idx="26">
                  <c:v>1972</c:v>
                </c:pt>
                <c:pt idx="27">
                  <c:v>1973</c:v>
                </c:pt>
                <c:pt idx="28">
                  <c:v>1974</c:v>
                </c:pt>
                <c:pt idx="29">
                  <c:v>1975</c:v>
                </c:pt>
                <c:pt idx="30">
                  <c:v>1976</c:v>
                </c:pt>
                <c:pt idx="31">
                  <c:v>1977</c:v>
                </c:pt>
                <c:pt idx="32">
                  <c:v>1978</c:v>
                </c:pt>
                <c:pt idx="33">
                  <c:v>1979</c:v>
                </c:pt>
                <c:pt idx="34">
                  <c:v>1980</c:v>
                </c:pt>
                <c:pt idx="35">
                  <c:v>1981</c:v>
                </c:pt>
                <c:pt idx="36">
                  <c:v>1982</c:v>
                </c:pt>
                <c:pt idx="37">
                  <c:v>1983</c:v>
                </c:pt>
                <c:pt idx="38">
                  <c:v>1984</c:v>
                </c:pt>
                <c:pt idx="39">
                  <c:v>1985</c:v>
                </c:pt>
                <c:pt idx="40">
                  <c:v>1986</c:v>
                </c:pt>
                <c:pt idx="41">
                  <c:v>1987</c:v>
                </c:pt>
                <c:pt idx="42">
                  <c:v>1988</c:v>
                </c:pt>
                <c:pt idx="43">
                  <c:v>1989</c:v>
                </c:pt>
                <c:pt idx="44">
                  <c:v>1990</c:v>
                </c:pt>
                <c:pt idx="45">
                  <c:v>1991</c:v>
                </c:pt>
                <c:pt idx="46">
                  <c:v>1992</c:v>
                </c:pt>
                <c:pt idx="47">
                  <c:v>1993</c:v>
                </c:pt>
                <c:pt idx="48">
                  <c:v>1994</c:v>
                </c:pt>
                <c:pt idx="49">
                  <c:v>1995</c:v>
                </c:pt>
                <c:pt idx="50">
                  <c:v>1996</c:v>
                </c:pt>
                <c:pt idx="51">
                  <c:v>1997</c:v>
                </c:pt>
                <c:pt idx="52">
                  <c:v>1998</c:v>
                </c:pt>
                <c:pt idx="53">
                  <c:v>1999</c:v>
                </c:pt>
                <c:pt idx="54">
                  <c:v>2000</c:v>
                </c:pt>
                <c:pt idx="55">
                  <c:v>2001</c:v>
                </c:pt>
                <c:pt idx="56">
                  <c:v>2002</c:v>
                </c:pt>
                <c:pt idx="57">
                  <c:v>2003</c:v>
                </c:pt>
                <c:pt idx="58">
                  <c:v>2004</c:v>
                </c:pt>
                <c:pt idx="59">
                  <c:v>2005</c:v>
                </c:pt>
                <c:pt idx="60">
                  <c:v>2006</c:v>
                </c:pt>
                <c:pt idx="61">
                  <c:v>2007</c:v>
                </c:pt>
                <c:pt idx="62">
                  <c:v>2008</c:v>
                </c:pt>
                <c:pt idx="63">
                  <c:v>2009</c:v>
                </c:pt>
                <c:pt idx="64">
                  <c:v>2010</c:v>
                </c:pt>
                <c:pt idx="65">
                  <c:v>2011</c:v>
                </c:pt>
                <c:pt idx="66">
                  <c:v>2012</c:v>
                </c:pt>
                <c:pt idx="67">
                  <c:v>2013</c:v>
                </c:pt>
                <c:pt idx="68">
                  <c:v>2014</c:v>
                </c:pt>
                <c:pt idx="69">
                  <c:v>2015</c:v>
                </c:pt>
                <c:pt idx="70">
                  <c:v>2016</c:v>
                </c:pt>
                <c:pt idx="71">
                  <c:v>2017</c:v>
                </c:pt>
                <c:pt idx="72">
                  <c:v>2018</c:v>
                </c:pt>
                <c:pt idx="73">
                  <c:v>2019</c:v>
                </c:pt>
                <c:pt idx="74">
                  <c:v>2020</c:v>
                </c:pt>
              </c:numCache>
            </c:numRef>
          </c:cat>
          <c:val>
            <c:numRef>
              <c:f>Reg_3_TM!$N$2:$N$76</c:f>
              <c:numCache>
                <c:formatCode>0.0</c:formatCode>
                <c:ptCount val="75"/>
                <c:pt idx="0">
                  <c:v>9.4333333333333336</c:v>
                </c:pt>
                <c:pt idx="1">
                  <c:v>8.6391666666666644</c:v>
                </c:pt>
                <c:pt idx="2">
                  <c:v>8.7333333333333343</c:v>
                </c:pt>
                <c:pt idx="3">
                  <c:v>9.2008333333333336</c:v>
                </c:pt>
                <c:pt idx="4">
                  <c:v>9.3008333333333333</c:v>
                </c:pt>
                <c:pt idx="5">
                  <c:v>9.7566666666666677</c:v>
                </c:pt>
                <c:pt idx="6">
                  <c:v>9.2616666666666685</c:v>
                </c:pt>
                <c:pt idx="7">
                  <c:v>8.4358333333333331</c:v>
                </c:pt>
                <c:pt idx="8">
                  <c:v>8.1641666666666666</c:v>
                </c:pt>
                <c:pt idx="9">
                  <c:v>8.9083333333333314</c:v>
                </c:pt>
                <c:pt idx="10">
                  <c:v>7.55</c:v>
                </c:pt>
                <c:pt idx="11">
                  <c:v>9.4533333333333331</c:v>
                </c:pt>
                <c:pt idx="12">
                  <c:v>9.3508333333333322</c:v>
                </c:pt>
                <c:pt idx="13">
                  <c:v>8.8341666666666665</c:v>
                </c:pt>
                <c:pt idx="14">
                  <c:v>9.8083333333333336</c:v>
                </c:pt>
                <c:pt idx="15">
                  <c:v>9.6491666666666678</c:v>
                </c:pt>
                <c:pt idx="16">
                  <c:v>9.4350000000000005</c:v>
                </c:pt>
                <c:pt idx="17">
                  <c:v>8.5475000000000012</c:v>
                </c:pt>
                <c:pt idx="18">
                  <c:v>8.5933333333333337</c:v>
                </c:pt>
                <c:pt idx="19">
                  <c:v>8.2208333333333332</c:v>
                </c:pt>
                <c:pt idx="20">
                  <c:v>10.384999999999998</c:v>
                </c:pt>
                <c:pt idx="21">
                  <c:v>9.4166666666666679</c:v>
                </c:pt>
                <c:pt idx="22">
                  <c:v>9.1600000000000019</c:v>
                </c:pt>
                <c:pt idx="23">
                  <c:v>7.9291666666666663</c:v>
                </c:pt>
                <c:pt idx="24">
                  <c:v>9.3699999999999992</c:v>
                </c:pt>
                <c:pt idx="25">
                  <c:v>9.2100000000000009</c:v>
                </c:pt>
                <c:pt idx="26">
                  <c:v>9.1491666666666678</c:v>
                </c:pt>
                <c:pt idx="27">
                  <c:v>8.6324999999999985</c:v>
                </c:pt>
                <c:pt idx="28">
                  <c:v>9.3758333333333326</c:v>
                </c:pt>
                <c:pt idx="29">
                  <c:v>10.550833333333333</c:v>
                </c:pt>
                <c:pt idx="30">
                  <c:v>7.8858333333333341</c:v>
                </c:pt>
                <c:pt idx="31">
                  <c:v>8.9575000000000014</c:v>
                </c:pt>
                <c:pt idx="32">
                  <c:v>8.3333333333333339</c:v>
                </c:pt>
                <c:pt idx="33">
                  <c:v>9.3858333333333324</c:v>
                </c:pt>
                <c:pt idx="34">
                  <c:v>7.9875000000000007</c:v>
                </c:pt>
                <c:pt idx="35">
                  <c:v>9.5391666666666683</c:v>
                </c:pt>
                <c:pt idx="36">
                  <c:v>9.2566666666666659</c:v>
                </c:pt>
                <c:pt idx="37">
                  <c:v>9.9408333333333339</c:v>
                </c:pt>
                <c:pt idx="38">
                  <c:v>8.76</c:v>
                </c:pt>
                <c:pt idx="39">
                  <c:v>7.3266666666666671</c:v>
                </c:pt>
                <c:pt idx="40">
                  <c:v>9.0083333333333346</c:v>
                </c:pt>
                <c:pt idx="41">
                  <c:v>7.4825000000000008</c:v>
                </c:pt>
                <c:pt idx="42">
                  <c:v>8.7124999999999986</c:v>
                </c:pt>
                <c:pt idx="43">
                  <c:v>10.501666666666665</c:v>
                </c:pt>
                <c:pt idx="44">
                  <c:v>10.658333333333333</c:v>
                </c:pt>
                <c:pt idx="45">
                  <c:v>9.1708333333333325</c:v>
                </c:pt>
                <c:pt idx="46">
                  <c:v>9.4808333333333348</c:v>
                </c:pt>
                <c:pt idx="47">
                  <c:v>8.725833333333334</c:v>
                </c:pt>
                <c:pt idx="48">
                  <c:v>10.348333333333334</c:v>
                </c:pt>
                <c:pt idx="49">
                  <c:v>9.5233333333333334</c:v>
                </c:pt>
                <c:pt idx="50">
                  <c:v>8.6199999999999992</c:v>
                </c:pt>
                <c:pt idx="51">
                  <c:v>8.6416666666666657</c:v>
                </c:pt>
                <c:pt idx="52">
                  <c:v>9.5583333333333318</c:v>
                </c:pt>
                <c:pt idx="53">
                  <c:v>10.545000000000002</c:v>
                </c:pt>
                <c:pt idx="54">
                  <c:v>10.431666666666668</c:v>
                </c:pt>
                <c:pt idx="55">
                  <c:v>9.86</c:v>
                </c:pt>
                <c:pt idx="56">
                  <c:v>10.450000000000001</c:v>
                </c:pt>
                <c:pt idx="57">
                  <c:v>9.2350000000000012</c:v>
                </c:pt>
                <c:pt idx="58">
                  <c:v>9.91</c:v>
                </c:pt>
                <c:pt idx="59">
                  <c:v>10.029999999999999</c:v>
                </c:pt>
                <c:pt idx="60">
                  <c:v>9.5791666666666657</c:v>
                </c:pt>
                <c:pt idx="61">
                  <c:v>11.469166666666666</c:v>
                </c:pt>
                <c:pt idx="62">
                  <c:v>10.713333333333333</c:v>
                </c:pt>
                <c:pt idx="63">
                  <c:v>10.726666666666667</c:v>
                </c:pt>
                <c:pt idx="64">
                  <c:v>10.392499999999998</c:v>
                </c:pt>
                <c:pt idx="65">
                  <c:v>9.9491666666666685</c:v>
                </c:pt>
                <c:pt idx="66">
                  <c:v>10.765000000000001</c:v>
                </c:pt>
                <c:pt idx="67">
                  <c:v>10.744999999999999</c:v>
                </c:pt>
                <c:pt idx="68">
                  <c:v>10.560833333333333</c:v>
                </c:pt>
                <c:pt idx="69">
                  <c:v>11.356666666666667</c:v>
                </c:pt>
                <c:pt idx="70">
                  <c:v>10.669166666666667</c:v>
                </c:pt>
                <c:pt idx="71">
                  <c:v>10.842499999999999</c:v>
                </c:pt>
                <c:pt idx="72">
                  <c:v>10.701666666666666</c:v>
                </c:pt>
                <c:pt idx="73">
                  <c:v>11.705833333333336</c:v>
                </c:pt>
                <c:pt idx="74">
                  <c:v>11.961666666666666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431-4C45-96FE-060D297892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1118720"/>
        <c:axId val="81120256"/>
      </c:lineChart>
      <c:catAx>
        <c:axId val="811187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1120256"/>
        <c:crosses val="autoZero"/>
        <c:auto val="1"/>
        <c:lblAlgn val="ctr"/>
        <c:lblOffset val="100"/>
        <c:noMultiLvlLbl val="0"/>
      </c:catAx>
      <c:valAx>
        <c:axId val="8112025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Температура, ˚С</a:t>
                </a:r>
              </a:p>
            </c:rich>
          </c:tx>
          <c:overlay val="0"/>
        </c:title>
        <c:numFmt formatCode="0.0" sourceLinked="1"/>
        <c:majorTickMark val="out"/>
        <c:minorTickMark val="none"/>
        <c:tickLblPos val="nextTo"/>
        <c:crossAx val="81118720"/>
        <c:crosses val="autoZero"/>
        <c:crossBetween val="between"/>
      </c:valAx>
      <c:valAx>
        <c:axId val="80811136"/>
        <c:scaling>
          <c:orientation val="minMax"/>
          <c:max val="5"/>
        </c:scaling>
        <c:delete val="0"/>
        <c:axPos val="r"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Аномалія Тср, ˚С</a:t>
                </a:r>
              </a:p>
            </c:rich>
          </c:tx>
          <c:overlay val="0"/>
        </c:title>
        <c:numFmt formatCode="0.0" sourceLinked="1"/>
        <c:majorTickMark val="out"/>
        <c:minorTickMark val="none"/>
        <c:tickLblPos val="nextTo"/>
        <c:crossAx val="80813056"/>
        <c:crosses val="max"/>
        <c:crossBetween val="between"/>
      </c:valAx>
      <c:catAx>
        <c:axId val="80813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0811136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'Граф Динам'!$B$58</c:f>
              <c:strCache>
                <c:ptCount val="1"/>
                <c:pt idx="0">
                  <c:v>І регіон</c:v>
                </c:pt>
              </c:strCache>
            </c:strRef>
          </c:tx>
          <c:spPr>
            <a:solidFill>
              <a:schemeClr val="accent2">
                <a:shade val="65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cat>
            <c:strRef>
              <c:f>'Граф Динам'!$O$57:$S$57</c:f>
              <c:strCache>
                <c:ptCount val="5"/>
                <c:pt idx="0">
                  <c:v>Рік</c:v>
                </c:pt>
                <c:pt idx="1">
                  <c:v>Зима</c:v>
                </c:pt>
                <c:pt idx="2">
                  <c:v>Весна</c:v>
                </c:pt>
                <c:pt idx="3">
                  <c:v>Літо</c:v>
                </c:pt>
                <c:pt idx="4">
                  <c:v>Осінь</c:v>
                </c:pt>
              </c:strCache>
            </c:strRef>
          </c:cat>
          <c:val>
            <c:numRef>
              <c:f>'Граф Динам'!$O$58:$S$58</c:f>
              <c:numCache>
                <c:formatCode>0.0</c:formatCode>
                <c:ptCount val="5"/>
                <c:pt idx="0">
                  <c:v>0.72094444444444417</c:v>
                </c:pt>
                <c:pt idx="1">
                  <c:v>0.75422222222222191</c:v>
                </c:pt>
                <c:pt idx="2">
                  <c:v>0.61833333333333229</c:v>
                </c:pt>
                <c:pt idx="3">
                  <c:v>0.60744444444444312</c:v>
                </c:pt>
                <c:pt idx="4">
                  <c:v>0.80200000000000049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C1-40DB-B649-A1482509CC76}"/>
            </c:ext>
          </c:extLst>
        </c:ser>
        <c:ser>
          <c:idx val="1"/>
          <c:order val="1"/>
          <c:tx>
            <c:strRef>
              <c:f>'Граф Динам'!$B$59</c:f>
              <c:strCache>
                <c:ptCount val="1"/>
                <c:pt idx="0">
                  <c:v>ІІ регіон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cat>
            <c:strRef>
              <c:f>'Граф Динам'!$O$57:$S$57</c:f>
              <c:strCache>
                <c:ptCount val="5"/>
                <c:pt idx="0">
                  <c:v>Рік</c:v>
                </c:pt>
                <c:pt idx="1">
                  <c:v>Зима</c:v>
                </c:pt>
                <c:pt idx="2">
                  <c:v>Весна</c:v>
                </c:pt>
                <c:pt idx="3">
                  <c:v>Літо</c:v>
                </c:pt>
                <c:pt idx="4">
                  <c:v>Осінь</c:v>
                </c:pt>
              </c:strCache>
            </c:strRef>
          </c:cat>
          <c:val>
            <c:numRef>
              <c:f>'Граф Динам'!$O$59:$S$59</c:f>
              <c:numCache>
                <c:formatCode>0.0</c:formatCode>
                <c:ptCount val="5"/>
                <c:pt idx="0">
                  <c:v>0.74955555555555442</c:v>
                </c:pt>
                <c:pt idx="1">
                  <c:v>0.53833333333333422</c:v>
                </c:pt>
                <c:pt idx="2">
                  <c:v>0.71833333333333016</c:v>
                </c:pt>
                <c:pt idx="3">
                  <c:v>0.72577777777777897</c:v>
                </c:pt>
                <c:pt idx="4">
                  <c:v>0.86977777777777732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0C1-40DB-B649-A1482509CC76}"/>
            </c:ext>
          </c:extLst>
        </c:ser>
        <c:ser>
          <c:idx val="2"/>
          <c:order val="2"/>
          <c:tx>
            <c:strRef>
              <c:f>'Граф Динам'!$B$60</c:f>
              <c:strCache>
                <c:ptCount val="1"/>
                <c:pt idx="0">
                  <c:v>ІІІ регіон</c:v>
                </c:pt>
              </c:strCache>
            </c:strRef>
          </c:tx>
          <c:spPr>
            <a:solidFill>
              <a:schemeClr val="accent2">
                <a:tint val="65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cat>
            <c:strRef>
              <c:f>'Граф Динам'!$O$57:$S$57</c:f>
              <c:strCache>
                <c:ptCount val="5"/>
                <c:pt idx="0">
                  <c:v>Рік</c:v>
                </c:pt>
                <c:pt idx="1">
                  <c:v>Зима</c:v>
                </c:pt>
                <c:pt idx="2">
                  <c:v>Весна</c:v>
                </c:pt>
                <c:pt idx="3">
                  <c:v>Літо</c:v>
                </c:pt>
                <c:pt idx="4">
                  <c:v>Осінь</c:v>
                </c:pt>
              </c:strCache>
            </c:strRef>
          </c:cat>
          <c:val>
            <c:numRef>
              <c:f>'Граф Динам'!$O$60:$S$60</c:f>
              <c:numCache>
                <c:formatCode>0.0</c:formatCode>
                <c:ptCount val="5"/>
                <c:pt idx="0">
                  <c:v>0.70344444444444676</c:v>
                </c:pt>
                <c:pt idx="1">
                  <c:v>0.47333333333333316</c:v>
                </c:pt>
                <c:pt idx="2">
                  <c:v>0.78333333333333321</c:v>
                </c:pt>
                <c:pt idx="3">
                  <c:v>0.71522222222222354</c:v>
                </c:pt>
                <c:pt idx="4">
                  <c:v>0.74022222222222389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0C1-40DB-B649-A1482509CC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0903552"/>
        <c:axId val="80917632"/>
      </c:barChart>
      <c:catAx>
        <c:axId val="80903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all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0917632"/>
        <c:crosses val="autoZero"/>
        <c:auto val="1"/>
        <c:lblAlgn val="ctr"/>
        <c:lblOffset val="100"/>
        <c:noMultiLvlLbl val="0"/>
      </c:catAx>
      <c:valAx>
        <c:axId val="8091763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ru-RU" dirty="0" err="1"/>
                  <a:t>Аномалія</a:t>
                </a:r>
                <a:r>
                  <a:rPr lang="ru-RU" dirty="0"/>
                  <a:t> </a:t>
                </a:r>
                <a:r>
                  <a:rPr lang="ru-RU" dirty="0" err="1"/>
                  <a:t>Тср</a:t>
                </a:r>
                <a:r>
                  <a:rPr lang="ru-RU" dirty="0"/>
                  <a:t>, </a:t>
                </a:r>
                <a:r>
                  <a:rPr lang="ru-RU" dirty="0">
                    <a:latin typeface="Calibri"/>
                    <a:cs typeface="Calibri"/>
                  </a:rPr>
                  <a:t>⁰С</a:t>
                </a:r>
                <a:endParaRPr lang="ru-RU" dirty="0"/>
              </a:p>
            </c:rich>
          </c:tx>
          <c:overlay val="0"/>
        </c:title>
        <c:numFmt formatCode="0.0" sourceLinked="1"/>
        <c:majorTickMark val="none"/>
        <c:minorTickMark val="none"/>
        <c:tickLblPos val="nextTo"/>
        <c:crossAx val="80903552"/>
        <c:crosses val="autoZero"/>
        <c:crossBetween val="between"/>
        <c:majorUnit val="0.2"/>
      </c:valAx>
      <c:dTable>
        <c:showHorzBorder val="1"/>
        <c:showVertBorder val="1"/>
        <c:showOutline val="1"/>
        <c:showKeys val="1"/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400" b="1"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'Граф Динам'!$B$58</c:f>
              <c:strCache>
                <c:ptCount val="1"/>
                <c:pt idx="0">
                  <c:v>І регіон</c:v>
                </c:pt>
              </c:strCache>
            </c:strRef>
          </c:tx>
          <c:spPr>
            <a:solidFill>
              <a:schemeClr val="accent2">
                <a:shade val="65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cat>
            <c:strRef>
              <c:f>'Граф Динам'!$C$57:$N$57</c:f>
              <c:strCache>
                <c:ptCount val="12"/>
                <c:pt idx="0">
                  <c:v>I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  <c:pt idx="7">
                  <c:v>VIII</c:v>
                </c:pt>
                <c:pt idx="8">
                  <c:v>IX</c:v>
                </c:pt>
                <c:pt idx="9">
                  <c:v>X</c:v>
                </c:pt>
                <c:pt idx="10">
                  <c:v>XI</c:v>
                </c:pt>
                <c:pt idx="11">
                  <c:v>XII</c:v>
                </c:pt>
              </c:strCache>
            </c:strRef>
          </c:cat>
          <c:val>
            <c:numRef>
              <c:f>'Граф Динам'!$C$58:$N$58</c:f>
              <c:numCache>
                <c:formatCode>0.0</c:formatCode>
                <c:ptCount val="12"/>
                <c:pt idx="0">
                  <c:v>0.39900000000000002</c:v>
                </c:pt>
                <c:pt idx="1">
                  <c:v>0.45633333333333348</c:v>
                </c:pt>
                <c:pt idx="2">
                  <c:v>0.84733333333333327</c:v>
                </c:pt>
                <c:pt idx="3">
                  <c:v>0.90033333333333498</c:v>
                </c:pt>
                <c:pt idx="4">
                  <c:v>0.10733333333333306</c:v>
                </c:pt>
                <c:pt idx="5">
                  <c:v>0.88233333333333519</c:v>
                </c:pt>
                <c:pt idx="6">
                  <c:v>0.24733333333333718</c:v>
                </c:pt>
                <c:pt idx="7">
                  <c:v>0.6926666666666712</c:v>
                </c:pt>
                <c:pt idx="8">
                  <c:v>1.0833333333333339</c:v>
                </c:pt>
                <c:pt idx="9">
                  <c:v>0.61599999999999966</c:v>
                </c:pt>
                <c:pt idx="10">
                  <c:v>0.706666666666667</c:v>
                </c:pt>
                <c:pt idx="11">
                  <c:v>1.7126666666666668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9B1-4450-8B42-CB67F13084DB}"/>
            </c:ext>
          </c:extLst>
        </c:ser>
        <c:ser>
          <c:idx val="1"/>
          <c:order val="1"/>
          <c:tx>
            <c:strRef>
              <c:f>'Граф Динам'!$B$59</c:f>
              <c:strCache>
                <c:ptCount val="1"/>
                <c:pt idx="0">
                  <c:v>ІІ регіон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cat>
            <c:strRef>
              <c:f>'Граф Динам'!$C$57:$N$57</c:f>
              <c:strCache>
                <c:ptCount val="12"/>
                <c:pt idx="0">
                  <c:v>I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  <c:pt idx="7">
                  <c:v>VIII</c:v>
                </c:pt>
                <c:pt idx="8">
                  <c:v>IX</c:v>
                </c:pt>
                <c:pt idx="9">
                  <c:v>X</c:v>
                </c:pt>
                <c:pt idx="10">
                  <c:v>XI</c:v>
                </c:pt>
                <c:pt idx="11">
                  <c:v>XII</c:v>
                </c:pt>
              </c:strCache>
            </c:strRef>
          </c:cat>
          <c:val>
            <c:numRef>
              <c:f>'Граф Динам'!$C$59:$N$59</c:f>
              <c:numCache>
                <c:formatCode>0.0</c:formatCode>
                <c:ptCount val="12"/>
                <c:pt idx="0">
                  <c:v>0.17033333333333411</c:v>
                </c:pt>
                <c:pt idx="1">
                  <c:v>0.27366666666666672</c:v>
                </c:pt>
                <c:pt idx="2">
                  <c:v>0.86766666666666747</c:v>
                </c:pt>
                <c:pt idx="3">
                  <c:v>0.92399999999999771</c:v>
                </c:pt>
                <c:pt idx="4">
                  <c:v>0.36333333333333862</c:v>
                </c:pt>
                <c:pt idx="5">
                  <c:v>1</c:v>
                </c:pt>
                <c:pt idx="6">
                  <c:v>0.33966666666667322</c:v>
                </c:pt>
                <c:pt idx="7">
                  <c:v>0.83766666666666723</c:v>
                </c:pt>
                <c:pt idx="8">
                  <c:v>1.3190000000000008</c:v>
                </c:pt>
                <c:pt idx="9">
                  <c:v>0.57399999999999807</c:v>
                </c:pt>
                <c:pt idx="10">
                  <c:v>0.71633333333333393</c:v>
                </c:pt>
                <c:pt idx="11">
                  <c:v>1.6089999999999998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9B1-4450-8B42-CB67F13084DB}"/>
            </c:ext>
          </c:extLst>
        </c:ser>
        <c:ser>
          <c:idx val="2"/>
          <c:order val="2"/>
          <c:tx>
            <c:strRef>
              <c:f>'Граф Динам'!$B$60</c:f>
              <c:strCache>
                <c:ptCount val="1"/>
                <c:pt idx="0">
                  <c:v>ІІІ регіон</c:v>
                </c:pt>
              </c:strCache>
            </c:strRef>
          </c:tx>
          <c:spPr>
            <a:solidFill>
              <a:schemeClr val="accent2">
                <a:tint val="65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cat>
            <c:strRef>
              <c:f>'Граф Динам'!$C$57:$N$57</c:f>
              <c:strCache>
                <c:ptCount val="12"/>
                <c:pt idx="0">
                  <c:v>I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  <c:pt idx="7">
                  <c:v>VIII</c:v>
                </c:pt>
                <c:pt idx="8">
                  <c:v>IX</c:v>
                </c:pt>
                <c:pt idx="9">
                  <c:v>X</c:v>
                </c:pt>
                <c:pt idx="10">
                  <c:v>XI</c:v>
                </c:pt>
                <c:pt idx="11">
                  <c:v>XII</c:v>
                </c:pt>
              </c:strCache>
            </c:strRef>
          </c:cat>
          <c:val>
            <c:numRef>
              <c:f>'Граф Динам'!$C$60:$N$60</c:f>
              <c:numCache>
                <c:formatCode>0.0</c:formatCode>
                <c:ptCount val="12"/>
                <c:pt idx="0">
                  <c:v>5.500000000000016E-2</c:v>
                </c:pt>
                <c:pt idx="1">
                  <c:v>0.41000000000000003</c:v>
                </c:pt>
                <c:pt idx="2">
                  <c:v>0.92466666666666608</c:v>
                </c:pt>
                <c:pt idx="3">
                  <c:v>0.73933333333333628</c:v>
                </c:pt>
                <c:pt idx="4">
                  <c:v>0.68599999999999994</c:v>
                </c:pt>
                <c:pt idx="5">
                  <c:v>1.0053333333333327</c:v>
                </c:pt>
                <c:pt idx="6">
                  <c:v>0.39033333333333431</c:v>
                </c:pt>
                <c:pt idx="7">
                  <c:v>0.75000000000000355</c:v>
                </c:pt>
                <c:pt idx="8">
                  <c:v>1.3436666666666675</c:v>
                </c:pt>
                <c:pt idx="9">
                  <c:v>0.39566666666666528</c:v>
                </c:pt>
                <c:pt idx="10">
                  <c:v>0.48133333333333095</c:v>
                </c:pt>
                <c:pt idx="11">
                  <c:v>1.2600000000000002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79B1-4450-8B42-CB67F13084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1041664"/>
        <c:axId val="81059840"/>
      </c:barChart>
      <c:catAx>
        <c:axId val="81041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all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1059840"/>
        <c:crosses val="autoZero"/>
        <c:auto val="1"/>
        <c:lblAlgn val="ctr"/>
        <c:lblOffset val="100"/>
        <c:noMultiLvlLbl val="0"/>
      </c:catAx>
      <c:valAx>
        <c:axId val="81059840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ru-RU" dirty="0" err="1"/>
                  <a:t>Аномалія</a:t>
                </a:r>
                <a:r>
                  <a:rPr lang="ru-RU" dirty="0"/>
                  <a:t> </a:t>
                </a:r>
                <a:r>
                  <a:rPr lang="ru-RU" dirty="0" err="1"/>
                  <a:t>Тср</a:t>
                </a:r>
                <a:r>
                  <a:rPr lang="ru-RU" dirty="0"/>
                  <a:t>, ⁰С</a:t>
                </a:r>
              </a:p>
            </c:rich>
          </c:tx>
          <c:overlay val="0"/>
        </c:title>
        <c:numFmt formatCode="0.0" sourceLinked="1"/>
        <c:majorTickMark val="none"/>
        <c:minorTickMark val="none"/>
        <c:tickLblPos val="nextTo"/>
        <c:crossAx val="81041664"/>
        <c:crosses val="autoZero"/>
        <c:crossBetween val="between"/>
      </c:valAx>
      <c:dTable>
        <c:showHorzBorder val="1"/>
        <c:showVertBorder val="1"/>
        <c:showOutline val="1"/>
        <c:showKeys val="1"/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400" b="1"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Reg_2_RR!$Q$1</c:f>
              <c:strCache>
                <c:ptCount val="1"/>
                <c:pt idx="0">
                  <c:v>Аномалія,%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  <a:effectLst/>
          </c:spPr>
          <c:invertIfNegative val="0"/>
          <c:trendline>
            <c:spPr>
              <a:ln w="19050" cap="rnd">
                <a:solidFill>
                  <a:schemeClr val="accent2"/>
                </a:solidFill>
                <a:prstDash val="solid"/>
              </a:ln>
              <a:effectLst/>
            </c:spPr>
            <c:trendlineType val="linear"/>
            <c:dispRSqr val="0"/>
            <c:dispEq val="1"/>
            <c:trendlineLbl>
              <c:layout>
                <c:manualLayout>
                  <c:x val="-0.17959645669291333"/>
                  <c:y val="-0.34759988334791486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2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/>
                      <a:t>y = 0,0052x - 0,6</a:t>
                    </a:r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</c:trendlineLbl>
          </c:trendline>
          <c:cat>
            <c:numRef>
              <c:f>Reg_2_RR!$A$2:$A$76</c:f>
              <c:numCache>
                <c:formatCode>General</c:formatCode>
                <c:ptCount val="75"/>
                <c:pt idx="0">
                  <c:v>1946</c:v>
                </c:pt>
                <c:pt idx="1">
                  <c:v>1947</c:v>
                </c:pt>
                <c:pt idx="2">
                  <c:v>1948</c:v>
                </c:pt>
                <c:pt idx="3">
                  <c:v>1949</c:v>
                </c:pt>
                <c:pt idx="4">
                  <c:v>1950</c:v>
                </c:pt>
                <c:pt idx="5">
                  <c:v>1951</c:v>
                </c:pt>
                <c:pt idx="6">
                  <c:v>1952</c:v>
                </c:pt>
                <c:pt idx="7">
                  <c:v>1953</c:v>
                </c:pt>
                <c:pt idx="8">
                  <c:v>1954</c:v>
                </c:pt>
                <c:pt idx="9">
                  <c:v>1955</c:v>
                </c:pt>
                <c:pt idx="10">
                  <c:v>1956</c:v>
                </c:pt>
                <c:pt idx="11">
                  <c:v>1957</c:v>
                </c:pt>
                <c:pt idx="12">
                  <c:v>1958</c:v>
                </c:pt>
                <c:pt idx="13">
                  <c:v>1959</c:v>
                </c:pt>
                <c:pt idx="14">
                  <c:v>1960</c:v>
                </c:pt>
                <c:pt idx="15">
                  <c:v>1961</c:v>
                </c:pt>
                <c:pt idx="16">
                  <c:v>1962</c:v>
                </c:pt>
                <c:pt idx="17">
                  <c:v>1963</c:v>
                </c:pt>
                <c:pt idx="18">
                  <c:v>1964</c:v>
                </c:pt>
                <c:pt idx="19">
                  <c:v>1965</c:v>
                </c:pt>
                <c:pt idx="20">
                  <c:v>1966</c:v>
                </c:pt>
                <c:pt idx="21">
                  <c:v>1967</c:v>
                </c:pt>
                <c:pt idx="22">
                  <c:v>1968</c:v>
                </c:pt>
                <c:pt idx="23">
                  <c:v>1969</c:v>
                </c:pt>
                <c:pt idx="24">
                  <c:v>1970</c:v>
                </c:pt>
                <c:pt idx="25">
                  <c:v>1971</c:v>
                </c:pt>
                <c:pt idx="26">
                  <c:v>1972</c:v>
                </c:pt>
                <c:pt idx="27">
                  <c:v>1973</c:v>
                </c:pt>
                <c:pt idx="28">
                  <c:v>1974</c:v>
                </c:pt>
                <c:pt idx="29">
                  <c:v>1975</c:v>
                </c:pt>
                <c:pt idx="30">
                  <c:v>1976</c:v>
                </c:pt>
                <c:pt idx="31">
                  <c:v>1977</c:v>
                </c:pt>
                <c:pt idx="32">
                  <c:v>1978</c:v>
                </c:pt>
                <c:pt idx="33">
                  <c:v>1979</c:v>
                </c:pt>
                <c:pt idx="34">
                  <c:v>1980</c:v>
                </c:pt>
                <c:pt idx="35">
                  <c:v>1981</c:v>
                </c:pt>
                <c:pt idx="36">
                  <c:v>1982</c:v>
                </c:pt>
                <c:pt idx="37">
                  <c:v>1983</c:v>
                </c:pt>
                <c:pt idx="38">
                  <c:v>1984</c:v>
                </c:pt>
                <c:pt idx="39">
                  <c:v>1985</c:v>
                </c:pt>
                <c:pt idx="40">
                  <c:v>1986</c:v>
                </c:pt>
                <c:pt idx="41">
                  <c:v>1987</c:v>
                </c:pt>
                <c:pt idx="42">
                  <c:v>1988</c:v>
                </c:pt>
                <c:pt idx="43">
                  <c:v>1989</c:v>
                </c:pt>
                <c:pt idx="44">
                  <c:v>1990</c:v>
                </c:pt>
                <c:pt idx="45">
                  <c:v>1991</c:v>
                </c:pt>
                <c:pt idx="46">
                  <c:v>1992</c:v>
                </c:pt>
                <c:pt idx="47">
                  <c:v>1993</c:v>
                </c:pt>
                <c:pt idx="48">
                  <c:v>1994</c:v>
                </c:pt>
                <c:pt idx="49">
                  <c:v>1995</c:v>
                </c:pt>
                <c:pt idx="50">
                  <c:v>1996</c:v>
                </c:pt>
                <c:pt idx="51">
                  <c:v>1997</c:v>
                </c:pt>
                <c:pt idx="52">
                  <c:v>1998</c:v>
                </c:pt>
                <c:pt idx="53">
                  <c:v>1999</c:v>
                </c:pt>
                <c:pt idx="54">
                  <c:v>2000</c:v>
                </c:pt>
                <c:pt idx="55">
                  <c:v>2001</c:v>
                </c:pt>
                <c:pt idx="56">
                  <c:v>2002</c:v>
                </c:pt>
                <c:pt idx="57">
                  <c:v>2003</c:v>
                </c:pt>
                <c:pt idx="58">
                  <c:v>2004</c:v>
                </c:pt>
                <c:pt idx="59">
                  <c:v>2005</c:v>
                </c:pt>
                <c:pt idx="60">
                  <c:v>2006</c:v>
                </c:pt>
                <c:pt idx="61">
                  <c:v>2007</c:v>
                </c:pt>
                <c:pt idx="62">
                  <c:v>2008</c:v>
                </c:pt>
                <c:pt idx="63">
                  <c:v>2009</c:v>
                </c:pt>
                <c:pt idx="64">
                  <c:v>2010</c:v>
                </c:pt>
                <c:pt idx="65">
                  <c:v>2011</c:v>
                </c:pt>
                <c:pt idx="66">
                  <c:v>2012</c:v>
                </c:pt>
                <c:pt idx="67">
                  <c:v>2013</c:v>
                </c:pt>
                <c:pt idx="68">
                  <c:v>2014</c:v>
                </c:pt>
                <c:pt idx="69">
                  <c:v>2015</c:v>
                </c:pt>
                <c:pt idx="70">
                  <c:v>2016</c:v>
                </c:pt>
                <c:pt idx="71">
                  <c:v>2017</c:v>
                </c:pt>
                <c:pt idx="72">
                  <c:v>2018</c:v>
                </c:pt>
                <c:pt idx="73">
                  <c:v>2019</c:v>
                </c:pt>
                <c:pt idx="74">
                  <c:v>2020</c:v>
                </c:pt>
              </c:numCache>
            </c:numRef>
          </c:cat>
          <c:val>
            <c:numRef>
              <c:f>Reg_2_RR!$Q$17:$Q$76</c:f>
              <c:numCache>
                <c:formatCode>0</c:formatCode>
                <c:ptCount val="60"/>
                <c:pt idx="0">
                  <c:v>-37.308690463128613</c:v>
                </c:pt>
                <c:pt idx="1">
                  <c:v>3.7908117682095379</c:v>
                </c:pt>
                <c:pt idx="2">
                  <c:v>-22.936544012109454</c:v>
                </c:pt>
                <c:pt idx="3">
                  <c:v>-4.0149532124327774</c:v>
                </c:pt>
                <c:pt idx="4">
                  <c:v>-1.7880934094354373</c:v>
                </c:pt>
                <c:pt idx="5">
                  <c:v>12.565579845631261</c:v>
                </c:pt>
                <c:pt idx="6">
                  <c:v>-10.892020251101103</c:v>
                </c:pt>
                <c:pt idx="7">
                  <c:v>5.2585911557055365</c:v>
                </c:pt>
                <c:pt idx="8">
                  <c:v>1.6663942336758608</c:v>
                </c:pt>
                <c:pt idx="9">
                  <c:v>18.248606673190125</c:v>
                </c:pt>
                <c:pt idx="10">
                  <c:v>5.629734456205103</c:v>
                </c:pt>
                <c:pt idx="11">
                  <c:v>-3.9125109439691141</c:v>
                </c:pt>
                <c:pt idx="12">
                  <c:v>-14.581621297243794</c:v>
                </c:pt>
                <c:pt idx="13">
                  <c:v>33.327772714753728</c:v>
                </c:pt>
                <c:pt idx="14">
                  <c:v>-11.441177985324432</c:v>
                </c:pt>
                <c:pt idx="15">
                  <c:v>9.687120039946894</c:v>
                </c:pt>
                <c:pt idx="16">
                  <c:v>-2.6748068151538194</c:v>
                </c:pt>
                <c:pt idx="17">
                  <c:v>17.42403038113002</c:v>
                </c:pt>
                <c:pt idx="18">
                  <c:v>-10.315992413674193</c:v>
                </c:pt>
                <c:pt idx="19">
                  <c:v>38.930189232701821</c:v>
                </c:pt>
                <c:pt idx="20">
                  <c:v>19.383868533541754</c:v>
                </c:pt>
                <c:pt idx="21">
                  <c:v>-23.836692469429657</c:v>
                </c:pt>
                <c:pt idx="22">
                  <c:v>-7.4845552885960984</c:v>
                </c:pt>
                <c:pt idx="23">
                  <c:v>-2.6529748563009434</c:v>
                </c:pt>
                <c:pt idx="24">
                  <c:v>2.9343272285951834</c:v>
                </c:pt>
                <c:pt idx="25">
                  <c:v>-26.485077016433301</c:v>
                </c:pt>
                <c:pt idx="26">
                  <c:v>-1.927482069804038</c:v>
                </c:pt>
                <c:pt idx="27">
                  <c:v>5.9924808494535364</c:v>
                </c:pt>
                <c:pt idx="28">
                  <c:v>-2.4742886699971073E-2</c:v>
                </c:pt>
                <c:pt idx="29">
                  <c:v>-19.478697606097718</c:v>
                </c:pt>
                <c:pt idx="30">
                  <c:v>8.4578128183827133</c:v>
                </c:pt>
                <c:pt idx="31">
                  <c:v>-7.0411985857369173</c:v>
                </c:pt>
                <c:pt idx="32">
                  <c:v>3.4902024886194023</c:v>
                </c:pt>
                <c:pt idx="33">
                  <c:v>-22.227845040114826</c:v>
                </c:pt>
                <c:pt idx="34">
                  <c:v>1.4581509338480707</c:v>
                </c:pt>
                <c:pt idx="35">
                  <c:v>11.411844789327219</c:v>
                </c:pt>
                <c:pt idx="36">
                  <c:v>5.5675973425468239</c:v>
                </c:pt>
                <c:pt idx="37">
                  <c:v>22.687211846132854</c:v>
                </c:pt>
                <c:pt idx="38">
                  <c:v>-0.82748721990717877</c:v>
                </c:pt>
                <c:pt idx="39">
                  <c:v>-12.819950155958548</c:v>
                </c:pt>
                <c:pt idx="40">
                  <c:v>21.914696379029674</c:v>
                </c:pt>
                <c:pt idx="41">
                  <c:v>-4.154341872801397</c:v>
                </c:pt>
                <c:pt idx="42">
                  <c:v>-17.362676978815166</c:v>
                </c:pt>
                <c:pt idx="43">
                  <c:v>-9.341951172544114</c:v>
                </c:pt>
                <c:pt idx="44">
                  <c:v>5.0537066187781923</c:v>
                </c:pt>
                <c:pt idx="45">
                  <c:v>6.3535478612517471</c:v>
                </c:pt>
                <c:pt idx="46">
                  <c:v>3.2265396009341862</c:v>
                </c:pt>
                <c:pt idx="47">
                  <c:v>26.003990210325732</c:v>
                </c:pt>
                <c:pt idx="48">
                  <c:v>-8.545924365137834</c:v>
                </c:pt>
                <c:pt idx="49">
                  <c:v>31.772665491846052</c:v>
                </c:pt>
                <c:pt idx="50">
                  <c:v>-31.011010024787662</c:v>
                </c:pt>
                <c:pt idx="51">
                  <c:v>7.4518633296984413</c:v>
                </c:pt>
                <c:pt idx="52">
                  <c:v>13.060997373447425</c:v>
                </c:pt>
                <c:pt idx="53">
                  <c:v>-4.5607521837556595</c:v>
                </c:pt>
                <c:pt idx="54">
                  <c:v>-30.241853320584955</c:v>
                </c:pt>
                <c:pt idx="55">
                  <c:v>-1.5596975322049174</c:v>
                </c:pt>
                <c:pt idx="56">
                  <c:v>-3.8386181601592573</c:v>
                </c:pt>
                <c:pt idx="57">
                  <c:v>2.2088344420982975</c:v>
                </c:pt>
                <c:pt idx="58">
                  <c:v>-17.025121307320081</c:v>
                </c:pt>
                <c:pt idx="59">
                  <c:v>0.43876639356194047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3B-4F6F-87F8-E5A0D33429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1551744"/>
        <c:axId val="81541376"/>
      </c:barChart>
      <c:lineChart>
        <c:grouping val="standard"/>
        <c:varyColors val="0"/>
        <c:ser>
          <c:idx val="0"/>
          <c:order val="0"/>
          <c:tx>
            <c:strRef>
              <c:f>Reg_2_RR!$N$1</c:f>
              <c:strCache>
                <c:ptCount val="1"/>
                <c:pt idx="0">
                  <c:v>Рік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Reg_2_RR!$A$17:$A$76</c:f>
              <c:numCache>
                <c:formatCode>General</c:formatCode>
                <c:ptCount val="60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  <c:pt idx="55">
                  <c:v>2016</c:v>
                </c:pt>
                <c:pt idx="56">
                  <c:v>2017</c:v>
                </c:pt>
                <c:pt idx="57">
                  <c:v>2018</c:v>
                </c:pt>
                <c:pt idx="58">
                  <c:v>2019</c:v>
                </c:pt>
                <c:pt idx="59">
                  <c:v>2020</c:v>
                </c:pt>
              </c:numCache>
            </c:numRef>
          </c:cat>
          <c:val>
            <c:numRef>
              <c:f>Reg_2_RR!$N$17:$N$76</c:f>
              <c:numCache>
                <c:formatCode>0</c:formatCode>
                <c:ptCount val="60"/>
                <c:pt idx="0">
                  <c:v>373.3</c:v>
                </c:pt>
                <c:pt idx="1">
                  <c:v>618.03</c:v>
                </c:pt>
                <c:pt idx="2">
                  <c:v>458.88</c:v>
                </c:pt>
                <c:pt idx="3">
                  <c:v>571.55000000000007</c:v>
                </c:pt>
                <c:pt idx="4">
                  <c:v>584.80999999999995</c:v>
                </c:pt>
                <c:pt idx="5">
                  <c:v>670.28</c:v>
                </c:pt>
                <c:pt idx="6">
                  <c:v>530.6</c:v>
                </c:pt>
                <c:pt idx="7">
                  <c:v>626.77</c:v>
                </c:pt>
                <c:pt idx="8">
                  <c:v>605.38</c:v>
                </c:pt>
                <c:pt idx="9">
                  <c:v>704.11999999999989</c:v>
                </c:pt>
                <c:pt idx="10">
                  <c:v>628.98</c:v>
                </c:pt>
                <c:pt idx="11">
                  <c:v>572.16</c:v>
                </c:pt>
                <c:pt idx="12">
                  <c:v>508.63</c:v>
                </c:pt>
                <c:pt idx="13">
                  <c:v>793.91000000000008</c:v>
                </c:pt>
                <c:pt idx="14">
                  <c:v>527.33000000000004</c:v>
                </c:pt>
                <c:pt idx="15">
                  <c:v>653.14</c:v>
                </c:pt>
                <c:pt idx="16">
                  <c:v>579.53000000000009</c:v>
                </c:pt>
                <c:pt idx="17">
                  <c:v>699.20999999999992</c:v>
                </c:pt>
                <c:pt idx="18">
                  <c:v>534.03</c:v>
                </c:pt>
                <c:pt idx="19">
                  <c:v>827.27</c:v>
                </c:pt>
                <c:pt idx="20">
                  <c:v>710.88000000000011</c:v>
                </c:pt>
                <c:pt idx="21">
                  <c:v>453.52</c:v>
                </c:pt>
                <c:pt idx="22">
                  <c:v>550.89</c:v>
                </c:pt>
                <c:pt idx="23">
                  <c:v>579.65999999999985</c:v>
                </c:pt>
                <c:pt idx="24">
                  <c:v>612.93000000000006</c:v>
                </c:pt>
                <c:pt idx="25">
                  <c:v>437.75</c:v>
                </c:pt>
                <c:pt idx="26">
                  <c:v>583.98</c:v>
                </c:pt>
                <c:pt idx="27">
                  <c:v>631.14</c:v>
                </c:pt>
                <c:pt idx="28">
                  <c:v>595.30999999999995</c:v>
                </c:pt>
                <c:pt idx="29">
                  <c:v>479.46999999999997</c:v>
                </c:pt>
                <c:pt idx="30">
                  <c:v>645.81999999999982</c:v>
                </c:pt>
                <c:pt idx="31">
                  <c:v>553.52999999999986</c:v>
                </c:pt>
                <c:pt idx="32">
                  <c:v>616.24</c:v>
                </c:pt>
                <c:pt idx="33">
                  <c:v>463.09999999999997</c:v>
                </c:pt>
                <c:pt idx="34">
                  <c:v>604.1400000000001</c:v>
                </c:pt>
                <c:pt idx="35">
                  <c:v>663.41000000000008</c:v>
                </c:pt>
                <c:pt idx="36">
                  <c:v>628.61000000000013</c:v>
                </c:pt>
                <c:pt idx="37">
                  <c:v>730.55000000000007</c:v>
                </c:pt>
                <c:pt idx="38">
                  <c:v>590.52999999999986</c:v>
                </c:pt>
                <c:pt idx="39">
                  <c:v>519.12</c:v>
                </c:pt>
                <c:pt idx="40">
                  <c:v>725.94999999999993</c:v>
                </c:pt>
                <c:pt idx="41">
                  <c:v>570.72</c:v>
                </c:pt>
                <c:pt idx="42">
                  <c:v>492.06999999999994</c:v>
                </c:pt>
                <c:pt idx="43">
                  <c:v>539.83000000000004</c:v>
                </c:pt>
                <c:pt idx="44">
                  <c:v>625.55000000000007</c:v>
                </c:pt>
                <c:pt idx="45">
                  <c:v>633.29</c:v>
                </c:pt>
                <c:pt idx="46">
                  <c:v>614.66999999999996</c:v>
                </c:pt>
                <c:pt idx="47">
                  <c:v>750.3</c:v>
                </c:pt>
                <c:pt idx="48">
                  <c:v>544.56999999999994</c:v>
                </c:pt>
                <c:pt idx="49">
                  <c:v>784.65</c:v>
                </c:pt>
                <c:pt idx="50">
                  <c:v>410.8</c:v>
                </c:pt>
                <c:pt idx="51">
                  <c:v>639.83000000000015</c:v>
                </c:pt>
                <c:pt idx="52">
                  <c:v>673.23</c:v>
                </c:pt>
                <c:pt idx="53">
                  <c:v>568.30000000000007</c:v>
                </c:pt>
                <c:pt idx="54">
                  <c:v>415.38</c:v>
                </c:pt>
                <c:pt idx="55">
                  <c:v>586.17000000000007</c:v>
                </c:pt>
                <c:pt idx="56">
                  <c:v>572.59999999999991</c:v>
                </c:pt>
                <c:pt idx="57">
                  <c:v>608.61</c:v>
                </c:pt>
                <c:pt idx="58">
                  <c:v>494.08</c:v>
                </c:pt>
                <c:pt idx="59">
                  <c:v>598.07000000000005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D3B-4F6F-87F8-E5A0D33429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1533568"/>
        <c:axId val="81539456"/>
      </c:lineChart>
      <c:catAx>
        <c:axId val="81533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1539456"/>
        <c:crosses val="autoZero"/>
        <c:auto val="1"/>
        <c:lblAlgn val="ctr"/>
        <c:lblOffset val="100"/>
        <c:noMultiLvlLbl val="0"/>
      </c:catAx>
      <c:valAx>
        <c:axId val="81539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ru-RU"/>
                  <a:t>Кількість опадів, мм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1533568"/>
        <c:crosses val="autoZero"/>
        <c:crossBetween val="between"/>
      </c:valAx>
      <c:valAx>
        <c:axId val="81541376"/>
        <c:scaling>
          <c:orientation val="minMax"/>
          <c:max val="10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ru-RU"/>
                  <a:t>Аномалія кількості опадів,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1551744"/>
        <c:crosses val="max"/>
        <c:crossBetween val="between"/>
      </c:valAx>
      <c:catAx>
        <c:axId val="815517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154137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Reg_1_RR!$Q$1</c:f>
              <c:strCache>
                <c:ptCount val="1"/>
                <c:pt idx="0">
                  <c:v>Аномалія,%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  <a:effectLst/>
          </c:spPr>
          <c:invertIfNegative val="0"/>
          <c:trendline>
            <c:spPr>
              <a:ln w="19050" cap="rnd">
                <a:solidFill>
                  <a:schemeClr val="accent2"/>
                </a:solidFill>
                <a:prstDash val="solid"/>
              </a:ln>
              <a:effectLst/>
            </c:spPr>
            <c:trendlineType val="linear"/>
            <c:dispRSqr val="0"/>
            <c:dispEq val="1"/>
            <c:trendlineLbl>
              <c:layout>
                <c:manualLayout>
                  <c:x val="-0.2695601487314086"/>
                  <c:y val="-0.39051800816564597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2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/>
                      <a:t>y = 0,21x - 12,</a:t>
                    </a:r>
                    <a:r>
                      <a:rPr lang="uk-UA"/>
                      <a:t>2</a:t>
                    </a:r>
                    <a:endParaRPr lang="en-US"/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</c:trendlineLbl>
          </c:trendline>
          <c:cat>
            <c:numRef>
              <c:f>Reg_1_RR!$A$2:$A$76</c:f>
              <c:numCache>
                <c:formatCode>General</c:formatCode>
                <c:ptCount val="75"/>
                <c:pt idx="0">
                  <c:v>1946</c:v>
                </c:pt>
                <c:pt idx="1">
                  <c:v>1947</c:v>
                </c:pt>
                <c:pt idx="2">
                  <c:v>1948</c:v>
                </c:pt>
                <c:pt idx="3">
                  <c:v>1949</c:v>
                </c:pt>
                <c:pt idx="4">
                  <c:v>1950</c:v>
                </c:pt>
                <c:pt idx="5">
                  <c:v>1951</c:v>
                </c:pt>
                <c:pt idx="6">
                  <c:v>1952</c:v>
                </c:pt>
                <c:pt idx="7">
                  <c:v>1953</c:v>
                </c:pt>
                <c:pt idx="8">
                  <c:v>1954</c:v>
                </c:pt>
                <c:pt idx="9">
                  <c:v>1955</c:v>
                </c:pt>
                <c:pt idx="10">
                  <c:v>1956</c:v>
                </c:pt>
                <c:pt idx="11">
                  <c:v>1957</c:v>
                </c:pt>
                <c:pt idx="12">
                  <c:v>1958</c:v>
                </c:pt>
                <c:pt idx="13">
                  <c:v>1959</c:v>
                </c:pt>
                <c:pt idx="14">
                  <c:v>1960</c:v>
                </c:pt>
                <c:pt idx="15">
                  <c:v>1961</c:v>
                </c:pt>
                <c:pt idx="16">
                  <c:v>1962</c:v>
                </c:pt>
                <c:pt idx="17">
                  <c:v>1963</c:v>
                </c:pt>
                <c:pt idx="18">
                  <c:v>1964</c:v>
                </c:pt>
                <c:pt idx="19">
                  <c:v>1965</c:v>
                </c:pt>
                <c:pt idx="20">
                  <c:v>1966</c:v>
                </c:pt>
                <c:pt idx="21">
                  <c:v>1967</c:v>
                </c:pt>
                <c:pt idx="22">
                  <c:v>1968</c:v>
                </c:pt>
                <c:pt idx="23">
                  <c:v>1969</c:v>
                </c:pt>
                <c:pt idx="24">
                  <c:v>1970</c:v>
                </c:pt>
                <c:pt idx="25">
                  <c:v>1971</c:v>
                </c:pt>
                <c:pt idx="26">
                  <c:v>1972</c:v>
                </c:pt>
                <c:pt idx="27">
                  <c:v>1973</c:v>
                </c:pt>
                <c:pt idx="28">
                  <c:v>1974</c:v>
                </c:pt>
                <c:pt idx="29">
                  <c:v>1975</c:v>
                </c:pt>
                <c:pt idx="30">
                  <c:v>1976</c:v>
                </c:pt>
                <c:pt idx="31">
                  <c:v>1977</c:v>
                </c:pt>
                <c:pt idx="32">
                  <c:v>1978</c:v>
                </c:pt>
                <c:pt idx="33">
                  <c:v>1979</c:v>
                </c:pt>
                <c:pt idx="34">
                  <c:v>1980</c:v>
                </c:pt>
                <c:pt idx="35">
                  <c:v>1981</c:v>
                </c:pt>
                <c:pt idx="36">
                  <c:v>1982</c:v>
                </c:pt>
                <c:pt idx="37">
                  <c:v>1983</c:v>
                </c:pt>
                <c:pt idx="38">
                  <c:v>1984</c:v>
                </c:pt>
                <c:pt idx="39">
                  <c:v>1985</c:v>
                </c:pt>
                <c:pt idx="40">
                  <c:v>1986</c:v>
                </c:pt>
                <c:pt idx="41">
                  <c:v>1987</c:v>
                </c:pt>
                <c:pt idx="42">
                  <c:v>1988</c:v>
                </c:pt>
                <c:pt idx="43">
                  <c:v>1989</c:v>
                </c:pt>
                <c:pt idx="44">
                  <c:v>1990</c:v>
                </c:pt>
                <c:pt idx="45">
                  <c:v>1991</c:v>
                </c:pt>
                <c:pt idx="46">
                  <c:v>1992</c:v>
                </c:pt>
                <c:pt idx="47">
                  <c:v>1993</c:v>
                </c:pt>
                <c:pt idx="48">
                  <c:v>1994</c:v>
                </c:pt>
                <c:pt idx="49">
                  <c:v>1995</c:v>
                </c:pt>
                <c:pt idx="50">
                  <c:v>1996</c:v>
                </c:pt>
                <c:pt idx="51">
                  <c:v>1997</c:v>
                </c:pt>
                <c:pt idx="52">
                  <c:v>1998</c:v>
                </c:pt>
                <c:pt idx="53">
                  <c:v>1999</c:v>
                </c:pt>
                <c:pt idx="54">
                  <c:v>2000</c:v>
                </c:pt>
                <c:pt idx="55">
                  <c:v>2001</c:v>
                </c:pt>
                <c:pt idx="56">
                  <c:v>2002</c:v>
                </c:pt>
                <c:pt idx="57">
                  <c:v>2003</c:v>
                </c:pt>
                <c:pt idx="58">
                  <c:v>2004</c:v>
                </c:pt>
                <c:pt idx="59">
                  <c:v>2005</c:v>
                </c:pt>
                <c:pt idx="60">
                  <c:v>2006</c:v>
                </c:pt>
                <c:pt idx="61">
                  <c:v>2007</c:v>
                </c:pt>
                <c:pt idx="62">
                  <c:v>2008</c:v>
                </c:pt>
                <c:pt idx="63">
                  <c:v>2009</c:v>
                </c:pt>
                <c:pt idx="64">
                  <c:v>2010</c:v>
                </c:pt>
                <c:pt idx="65">
                  <c:v>2011</c:v>
                </c:pt>
                <c:pt idx="66">
                  <c:v>2012</c:v>
                </c:pt>
                <c:pt idx="67">
                  <c:v>2013</c:v>
                </c:pt>
                <c:pt idx="68">
                  <c:v>2014</c:v>
                </c:pt>
                <c:pt idx="69">
                  <c:v>2015</c:v>
                </c:pt>
                <c:pt idx="70">
                  <c:v>2016</c:v>
                </c:pt>
                <c:pt idx="71">
                  <c:v>2017</c:v>
                </c:pt>
                <c:pt idx="72">
                  <c:v>2018</c:v>
                </c:pt>
                <c:pt idx="73">
                  <c:v>2019</c:v>
                </c:pt>
                <c:pt idx="74">
                  <c:v>2020</c:v>
                </c:pt>
              </c:numCache>
            </c:numRef>
          </c:cat>
          <c:val>
            <c:numRef>
              <c:f>Reg_1_RR!$Q$17:$Q$76</c:f>
              <c:numCache>
                <c:formatCode>0</c:formatCode>
                <c:ptCount val="60"/>
                <c:pt idx="0">
                  <c:v>-40.880697773040382</c:v>
                </c:pt>
                <c:pt idx="1">
                  <c:v>-4.4676729819252952</c:v>
                </c:pt>
                <c:pt idx="2">
                  <c:v>-29.214088413620782</c:v>
                </c:pt>
                <c:pt idx="3">
                  <c:v>-5.7926165342869469</c:v>
                </c:pt>
                <c:pt idx="4">
                  <c:v>7.3433506401219288</c:v>
                </c:pt>
                <c:pt idx="5">
                  <c:v>13.950876227807758</c:v>
                </c:pt>
                <c:pt idx="6">
                  <c:v>-8.2889202168506273</c:v>
                </c:pt>
                <c:pt idx="7">
                  <c:v>6.8745773590528012</c:v>
                </c:pt>
                <c:pt idx="8">
                  <c:v>-1.5450033811275923</c:v>
                </c:pt>
                <c:pt idx="9">
                  <c:v>15.828261641967217</c:v>
                </c:pt>
                <c:pt idx="10">
                  <c:v>-11.26202019507388</c:v>
                </c:pt>
                <c:pt idx="11">
                  <c:v>-11.973776203738741</c:v>
                </c:pt>
                <c:pt idx="12">
                  <c:v>-10.545679606643068</c:v>
                </c:pt>
                <c:pt idx="13">
                  <c:v>15.730839321940612</c:v>
                </c:pt>
                <c:pt idx="14">
                  <c:v>2.1329757361115771</c:v>
                </c:pt>
                <c:pt idx="15">
                  <c:v>2.9215234558562151</c:v>
                </c:pt>
                <c:pt idx="16">
                  <c:v>-1.5278112070052554</c:v>
                </c:pt>
                <c:pt idx="17">
                  <c:v>8.245366709074009</c:v>
                </c:pt>
                <c:pt idx="18">
                  <c:v>-7.9645611984091635</c:v>
                </c:pt>
                <c:pt idx="19">
                  <c:v>36.312164036264001</c:v>
                </c:pt>
                <c:pt idx="20">
                  <c:v>5.9393230867975477</c:v>
                </c:pt>
                <c:pt idx="21">
                  <c:v>-18.929729853637298</c:v>
                </c:pt>
                <c:pt idx="22">
                  <c:v>-7.4373345253240961</c:v>
                </c:pt>
                <c:pt idx="23">
                  <c:v>-10.172036355717555</c:v>
                </c:pt>
                <c:pt idx="24">
                  <c:v>3.4533347087072364</c:v>
                </c:pt>
                <c:pt idx="25">
                  <c:v>-22.528624969913725</c:v>
                </c:pt>
                <c:pt idx="26">
                  <c:v>-11.091244598791986</c:v>
                </c:pt>
                <c:pt idx="27">
                  <c:v>0.99599995415420839</c:v>
                </c:pt>
                <c:pt idx="28">
                  <c:v>1.3604740455477873</c:v>
                </c:pt>
                <c:pt idx="29">
                  <c:v>-17.30105789178101</c:v>
                </c:pt>
                <c:pt idx="30">
                  <c:v>0.4252197732925086</c:v>
                </c:pt>
                <c:pt idx="31">
                  <c:v>-3.0590608488349624</c:v>
                </c:pt>
                <c:pt idx="32">
                  <c:v>-7.2906279728134429</c:v>
                </c:pt>
                <c:pt idx="33">
                  <c:v>-14.878107485472631</c:v>
                </c:pt>
                <c:pt idx="34">
                  <c:v>-3.1816983575743105</c:v>
                </c:pt>
                <c:pt idx="35">
                  <c:v>0.52378823826057697</c:v>
                </c:pt>
                <c:pt idx="36">
                  <c:v>2.6854175979094128</c:v>
                </c:pt>
                <c:pt idx="37">
                  <c:v>35.059427615216187</c:v>
                </c:pt>
                <c:pt idx="38">
                  <c:v>1.8086167176700874</c:v>
                </c:pt>
                <c:pt idx="39">
                  <c:v>-20.154958796089367</c:v>
                </c:pt>
                <c:pt idx="40">
                  <c:v>29.821545232610102</c:v>
                </c:pt>
                <c:pt idx="41">
                  <c:v>-4.0653761074625523</c:v>
                </c:pt>
                <c:pt idx="42">
                  <c:v>-21.476463913626525</c:v>
                </c:pt>
                <c:pt idx="43">
                  <c:v>1.315774392829693</c:v>
                </c:pt>
                <c:pt idx="44">
                  <c:v>0.10315304473402143</c:v>
                </c:pt>
                <c:pt idx="45">
                  <c:v>4.727847883643352</c:v>
                </c:pt>
                <c:pt idx="46">
                  <c:v>3.1037605015530048</c:v>
                </c:pt>
                <c:pt idx="47">
                  <c:v>23.261011587525349</c:v>
                </c:pt>
                <c:pt idx="48">
                  <c:v>1.6733716145743422</c:v>
                </c:pt>
                <c:pt idx="49">
                  <c:v>21.813430526424373</c:v>
                </c:pt>
                <c:pt idx="50">
                  <c:v>-16.894176437552314</c:v>
                </c:pt>
                <c:pt idx="51">
                  <c:v>-6.1249985673188281</c:v>
                </c:pt>
                <c:pt idx="52">
                  <c:v>-8.7531089181538029</c:v>
                </c:pt>
                <c:pt idx="53">
                  <c:v>-3.5633646230902394</c:v>
                </c:pt>
                <c:pt idx="54">
                  <c:v>-18.940045158110706</c:v>
                </c:pt>
                <c:pt idx="55">
                  <c:v>-0.22120597370745534</c:v>
                </c:pt>
                <c:pt idx="56">
                  <c:v>5.8155394331166992</c:v>
                </c:pt>
                <c:pt idx="57">
                  <c:v>-1.7639170649520319</c:v>
                </c:pt>
                <c:pt idx="58">
                  <c:v>-11.203566803057926</c:v>
                </c:pt>
                <c:pt idx="59">
                  <c:v>9.4327728684569383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5F-4882-901D-AF729B7812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1894016"/>
        <c:axId val="81892096"/>
      </c:barChart>
      <c:lineChart>
        <c:grouping val="standard"/>
        <c:varyColors val="0"/>
        <c:ser>
          <c:idx val="0"/>
          <c:order val="0"/>
          <c:tx>
            <c:strRef>
              <c:f>Reg_1_RR!$N$1</c:f>
              <c:strCache>
                <c:ptCount val="1"/>
                <c:pt idx="0">
                  <c:v>R, мм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Reg_1_RR!$A$17:$A$76</c:f>
              <c:numCache>
                <c:formatCode>General</c:formatCode>
                <c:ptCount val="60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  <c:pt idx="55">
                  <c:v>2016</c:v>
                </c:pt>
                <c:pt idx="56">
                  <c:v>2017</c:v>
                </c:pt>
                <c:pt idx="57">
                  <c:v>2018</c:v>
                </c:pt>
                <c:pt idx="58">
                  <c:v>2019</c:v>
                </c:pt>
                <c:pt idx="59">
                  <c:v>2020</c:v>
                </c:pt>
              </c:numCache>
            </c:numRef>
          </c:cat>
          <c:val>
            <c:numRef>
              <c:f>Reg_1_RR!$N$17:$N$76</c:f>
              <c:numCache>
                <c:formatCode>0</c:formatCode>
                <c:ptCount val="60"/>
                <c:pt idx="0">
                  <c:v>515.81000000000006</c:v>
                </c:pt>
                <c:pt idx="1">
                  <c:v>833.5100000000001</c:v>
                </c:pt>
                <c:pt idx="2">
                  <c:v>617.60000000000014</c:v>
                </c:pt>
                <c:pt idx="3">
                  <c:v>821.94999999999993</c:v>
                </c:pt>
                <c:pt idx="4">
                  <c:v>936.56</c:v>
                </c:pt>
                <c:pt idx="5">
                  <c:v>994.21</c:v>
                </c:pt>
                <c:pt idx="6">
                  <c:v>800.17000000000007</c:v>
                </c:pt>
                <c:pt idx="7">
                  <c:v>932.46999999999991</c:v>
                </c:pt>
                <c:pt idx="8">
                  <c:v>859.01</c:v>
                </c:pt>
                <c:pt idx="9">
                  <c:v>1010.5899999999999</c:v>
                </c:pt>
                <c:pt idx="10">
                  <c:v>774.23</c:v>
                </c:pt>
                <c:pt idx="11">
                  <c:v>768.02</c:v>
                </c:pt>
                <c:pt idx="12">
                  <c:v>780.48</c:v>
                </c:pt>
                <c:pt idx="13">
                  <c:v>1009.7399999999998</c:v>
                </c:pt>
                <c:pt idx="14">
                  <c:v>891.1</c:v>
                </c:pt>
                <c:pt idx="15">
                  <c:v>897.98</c:v>
                </c:pt>
                <c:pt idx="16">
                  <c:v>859.16</c:v>
                </c:pt>
                <c:pt idx="17">
                  <c:v>944.43</c:v>
                </c:pt>
                <c:pt idx="18">
                  <c:v>803</c:v>
                </c:pt>
                <c:pt idx="19">
                  <c:v>1189.31</c:v>
                </c:pt>
                <c:pt idx="20">
                  <c:v>924.31000000000006</c:v>
                </c:pt>
                <c:pt idx="21">
                  <c:v>707.33</c:v>
                </c:pt>
                <c:pt idx="22">
                  <c:v>807.59999999999991</c:v>
                </c:pt>
                <c:pt idx="23">
                  <c:v>783.74</c:v>
                </c:pt>
                <c:pt idx="24">
                  <c:v>902.61999999999989</c:v>
                </c:pt>
                <c:pt idx="25">
                  <c:v>675.92999999999984</c:v>
                </c:pt>
                <c:pt idx="26">
                  <c:v>775.71999999999991</c:v>
                </c:pt>
                <c:pt idx="27">
                  <c:v>881.18000000000018</c:v>
                </c:pt>
                <c:pt idx="28">
                  <c:v>884.36</c:v>
                </c:pt>
                <c:pt idx="29">
                  <c:v>721.54</c:v>
                </c:pt>
                <c:pt idx="30">
                  <c:v>876.19999999999993</c:v>
                </c:pt>
                <c:pt idx="31">
                  <c:v>845.8</c:v>
                </c:pt>
                <c:pt idx="32">
                  <c:v>808.88000000000011</c:v>
                </c:pt>
                <c:pt idx="33">
                  <c:v>742.68</c:v>
                </c:pt>
                <c:pt idx="34">
                  <c:v>844.73</c:v>
                </c:pt>
                <c:pt idx="35">
                  <c:v>877.05999999999983</c:v>
                </c:pt>
                <c:pt idx="36">
                  <c:v>895.92</c:v>
                </c:pt>
                <c:pt idx="37">
                  <c:v>1178.3799999999999</c:v>
                </c:pt>
                <c:pt idx="38">
                  <c:v>888.26999999999987</c:v>
                </c:pt>
                <c:pt idx="39">
                  <c:v>696.64</c:v>
                </c:pt>
                <c:pt idx="40">
                  <c:v>1132.68</c:v>
                </c:pt>
                <c:pt idx="41">
                  <c:v>837.0200000000001</c:v>
                </c:pt>
                <c:pt idx="42">
                  <c:v>685.11</c:v>
                </c:pt>
                <c:pt idx="43">
                  <c:v>883.96999999999991</c:v>
                </c:pt>
                <c:pt idx="44">
                  <c:v>873.39</c:v>
                </c:pt>
                <c:pt idx="45">
                  <c:v>913.74</c:v>
                </c:pt>
                <c:pt idx="46">
                  <c:v>899.56999999999994</c:v>
                </c:pt>
                <c:pt idx="47">
                  <c:v>1075.44</c:v>
                </c:pt>
                <c:pt idx="48">
                  <c:v>887.0899999999998</c:v>
                </c:pt>
                <c:pt idx="49">
                  <c:v>1062.8100000000002</c:v>
                </c:pt>
                <c:pt idx="50">
                  <c:v>725.08999999999992</c:v>
                </c:pt>
                <c:pt idx="51">
                  <c:v>819.05000000000007</c:v>
                </c:pt>
                <c:pt idx="52">
                  <c:v>796.12</c:v>
                </c:pt>
                <c:pt idx="53">
                  <c:v>841.40000000000009</c:v>
                </c:pt>
                <c:pt idx="54">
                  <c:v>707.24</c:v>
                </c:pt>
                <c:pt idx="55">
                  <c:v>870.56</c:v>
                </c:pt>
                <c:pt idx="56">
                  <c:v>923.23</c:v>
                </c:pt>
                <c:pt idx="57">
                  <c:v>857.10000000000014</c:v>
                </c:pt>
                <c:pt idx="58">
                  <c:v>774.74</c:v>
                </c:pt>
                <c:pt idx="59">
                  <c:v>954.79000000000008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65F-4882-901D-AF729B7812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1872000"/>
        <c:axId val="81873536"/>
      </c:lineChart>
      <c:catAx>
        <c:axId val="81872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1873536"/>
        <c:crosses val="autoZero"/>
        <c:auto val="1"/>
        <c:lblAlgn val="ctr"/>
        <c:lblOffset val="100"/>
        <c:noMultiLvlLbl val="0"/>
      </c:catAx>
      <c:valAx>
        <c:axId val="81873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ru-RU"/>
                  <a:t>Кількість опадів, мм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1872000"/>
        <c:crosses val="autoZero"/>
        <c:crossBetween val="between"/>
      </c:valAx>
      <c:valAx>
        <c:axId val="81892096"/>
        <c:scaling>
          <c:orientation val="minMax"/>
          <c:max val="10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ru-RU"/>
                  <a:t>Аномалія кількості опадів,%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1894016"/>
        <c:crosses val="max"/>
        <c:crossBetween val="between"/>
      </c:valAx>
      <c:catAx>
        <c:axId val="818940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189209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B8459D4-431B-496A-B66E-4D236E0BBCE3}" type="datetimeFigureOut">
              <a:rPr lang="uk-UA"/>
              <a:pPr>
                <a:defRPr/>
              </a:pPr>
              <a:t>28.11.2024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F0BBE5E-8F65-4938-BC6B-8E2F0D773D29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847001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1435623C-D9C3-46A5-B35E-BDA954E88D0A}" type="datetimeFigureOut">
              <a:rPr lang="ru-RU"/>
              <a:pPr>
                <a:defRPr/>
              </a:pPr>
              <a:t>28.11.2024</a:t>
            </a:fld>
            <a:endParaRPr lang="ru-RU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2438" y="685800"/>
            <a:ext cx="59531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788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CA79DFF9-DDDA-485B-85D9-090B0CE101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67557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0850" y="685800"/>
            <a:ext cx="595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3437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1066" y="2125020"/>
            <a:ext cx="10098723" cy="146628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2130" y="3876305"/>
            <a:ext cx="8316595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DC328-4270-41A3-846F-25354C483C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18DC54-845B-44A4-9531-CC15A161B5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13616" y="273940"/>
            <a:ext cx="2673191" cy="583662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94042" y="273940"/>
            <a:ext cx="7821560" cy="583662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F1159-13A9-462D-9BDB-47C9F70E8C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9"/>
          <p:cNvSpPr txBox="1">
            <a:spLocks noGrp="1"/>
          </p:cNvSpPr>
          <p:nvPr>
            <p:ph type="title"/>
          </p:nvPr>
        </p:nvSpPr>
        <p:spPr>
          <a:xfrm>
            <a:off x="404994" y="591856"/>
            <a:ext cx="11070863" cy="761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794" tIns="119794" rIns="119794" bIns="119794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9"/>
          <p:cNvSpPr txBox="1">
            <a:spLocks noGrp="1"/>
          </p:cNvSpPr>
          <p:nvPr>
            <p:ph type="body" idx="1"/>
          </p:nvPr>
        </p:nvSpPr>
        <p:spPr>
          <a:xfrm>
            <a:off x="404994" y="1532721"/>
            <a:ext cx="11070863" cy="4543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794" tIns="119794" rIns="119794" bIns="119794" anchor="t" anchorCtr="0">
            <a:normAutofit/>
          </a:bodyPr>
          <a:lstStyle>
            <a:lvl1pPr marL="599069" lvl="0" indent="-44930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198138" lvl="1" indent="-41602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797207" lvl="2" indent="-41602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396277" lvl="3" indent="-41602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995346" lvl="4" indent="-41602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594415" lvl="5" indent="-41602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193484" lvl="6" indent="-41602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792553" lvl="7" indent="-41602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391622" lvl="8" indent="-41602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39"/>
          <p:cNvSpPr txBox="1">
            <a:spLocks noGrp="1"/>
          </p:cNvSpPr>
          <p:nvPr>
            <p:ph type="sldNum" idx="12"/>
          </p:nvPr>
        </p:nvSpPr>
        <p:spPr>
          <a:xfrm>
            <a:off x="11008312" y="6201791"/>
            <a:ext cx="712929" cy="523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794" tIns="119794" rIns="119794" bIns="119794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907409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EDD59-A0C1-4E91-8699-F75DF0E587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505" y="4395698"/>
            <a:ext cx="10098723" cy="135860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38505" y="2899325"/>
            <a:ext cx="10098723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12159B-E622-4E72-9DA7-D8D0C0E357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94044" y="1596143"/>
            <a:ext cx="5247375" cy="45144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39432" y="1596143"/>
            <a:ext cx="5247375" cy="45144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DD28E5-1CB8-4B22-8CF9-A98426FF3C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4042" y="1531204"/>
            <a:ext cx="5249439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4042" y="2169337"/>
            <a:ext cx="5249439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35328" y="1531204"/>
            <a:ext cx="5251501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035328" y="2169337"/>
            <a:ext cx="5251501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DF8AA-53AC-4800-843A-C3E1C752C8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656C0-3A8F-4273-9203-74E11DC69D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E405E-B005-412F-9E06-95B1AC0540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44" y="272368"/>
            <a:ext cx="3908718" cy="11590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5082" y="272357"/>
            <a:ext cx="6641725" cy="58382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94044" y="1431461"/>
            <a:ext cx="3908718" cy="46791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11156-46F6-41F1-8324-8711165845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8730" y="4788390"/>
            <a:ext cx="7128510" cy="56529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28730" y="611228"/>
            <a:ext cx="7128510" cy="4104323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28730" y="5353671"/>
            <a:ext cx="7128510" cy="8028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FD531E-E235-4B52-AA77-42D18AD087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594045" y="273939"/>
            <a:ext cx="10692765" cy="114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594045" y="1596143"/>
            <a:ext cx="10692765" cy="4514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94043" y="6340185"/>
            <a:ext cx="2772198" cy="36419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59293" y="6340185"/>
            <a:ext cx="3762269" cy="36419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514609" y="6340185"/>
            <a:ext cx="2772198" cy="36419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87E6CAF-C4AF-40B8-AE4B-500EA0F702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rbonbrief.org/explainer-how-shared-socioeconomic-pathways-explore-future-climate-change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22.xml"/><Relationship Id="rId4" Type="http://schemas.openxmlformats.org/officeDocument/2006/relationships/chart" Target="../charts/char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25.xml"/><Relationship Id="rId4" Type="http://schemas.openxmlformats.org/officeDocument/2006/relationships/chart" Target="../charts/char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ncei.noaa.gov/sotc/service/global/map-trend-mntp/199401-202312.png" TargetMode="External"/><Relationship Id="rId5" Type="http://schemas.openxmlformats.org/officeDocument/2006/relationships/image" Target="../media/image3.png"/><Relationship Id="rId4" Type="http://schemas.openxmlformats.org/officeDocument/2006/relationships/hyperlink" Target="https://www.ncei.noaa.gov/sotc/service/global/map-trend-mntp/190101-202312.pn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959F28-0B79-4AA3-8318-43D754C3F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2193" y="2290352"/>
            <a:ext cx="7704857" cy="4866648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3" name="Подзаголовок 2"/>
          <p:cNvSpPr txBox="1">
            <a:spLocks/>
          </p:cNvSpPr>
          <p:nvPr/>
        </p:nvSpPr>
        <p:spPr>
          <a:xfrm>
            <a:off x="0" y="-205304"/>
            <a:ext cx="9972873" cy="4453128"/>
          </a:xfrm>
          <a:prstGeom prst="rect">
            <a:avLst/>
          </a:prstGeom>
          <a:effectLst>
            <a:softEdge rad="635000"/>
          </a:effectLst>
        </p:spPr>
        <p:txBody>
          <a:bodyPr vert="horz" lIns="91207" tIns="45604" rIns="91207" bIns="45604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97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097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термічного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режиму та режиму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зволоження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басейну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Дністра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сучасний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кліматичний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проекції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їхньої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середини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ХХІ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століття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сценаріїв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SSP2-4.5 та SSP5-8.5 </a:t>
            </a:r>
            <a:endParaRPr lang="ru-RU" sz="3990" b="1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25D490-54BD-49E8-A1B3-9E45FF383328}"/>
              </a:ext>
            </a:extLst>
          </p:cNvPr>
          <p:cNvSpPr txBox="1"/>
          <p:nvPr/>
        </p:nvSpPr>
        <p:spPr>
          <a:xfrm>
            <a:off x="127142" y="5195218"/>
            <a:ext cx="4600355" cy="12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70309" algn="just">
              <a:lnSpc>
                <a:spcPct val="110000"/>
              </a:lnSpc>
              <a:spcBef>
                <a:spcPts val="998"/>
              </a:spcBef>
              <a:spcAft>
                <a:spcPts val="998"/>
              </a:spcAft>
            </a:pPr>
            <a:r>
              <a:rPr lang="uk-UA" sz="1795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Віра БАЛАБУХ –</a:t>
            </a:r>
            <a:r>
              <a:rPr lang="uk-UA" sz="179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завідувачка відділу прикладної метеорології та кліматології </a:t>
            </a:r>
            <a:r>
              <a:rPr lang="uk-UA" sz="1795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УкрГМІ</a:t>
            </a:r>
            <a:r>
              <a:rPr lang="uk-UA" sz="179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ДСНС України та НАН України, </a:t>
            </a:r>
            <a:r>
              <a:rPr lang="uk-UA" sz="1795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к.геогр.н</a:t>
            </a:r>
            <a:r>
              <a:rPr lang="uk-UA" sz="179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uk-UA" sz="1795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ст.н</a:t>
            </a:r>
            <a:r>
              <a:rPr lang="uk-UA" sz="179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1795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</a:t>
            </a:r>
            <a:endParaRPr lang="ru-RU" sz="2394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366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9CB40C0-BB34-4B0A-8483-454487E3B5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2263" y="-180131"/>
            <a:ext cx="12862078" cy="688451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793" y="3114447"/>
            <a:ext cx="10692765" cy="4140349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chemeClr val="bg1"/>
                </a:solidFill>
              </a:rPr>
              <a:t>ПРОЄКЦІЇ </a:t>
            </a:r>
            <a:r>
              <a:rPr lang="uk-UA" b="1" dirty="0">
                <a:solidFill>
                  <a:schemeClr val="bg1"/>
                </a:solidFill>
              </a:rPr>
              <a:t>ЗМІНИ </a:t>
            </a:r>
            <a:r>
              <a:rPr lang="ru-RU" b="1" dirty="0">
                <a:solidFill>
                  <a:schemeClr val="bg1"/>
                </a:solidFill>
              </a:rPr>
              <a:t>ТЕРМІЧНОГО РЕЖИМУ </a:t>
            </a:r>
            <a:r>
              <a:rPr lang="fr-FR" b="1" dirty="0">
                <a:solidFill>
                  <a:schemeClr val="bg1"/>
                </a:solidFill>
              </a:rPr>
              <a:t>В БАСЕЙН</a:t>
            </a:r>
            <a:r>
              <a:rPr lang="uk-UA" b="1" dirty="0">
                <a:solidFill>
                  <a:schemeClr val="bg1"/>
                </a:solidFill>
              </a:rPr>
              <a:t>І</a:t>
            </a:r>
            <a:r>
              <a:rPr lang="fr-FR" b="1" dirty="0">
                <a:solidFill>
                  <a:schemeClr val="bg1"/>
                </a:solidFill>
              </a:rPr>
              <a:t>  Р. </a:t>
            </a:r>
            <a:r>
              <a:rPr lang="fr-FR" b="1" cap="all" dirty="0">
                <a:solidFill>
                  <a:schemeClr val="bg1"/>
                </a:solidFill>
              </a:rPr>
              <a:t>ДН</a:t>
            </a:r>
            <a:r>
              <a:rPr lang="uk-UA" b="1" cap="all" dirty="0">
                <a:solidFill>
                  <a:schemeClr val="bg1"/>
                </a:solidFill>
              </a:rPr>
              <a:t>І</a:t>
            </a:r>
            <a:r>
              <a:rPr lang="fr-FR" b="1" cap="all" dirty="0">
                <a:solidFill>
                  <a:schemeClr val="bg1"/>
                </a:solidFill>
              </a:rPr>
              <a:t>СТ</a:t>
            </a:r>
            <a:r>
              <a:rPr lang="uk-UA" b="1" cap="all" dirty="0">
                <a:solidFill>
                  <a:schemeClr val="bg1"/>
                </a:solidFill>
              </a:rPr>
              <a:t>Е</a:t>
            </a:r>
            <a:r>
              <a:rPr lang="fr-FR" b="1" cap="all" dirty="0">
                <a:solidFill>
                  <a:schemeClr val="bg1"/>
                </a:solidFill>
              </a:rPr>
              <a:t>Р </a:t>
            </a:r>
            <a:r>
              <a:rPr lang="fr-FR" b="1" cap="all" dirty="0" err="1">
                <a:solidFill>
                  <a:schemeClr val="bg1"/>
                </a:solidFill>
              </a:rPr>
              <a:t>на</a:t>
            </a:r>
            <a:r>
              <a:rPr lang="fr-FR" b="1" cap="all" dirty="0">
                <a:solidFill>
                  <a:schemeClr val="bg1"/>
                </a:solidFill>
              </a:rPr>
              <a:t> </a:t>
            </a:r>
            <a:r>
              <a:rPr lang="fr-FR" b="1" cap="all" dirty="0" err="1">
                <a:solidFill>
                  <a:schemeClr val="bg1"/>
                </a:solidFill>
              </a:rPr>
              <a:t>пер</a:t>
            </a:r>
            <a:r>
              <a:rPr lang="uk-UA" b="1" cap="all" dirty="0">
                <a:solidFill>
                  <a:schemeClr val="bg1"/>
                </a:solidFill>
              </a:rPr>
              <a:t>І</a:t>
            </a:r>
            <a:r>
              <a:rPr lang="fr-FR" b="1" cap="all" dirty="0" err="1">
                <a:solidFill>
                  <a:schemeClr val="bg1"/>
                </a:solidFill>
              </a:rPr>
              <a:t>од</a:t>
            </a:r>
            <a:r>
              <a:rPr lang="fr-FR" b="1" cap="all" dirty="0">
                <a:solidFill>
                  <a:schemeClr val="bg1"/>
                </a:solidFill>
              </a:rPr>
              <a:t> 2041-2060 </a:t>
            </a:r>
            <a:r>
              <a:rPr lang="uk-UA" b="1" cap="all" dirty="0" err="1">
                <a:solidFill>
                  <a:schemeClr val="bg1"/>
                </a:solidFill>
              </a:rPr>
              <a:t>рр</a:t>
            </a:r>
            <a:r>
              <a:rPr lang="fr-FR" b="1" cap="all" dirty="0">
                <a:solidFill>
                  <a:schemeClr val="bg1"/>
                </a:solidFill>
              </a:rPr>
              <a:t>. </a:t>
            </a:r>
            <a:r>
              <a:rPr lang="uk-UA" b="1" cap="all" dirty="0">
                <a:solidFill>
                  <a:schemeClr val="bg1"/>
                </a:solidFill>
              </a:rPr>
              <a:t>ВІДНОСНО</a:t>
            </a:r>
            <a:r>
              <a:rPr lang="fr-FR" b="1" cap="all" dirty="0">
                <a:solidFill>
                  <a:schemeClr val="bg1"/>
                </a:solidFill>
              </a:rPr>
              <a:t> </a:t>
            </a:r>
            <a:r>
              <a:rPr lang="uk-UA" b="1" cap="all" dirty="0">
                <a:solidFill>
                  <a:schemeClr val="bg1"/>
                </a:solidFill>
              </a:rPr>
              <a:t>СУЧАСНОГО</a:t>
            </a:r>
            <a:r>
              <a:rPr lang="fr-FR" b="1" cap="all" dirty="0">
                <a:solidFill>
                  <a:schemeClr val="bg1"/>
                </a:solidFill>
              </a:rPr>
              <a:t> </a:t>
            </a:r>
            <a:r>
              <a:rPr lang="fr-FR" b="1" cap="all" dirty="0" err="1">
                <a:solidFill>
                  <a:schemeClr val="bg1"/>
                </a:solidFill>
              </a:rPr>
              <a:t>кл</a:t>
            </a:r>
            <a:r>
              <a:rPr lang="uk-UA" b="1" cap="all" dirty="0">
                <a:solidFill>
                  <a:schemeClr val="bg1"/>
                </a:solidFill>
              </a:rPr>
              <a:t>І</a:t>
            </a:r>
            <a:r>
              <a:rPr lang="fr-FR" b="1" cap="all" dirty="0" err="1">
                <a:solidFill>
                  <a:schemeClr val="bg1"/>
                </a:solidFill>
              </a:rPr>
              <a:t>матич</a:t>
            </a:r>
            <a:r>
              <a:rPr lang="uk-UA" b="1" cap="all" dirty="0">
                <a:solidFill>
                  <a:schemeClr val="bg1"/>
                </a:solidFill>
              </a:rPr>
              <a:t>НОГО </a:t>
            </a:r>
            <a:r>
              <a:rPr lang="fr-FR" b="1" cap="all" dirty="0">
                <a:solidFill>
                  <a:schemeClr val="bg1"/>
                </a:solidFill>
              </a:rPr>
              <a:t> </a:t>
            </a:r>
            <a:r>
              <a:rPr lang="fr-FR" b="1" cap="all" dirty="0" err="1">
                <a:solidFill>
                  <a:schemeClr val="bg1"/>
                </a:solidFill>
              </a:rPr>
              <a:t>пер</a:t>
            </a:r>
            <a:r>
              <a:rPr lang="uk-UA" b="1" cap="all" dirty="0">
                <a:solidFill>
                  <a:schemeClr val="bg1"/>
                </a:solidFill>
              </a:rPr>
              <a:t>І</a:t>
            </a:r>
            <a:r>
              <a:rPr lang="fr-FR" b="1" cap="all" dirty="0" err="1">
                <a:solidFill>
                  <a:schemeClr val="bg1"/>
                </a:solidFill>
              </a:rPr>
              <a:t>од</a:t>
            </a:r>
            <a:r>
              <a:rPr lang="uk-UA" b="1" cap="all" dirty="0">
                <a:solidFill>
                  <a:schemeClr val="bg1"/>
                </a:solidFill>
              </a:rPr>
              <a:t>У</a:t>
            </a:r>
            <a:r>
              <a:rPr lang="fr-FR" b="1" cap="all" dirty="0">
                <a:solidFill>
                  <a:schemeClr val="bg1"/>
                </a:solidFill>
              </a:rPr>
              <a:t> 1991-2020 </a:t>
            </a:r>
            <a:r>
              <a:rPr lang="uk-UA" b="1" cap="all" dirty="0" err="1">
                <a:solidFill>
                  <a:schemeClr val="bg1"/>
                </a:solidFill>
              </a:rPr>
              <a:t>рр</a:t>
            </a:r>
            <a:endParaRPr lang="ru-RU" b="1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0EDD59-A0C1-4E91-8699-F75DF0E587A9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450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11</a:t>
            </a:fld>
            <a:endParaRPr lang="ru"/>
          </a:p>
        </p:txBody>
      </p:sp>
      <p:sp>
        <p:nvSpPr>
          <p:cNvPr id="5" name="Прямоугольник 4"/>
          <p:cNvSpPr/>
          <p:nvPr/>
        </p:nvSpPr>
        <p:spPr>
          <a:xfrm>
            <a:off x="5398424" y="613060"/>
            <a:ext cx="59404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Кліматичні моделі проекту CMIP6  що використовуються  для побудови   статистичного  ансамблю для проекцій зміни  клімату і річкового  стоку  в басейні Дністра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AAD4ED-B9FF-4FCA-8A5A-2F7B72DEA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330" y="1813389"/>
            <a:ext cx="6552728" cy="44582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3A68604-CAD2-4CD2-97EB-FF69F74FB7B5}"/>
              </a:ext>
            </a:extLst>
          </p:cNvPr>
          <p:cNvSpPr txBox="1"/>
          <p:nvPr/>
        </p:nvSpPr>
        <p:spPr>
          <a:xfrm>
            <a:off x="467817" y="604113"/>
            <a:ext cx="4464496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клімату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річкового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стоку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басейні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Дністра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проведено 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сценаріїв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SSP -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Shared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Socio-economic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Pathways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uk-UA" sz="1800" b="0" u="none" strike="noStrike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Спільні соціально-економічні траєкторії</a:t>
            </a:r>
            <a:r>
              <a:rPr lang="en-US" sz="1800" b="0" u="none" strike="noStrike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1800" b="0" u="none" strike="noStrike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uk-UA" sz="1800" b="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 отримані в рамках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шостої фази проекту 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CMIP6 (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Coupled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Model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Intercomparison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Project,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Phase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6)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зокрема для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SSP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2-4,5 та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SSP5-8,5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сезон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опадів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річкового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стоку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ансамблевими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кліматичних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моделей 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ХХІ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століття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(2041-2060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кліматичного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(1991-2020)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трьох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Дністра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Верхній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Нижній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Дністер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932313" y="6471206"/>
            <a:ext cx="61266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Ансамбль  11 кліматичних моделей з кроком 0,1*0,1 град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0726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3239" y="61455"/>
            <a:ext cx="11070863" cy="761656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Сценарій</a:t>
            </a:r>
            <a:r>
              <a:rPr lang="ru-RU" b="1" dirty="0"/>
              <a:t> </a:t>
            </a:r>
            <a:r>
              <a:rPr lang="en-US" b="1" dirty="0"/>
              <a:t>SSP</a:t>
            </a:r>
            <a:r>
              <a:rPr lang="ru-RU" b="1" dirty="0"/>
              <a:t>2- 4.5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12</a:t>
            </a:fld>
            <a:endParaRPr lang="ru"/>
          </a:p>
        </p:txBody>
      </p:sp>
      <p:sp>
        <p:nvSpPr>
          <p:cNvPr id="5" name="Прямоугольник 4"/>
          <p:cNvSpPr/>
          <p:nvPr/>
        </p:nvSpPr>
        <p:spPr>
          <a:xfrm>
            <a:off x="534752" y="915566"/>
            <a:ext cx="54056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мінимальної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багаторічної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сезон у 20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1-20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1991-20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рр.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басейну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р.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Дністер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-22883" y="6294246"/>
            <a:ext cx="103691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–Верхній Дністер, ІІ- Середній Дністер, ІІІ- Нижній Дністер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6928" y="0"/>
            <a:ext cx="1403921" cy="956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Диаграмма 2">
            <a:extLst>
              <a:ext uri="{FF2B5EF4-FFF2-40B4-BE49-F238E27FC236}">
                <a16:creationId xmlns:a16="http://schemas.microsoft.com/office/drawing/2014/main" id="{00000000-0008-0000-01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8625506"/>
              </p:ext>
            </p:extLst>
          </p:nvPr>
        </p:nvGraphicFramePr>
        <p:xfrm>
          <a:off x="498604" y="3000857"/>
          <a:ext cx="4876800" cy="27475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C6925CA1-D2B0-4DEA-A30D-E0E3DEEDA940}"/>
              </a:ext>
            </a:extLst>
          </p:cNvPr>
          <p:cNvSpPr txBox="1"/>
          <p:nvPr/>
        </p:nvSpPr>
        <p:spPr>
          <a:xfrm>
            <a:off x="534752" y="2664353"/>
            <a:ext cx="59532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сезон температура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25F0332-D50A-48EC-B62B-BC7620E86EF5}"/>
              </a:ext>
            </a:extLst>
          </p:cNvPr>
          <p:cNvSpPr txBox="1"/>
          <p:nvPr/>
        </p:nvSpPr>
        <p:spPr>
          <a:xfrm>
            <a:off x="6156449" y="904451"/>
            <a:ext cx="59532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максимальна за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сезон </a:t>
            </a: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17" name="Диаграмма 2">
            <a:extLst>
              <a:ext uri="{FF2B5EF4-FFF2-40B4-BE49-F238E27FC236}">
                <a16:creationId xmlns:a16="http://schemas.microsoft.com/office/drawing/2014/main" id="{00000000-0008-0000-02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5578625"/>
              </p:ext>
            </p:extLst>
          </p:nvPr>
        </p:nvGraphicFramePr>
        <p:xfrm>
          <a:off x="6245989" y="1375544"/>
          <a:ext cx="5207849" cy="2235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89C0A3CB-B291-43B3-B834-781A064CF4AF}"/>
              </a:ext>
            </a:extLst>
          </p:cNvPr>
          <p:cNvSpPr txBox="1"/>
          <p:nvPr/>
        </p:nvSpPr>
        <p:spPr>
          <a:xfrm>
            <a:off x="6277005" y="3680609"/>
            <a:ext cx="59532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сезон  температура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20" name="Диаграмма 2">
            <a:extLst>
              <a:ext uri="{FF2B5EF4-FFF2-40B4-BE49-F238E27FC236}">
                <a16:creationId xmlns:a16="http://schemas.microsoft.com/office/drawing/2014/main" id="{00000000-0008-0000-03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8125024"/>
              </p:ext>
            </p:extLst>
          </p:nvPr>
        </p:nvGraphicFramePr>
        <p:xfrm>
          <a:off x="6487976" y="3949398"/>
          <a:ext cx="4876800" cy="2775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944801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13</a:t>
            </a:fld>
            <a:endParaRPr lang="ru"/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125" y="-75303"/>
            <a:ext cx="1430801" cy="975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8">
            <a:extLst>
              <a:ext uri="{FF2B5EF4-FFF2-40B4-BE49-F238E27FC236}">
                <a16:creationId xmlns:a16="http://schemas.microsoft.com/office/drawing/2014/main" id="{E2EF2B2E-684A-4FB1-9A84-1B1856EA966C}"/>
              </a:ext>
            </a:extLst>
          </p:cNvPr>
          <p:cNvSpPr/>
          <p:nvPr/>
        </p:nvSpPr>
        <p:spPr>
          <a:xfrm>
            <a:off x="7956649" y="2422331"/>
            <a:ext cx="47259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–Верхній Дністер, І</a:t>
            </a: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І- Середній Дністер, ІІІ- Нижній Дністер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Диаграмма 1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3326625"/>
              </p:ext>
            </p:extLst>
          </p:nvPr>
        </p:nvGraphicFramePr>
        <p:xfrm>
          <a:off x="899865" y="554734"/>
          <a:ext cx="662473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BA890AAD-9B3B-40EB-85C8-41E16FF6F1BB}"/>
              </a:ext>
            </a:extLst>
          </p:cNvPr>
          <p:cNvSpPr txBox="1"/>
          <p:nvPr/>
        </p:nvSpPr>
        <p:spPr>
          <a:xfrm>
            <a:off x="1691953" y="190120"/>
            <a:ext cx="59532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15" name="Диаграмма 1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6031960"/>
              </p:ext>
            </p:extLst>
          </p:nvPr>
        </p:nvGraphicFramePr>
        <p:xfrm>
          <a:off x="159609" y="3720323"/>
          <a:ext cx="560544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098C0668-8897-42D9-ACD4-F415F78FC3CB}"/>
              </a:ext>
            </a:extLst>
          </p:cNvPr>
          <p:cNvSpPr txBox="1"/>
          <p:nvPr/>
        </p:nvSpPr>
        <p:spPr>
          <a:xfrm>
            <a:off x="683841" y="3438730"/>
            <a:ext cx="59532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максимальна за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18" name="Диаграмма 1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5546860"/>
              </p:ext>
            </p:extLst>
          </p:nvPr>
        </p:nvGraphicFramePr>
        <p:xfrm>
          <a:off x="5951601" y="3777284"/>
          <a:ext cx="560544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0363EEF0-A2E7-4C6D-BF9A-396078370987}"/>
              </a:ext>
            </a:extLst>
          </p:cNvPr>
          <p:cNvSpPr txBox="1"/>
          <p:nvPr/>
        </p:nvSpPr>
        <p:spPr>
          <a:xfrm>
            <a:off x="6108939" y="3467211"/>
            <a:ext cx="59532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0" name="Прямоугольник 4">
            <a:extLst>
              <a:ext uri="{FF2B5EF4-FFF2-40B4-BE49-F238E27FC236}">
                <a16:creationId xmlns:a16="http://schemas.microsoft.com/office/drawing/2014/main" id="{898BC042-6559-4284-92A8-E02DA541C7D6}"/>
              </a:ext>
            </a:extLst>
          </p:cNvPr>
          <p:cNvSpPr/>
          <p:nvPr/>
        </p:nvSpPr>
        <p:spPr>
          <a:xfrm>
            <a:off x="7417882" y="115283"/>
            <a:ext cx="464428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у 20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1-20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1991-20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рр.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басейну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р.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Дністер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05996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5024" y="-33449"/>
            <a:ext cx="11070863" cy="761656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Сценарій </a:t>
            </a:r>
            <a:r>
              <a:rPr lang="en-US" b="1" dirty="0"/>
              <a:t>SSP5-</a:t>
            </a:r>
            <a:r>
              <a:rPr lang="uk-UA" b="1" dirty="0"/>
              <a:t> 8.5</a:t>
            </a:r>
            <a:r>
              <a:rPr lang="uk-UA" dirty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14</a:t>
            </a:fld>
            <a:endParaRPr lang="ru"/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6928" y="0"/>
            <a:ext cx="1403921" cy="956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AFE7A45-22A4-4976-B7EE-9FF978D780E5}"/>
              </a:ext>
            </a:extLst>
          </p:cNvPr>
          <p:cNvSpPr/>
          <p:nvPr/>
        </p:nvSpPr>
        <p:spPr>
          <a:xfrm>
            <a:off x="394277" y="5475961"/>
            <a:ext cx="103691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–Верхній Дністер, </a:t>
            </a: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ІІ- Середній Дністер, </a:t>
            </a: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ІІІ- Нижній Дністер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Диаграмма 2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2808053"/>
              </p:ext>
            </p:extLst>
          </p:nvPr>
        </p:nvGraphicFramePr>
        <p:xfrm>
          <a:off x="251793" y="2708812"/>
          <a:ext cx="4876800" cy="27671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41EDB006-9FA1-4317-8721-20512EA83E9D}"/>
              </a:ext>
            </a:extLst>
          </p:cNvPr>
          <p:cNvSpPr txBox="1"/>
          <p:nvPr/>
        </p:nvSpPr>
        <p:spPr>
          <a:xfrm>
            <a:off x="404994" y="2369556"/>
            <a:ext cx="59532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сезон температура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16" name="Диаграмма 2">
            <a:extLst>
              <a:ext uri="{FF2B5EF4-FFF2-40B4-BE49-F238E27FC236}">
                <a16:creationId xmlns:a16="http://schemas.microsoft.com/office/drawing/2014/main" id="{00000000-0008-0000-01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2962027"/>
              </p:ext>
            </p:extLst>
          </p:nvPr>
        </p:nvGraphicFramePr>
        <p:xfrm>
          <a:off x="5724401" y="864225"/>
          <a:ext cx="4920343" cy="2760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98A94C04-D410-4043-A5C8-AE491A26496D}"/>
              </a:ext>
            </a:extLst>
          </p:cNvPr>
          <p:cNvSpPr txBox="1"/>
          <p:nvPr/>
        </p:nvSpPr>
        <p:spPr>
          <a:xfrm>
            <a:off x="5956507" y="313041"/>
            <a:ext cx="59532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максимальна за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сезон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температура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19" name="Диаграмма 2">
            <a:extLst>
              <a:ext uri="{FF2B5EF4-FFF2-40B4-BE49-F238E27FC236}">
                <a16:creationId xmlns:a16="http://schemas.microsoft.com/office/drawing/2014/main" id="{00000000-0008-0000-02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3226898"/>
              </p:ext>
            </p:extLst>
          </p:nvPr>
        </p:nvGraphicFramePr>
        <p:xfrm>
          <a:off x="5707790" y="3928171"/>
          <a:ext cx="4901837" cy="2797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B2F52186-129A-4C7C-AC82-CE59EB5310D7}"/>
              </a:ext>
            </a:extLst>
          </p:cNvPr>
          <p:cNvSpPr txBox="1"/>
          <p:nvPr/>
        </p:nvSpPr>
        <p:spPr>
          <a:xfrm>
            <a:off x="6042221" y="3724155"/>
            <a:ext cx="59532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сезон  температура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1" name="Прямоугольник 4">
            <a:extLst>
              <a:ext uri="{FF2B5EF4-FFF2-40B4-BE49-F238E27FC236}">
                <a16:creationId xmlns:a16="http://schemas.microsoft.com/office/drawing/2014/main" id="{69F6D996-EA72-4C6C-AF63-04B33EAC6272}"/>
              </a:ext>
            </a:extLst>
          </p:cNvPr>
          <p:cNvSpPr/>
          <p:nvPr/>
        </p:nvSpPr>
        <p:spPr>
          <a:xfrm>
            <a:off x="645157" y="655100"/>
            <a:ext cx="464428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сезон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у 20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1-20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1991-20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рр.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басейну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р.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Дністер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602184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15</a:t>
            </a:fld>
            <a:endParaRPr lang="ru"/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600"/>
            <a:ext cx="1331913" cy="9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8">
            <a:extLst>
              <a:ext uri="{FF2B5EF4-FFF2-40B4-BE49-F238E27FC236}">
                <a16:creationId xmlns:a16="http://schemas.microsoft.com/office/drawing/2014/main" id="{2D832E53-5028-465F-A9CD-DD5BEB39FD6C}"/>
              </a:ext>
            </a:extLst>
          </p:cNvPr>
          <p:cNvSpPr/>
          <p:nvPr/>
        </p:nvSpPr>
        <p:spPr>
          <a:xfrm>
            <a:off x="7992418" y="2207322"/>
            <a:ext cx="63274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–Верхній Дністер, </a:t>
            </a: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ІІ- Середній Дністер, </a:t>
            </a: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ІІІ- Нижній Дністер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Диаграмма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8652162"/>
              </p:ext>
            </p:extLst>
          </p:nvPr>
        </p:nvGraphicFramePr>
        <p:xfrm>
          <a:off x="683841" y="591856"/>
          <a:ext cx="6624736" cy="2825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0FE17C7F-FA04-4EC4-A932-CAB5CD74B578}"/>
              </a:ext>
            </a:extLst>
          </p:cNvPr>
          <p:cNvSpPr txBox="1"/>
          <p:nvPr/>
        </p:nvSpPr>
        <p:spPr>
          <a:xfrm>
            <a:off x="1691953" y="190120"/>
            <a:ext cx="59532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16" name="Диаграмма 1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4548166"/>
              </p:ext>
            </p:extLst>
          </p:nvPr>
        </p:nvGraphicFramePr>
        <p:xfrm>
          <a:off x="159609" y="3608007"/>
          <a:ext cx="561230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Диаграмма 1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6073049"/>
              </p:ext>
            </p:extLst>
          </p:nvPr>
        </p:nvGraphicFramePr>
        <p:xfrm>
          <a:off x="5745952" y="3665845"/>
          <a:ext cx="561230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7FD8B3F2-098D-4072-B4C2-9A4798BA54EB}"/>
              </a:ext>
            </a:extLst>
          </p:cNvPr>
          <p:cNvSpPr txBox="1"/>
          <p:nvPr/>
        </p:nvSpPr>
        <p:spPr>
          <a:xfrm>
            <a:off x="683841" y="3438730"/>
            <a:ext cx="59532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максимальна за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07AADAA-6A04-4E8C-BC81-FB3A9ADBE1E1}"/>
              </a:ext>
            </a:extLst>
          </p:cNvPr>
          <p:cNvSpPr txBox="1"/>
          <p:nvPr/>
        </p:nvSpPr>
        <p:spPr>
          <a:xfrm>
            <a:off x="6108939" y="3467211"/>
            <a:ext cx="59532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1" name="Прямоугольник 4">
            <a:extLst>
              <a:ext uri="{FF2B5EF4-FFF2-40B4-BE49-F238E27FC236}">
                <a16:creationId xmlns:a16="http://schemas.microsoft.com/office/drawing/2014/main" id="{3B98E4CD-B9CA-49C5-9759-2E32756CAAEA}"/>
              </a:ext>
            </a:extLst>
          </p:cNvPr>
          <p:cNvSpPr/>
          <p:nvPr/>
        </p:nvSpPr>
        <p:spPr>
          <a:xfrm>
            <a:off x="7236568" y="80605"/>
            <a:ext cx="464428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у 20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1-20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1991-20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рр.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басейну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р.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Дністер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890548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6703DFE-CF07-4467-B86B-E04FA238B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9777" y="0"/>
            <a:ext cx="12330627" cy="767449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5841" y="2785024"/>
            <a:ext cx="10692765" cy="2184166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chemeClr val="bg1"/>
                </a:solidFill>
              </a:rPr>
              <a:t>ПРОЄКЦІЇ </a:t>
            </a:r>
            <a:r>
              <a:rPr lang="uk-UA" b="1" dirty="0">
                <a:solidFill>
                  <a:schemeClr val="bg1"/>
                </a:solidFill>
              </a:rPr>
              <a:t>ЗМІНИ </a:t>
            </a:r>
            <a:r>
              <a:rPr lang="ru-RU" b="1" dirty="0">
                <a:solidFill>
                  <a:schemeClr val="bg1"/>
                </a:solidFill>
              </a:rPr>
              <a:t>РЕЖИМУ ВОЛОГОСТІ </a:t>
            </a:r>
            <a:r>
              <a:rPr lang="fr-FR" b="1" dirty="0">
                <a:solidFill>
                  <a:schemeClr val="bg1"/>
                </a:solidFill>
              </a:rPr>
              <a:t>В БАСЕЙН</a:t>
            </a:r>
            <a:r>
              <a:rPr lang="uk-UA" b="1" dirty="0">
                <a:solidFill>
                  <a:schemeClr val="bg1"/>
                </a:solidFill>
              </a:rPr>
              <a:t>І</a:t>
            </a:r>
            <a:r>
              <a:rPr lang="fr-FR" b="1" dirty="0">
                <a:solidFill>
                  <a:schemeClr val="bg1"/>
                </a:solidFill>
              </a:rPr>
              <a:t> </a:t>
            </a:r>
            <a:endParaRPr lang="uk-UA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fr-FR" b="1" dirty="0">
                <a:solidFill>
                  <a:schemeClr val="bg1"/>
                </a:solidFill>
              </a:rPr>
              <a:t> Р. </a:t>
            </a:r>
            <a:r>
              <a:rPr lang="fr-FR" b="1" cap="all" dirty="0">
                <a:solidFill>
                  <a:schemeClr val="bg1"/>
                </a:solidFill>
              </a:rPr>
              <a:t>ДН</a:t>
            </a:r>
            <a:r>
              <a:rPr lang="uk-UA" b="1" cap="all" dirty="0">
                <a:solidFill>
                  <a:schemeClr val="bg1"/>
                </a:solidFill>
              </a:rPr>
              <a:t>І</a:t>
            </a:r>
            <a:r>
              <a:rPr lang="fr-FR" b="1" cap="all" dirty="0">
                <a:solidFill>
                  <a:schemeClr val="bg1"/>
                </a:solidFill>
              </a:rPr>
              <a:t>СТ</a:t>
            </a:r>
            <a:r>
              <a:rPr lang="uk-UA" b="1" cap="all" dirty="0">
                <a:solidFill>
                  <a:schemeClr val="bg1"/>
                </a:solidFill>
              </a:rPr>
              <a:t>Е</a:t>
            </a:r>
            <a:r>
              <a:rPr lang="fr-FR" b="1" cap="all" dirty="0">
                <a:solidFill>
                  <a:schemeClr val="bg1"/>
                </a:solidFill>
              </a:rPr>
              <a:t>Р </a:t>
            </a:r>
            <a:r>
              <a:rPr lang="fr-FR" b="1" cap="all" dirty="0" err="1">
                <a:solidFill>
                  <a:schemeClr val="bg1"/>
                </a:solidFill>
              </a:rPr>
              <a:t>на</a:t>
            </a:r>
            <a:r>
              <a:rPr lang="fr-FR" b="1" cap="all" dirty="0">
                <a:solidFill>
                  <a:schemeClr val="bg1"/>
                </a:solidFill>
              </a:rPr>
              <a:t> </a:t>
            </a:r>
            <a:r>
              <a:rPr lang="fr-FR" b="1" cap="all" dirty="0" err="1">
                <a:solidFill>
                  <a:schemeClr val="bg1"/>
                </a:solidFill>
              </a:rPr>
              <a:t>пер</a:t>
            </a:r>
            <a:r>
              <a:rPr lang="uk-UA" b="1" cap="all" dirty="0">
                <a:solidFill>
                  <a:schemeClr val="bg1"/>
                </a:solidFill>
              </a:rPr>
              <a:t>І</a:t>
            </a:r>
            <a:r>
              <a:rPr lang="fr-FR" b="1" cap="all" dirty="0" err="1">
                <a:solidFill>
                  <a:schemeClr val="bg1"/>
                </a:solidFill>
              </a:rPr>
              <a:t>од</a:t>
            </a:r>
            <a:r>
              <a:rPr lang="fr-FR" b="1" cap="all" dirty="0">
                <a:solidFill>
                  <a:schemeClr val="bg1"/>
                </a:solidFill>
              </a:rPr>
              <a:t> 2041-2060 </a:t>
            </a:r>
            <a:r>
              <a:rPr lang="uk-UA" b="1" cap="all" dirty="0" err="1">
                <a:solidFill>
                  <a:schemeClr val="bg1"/>
                </a:solidFill>
              </a:rPr>
              <a:t>рр</a:t>
            </a:r>
            <a:r>
              <a:rPr lang="fr-FR" b="1" cap="all" dirty="0">
                <a:solidFill>
                  <a:schemeClr val="bg1"/>
                </a:solidFill>
              </a:rPr>
              <a:t>. </a:t>
            </a:r>
            <a:r>
              <a:rPr lang="uk-UA" b="1" cap="all" dirty="0">
                <a:solidFill>
                  <a:schemeClr val="bg1"/>
                </a:solidFill>
              </a:rPr>
              <a:t>ВІДНОСНО</a:t>
            </a:r>
            <a:r>
              <a:rPr lang="fr-FR" b="1" cap="all" dirty="0">
                <a:solidFill>
                  <a:schemeClr val="bg1"/>
                </a:solidFill>
              </a:rPr>
              <a:t> </a:t>
            </a:r>
            <a:r>
              <a:rPr lang="uk-UA" b="1" cap="all" dirty="0">
                <a:solidFill>
                  <a:schemeClr val="bg1"/>
                </a:solidFill>
              </a:rPr>
              <a:t>СУЧАСНОГО</a:t>
            </a:r>
            <a:r>
              <a:rPr lang="fr-FR" b="1" cap="all" dirty="0">
                <a:solidFill>
                  <a:schemeClr val="bg1"/>
                </a:solidFill>
              </a:rPr>
              <a:t> </a:t>
            </a:r>
            <a:r>
              <a:rPr lang="fr-FR" b="1" cap="all" dirty="0" err="1">
                <a:solidFill>
                  <a:schemeClr val="bg1"/>
                </a:solidFill>
              </a:rPr>
              <a:t>кл</a:t>
            </a:r>
            <a:r>
              <a:rPr lang="uk-UA" b="1" cap="all" dirty="0">
                <a:solidFill>
                  <a:schemeClr val="bg1"/>
                </a:solidFill>
              </a:rPr>
              <a:t>І</a:t>
            </a:r>
            <a:r>
              <a:rPr lang="fr-FR" b="1" cap="all" dirty="0" err="1">
                <a:solidFill>
                  <a:schemeClr val="bg1"/>
                </a:solidFill>
              </a:rPr>
              <a:t>матич</a:t>
            </a:r>
            <a:r>
              <a:rPr lang="uk-UA" b="1" cap="all" dirty="0">
                <a:solidFill>
                  <a:schemeClr val="bg1"/>
                </a:solidFill>
              </a:rPr>
              <a:t>НОГО </a:t>
            </a:r>
            <a:r>
              <a:rPr lang="fr-FR" b="1" cap="all" dirty="0">
                <a:solidFill>
                  <a:schemeClr val="bg1"/>
                </a:solidFill>
              </a:rPr>
              <a:t> </a:t>
            </a:r>
            <a:r>
              <a:rPr lang="fr-FR" b="1" cap="all" dirty="0" err="1">
                <a:solidFill>
                  <a:schemeClr val="bg1"/>
                </a:solidFill>
              </a:rPr>
              <a:t>пер</a:t>
            </a:r>
            <a:r>
              <a:rPr lang="uk-UA" b="1" cap="all" dirty="0">
                <a:solidFill>
                  <a:schemeClr val="bg1"/>
                </a:solidFill>
              </a:rPr>
              <a:t>І</a:t>
            </a:r>
            <a:r>
              <a:rPr lang="fr-FR" b="1" cap="all" dirty="0" err="1">
                <a:solidFill>
                  <a:schemeClr val="bg1"/>
                </a:solidFill>
              </a:rPr>
              <a:t>од</a:t>
            </a:r>
            <a:r>
              <a:rPr lang="uk-UA" b="1" cap="all" dirty="0">
                <a:solidFill>
                  <a:schemeClr val="bg1"/>
                </a:solidFill>
              </a:rPr>
              <a:t>У</a:t>
            </a:r>
            <a:r>
              <a:rPr lang="fr-FR" b="1" cap="all" dirty="0">
                <a:solidFill>
                  <a:schemeClr val="bg1"/>
                </a:solidFill>
              </a:rPr>
              <a:t> 1991-2020 </a:t>
            </a:r>
            <a:r>
              <a:rPr lang="uk-UA" b="1" cap="all" dirty="0" err="1">
                <a:solidFill>
                  <a:schemeClr val="bg1"/>
                </a:solidFill>
              </a:rPr>
              <a:t>рр</a:t>
            </a:r>
            <a:endParaRPr lang="ru-RU" b="1" dirty="0">
              <a:solidFill>
                <a:schemeClr val="bg1"/>
              </a:solidFill>
            </a:endParaRPr>
          </a:p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0EDD59-A0C1-4E91-8699-F75DF0E587A9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3341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Сценарій</a:t>
            </a:r>
            <a:r>
              <a:rPr lang="ru-RU" b="1" dirty="0"/>
              <a:t> </a:t>
            </a:r>
            <a:r>
              <a:rPr lang="en-US" b="1" dirty="0"/>
              <a:t>SSP2-</a:t>
            </a:r>
            <a:r>
              <a:rPr lang="ru-RU" b="1" dirty="0"/>
              <a:t> 4.5</a:t>
            </a:r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17</a:t>
            </a:fld>
            <a:endParaRPr lang="ru"/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5826" y="0"/>
            <a:ext cx="1765024" cy="120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93BA9E8D-6CF0-4F59-9248-2F4EB7EC3943}"/>
              </a:ext>
            </a:extLst>
          </p:cNvPr>
          <p:cNvSpPr/>
          <p:nvPr/>
        </p:nvSpPr>
        <p:spPr>
          <a:xfrm>
            <a:off x="2053589" y="1333303"/>
            <a:ext cx="8192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опадів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сезон,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у 20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1-20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1991-20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рр.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басейну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р.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Дністер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Прямоугольник 8">
            <a:extLst>
              <a:ext uri="{FF2B5EF4-FFF2-40B4-BE49-F238E27FC236}">
                <a16:creationId xmlns:a16="http://schemas.microsoft.com/office/drawing/2014/main" id="{5F7DBB63-8C76-4B67-BCDC-C84268CAE3D5}"/>
              </a:ext>
            </a:extLst>
          </p:cNvPr>
          <p:cNvSpPr/>
          <p:nvPr/>
        </p:nvSpPr>
        <p:spPr>
          <a:xfrm>
            <a:off x="2037282" y="6293896"/>
            <a:ext cx="94949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–Верхній Дністер, ІІ- Середній Дністер, ІІІ- Нижній Дністер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Диаграмма 3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357433"/>
              </p:ext>
            </p:extLst>
          </p:nvPr>
        </p:nvGraphicFramePr>
        <p:xfrm>
          <a:off x="6924645" y="2872022"/>
          <a:ext cx="4920343" cy="28525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Диаграмма 2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8084976"/>
              </p:ext>
            </p:extLst>
          </p:nvPr>
        </p:nvGraphicFramePr>
        <p:xfrm>
          <a:off x="404994" y="2764035"/>
          <a:ext cx="5679447" cy="30324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4CC715D6-414D-4FC2-93E0-D905B53BC210}"/>
              </a:ext>
            </a:extLst>
          </p:cNvPr>
          <p:cNvSpPr txBox="1"/>
          <p:nvPr/>
        </p:nvSpPr>
        <p:spPr>
          <a:xfrm>
            <a:off x="1376033" y="2348738"/>
            <a:ext cx="59532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(%)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опадів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endParaRPr lang="ru-RU" sz="16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B97D9B2-0773-467B-BE43-917BBBBCD4ED}"/>
              </a:ext>
            </a:extLst>
          </p:cNvPr>
          <p:cNvSpPr txBox="1"/>
          <p:nvPr/>
        </p:nvSpPr>
        <p:spPr>
          <a:xfrm>
            <a:off x="7224576" y="2413886"/>
            <a:ext cx="43204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(%)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опадів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сезон 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9557266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Сценарій</a:t>
            </a:r>
            <a:r>
              <a:rPr lang="ru-RU" b="1" dirty="0"/>
              <a:t> </a:t>
            </a:r>
            <a:r>
              <a:rPr lang="en-US" b="1" dirty="0"/>
              <a:t>SSP5-</a:t>
            </a:r>
            <a:r>
              <a:rPr lang="ru-RU" b="1" dirty="0"/>
              <a:t>8.5</a:t>
            </a:r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18</a:t>
            </a:fld>
            <a:endParaRPr lang="ru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5826" y="0"/>
            <a:ext cx="1765024" cy="120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1CE6F8F-6330-4356-BEF6-77424B4B7F4D}"/>
              </a:ext>
            </a:extLst>
          </p:cNvPr>
          <p:cNvSpPr/>
          <p:nvPr/>
        </p:nvSpPr>
        <p:spPr>
          <a:xfrm>
            <a:off x="1115889" y="5868541"/>
            <a:ext cx="103691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–Верхній Дністер, </a:t>
            </a: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ІІ- Середній Дністер, </a:t>
            </a: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ІІІ- Нижній Дністер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Диаграмма 1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4452909"/>
              </p:ext>
            </p:extLst>
          </p:nvPr>
        </p:nvGraphicFramePr>
        <p:xfrm>
          <a:off x="165181" y="2671103"/>
          <a:ext cx="615662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358C4AF7-5B97-4F85-94B1-1E33F53E8715}"/>
              </a:ext>
            </a:extLst>
          </p:cNvPr>
          <p:cNvSpPr txBox="1"/>
          <p:nvPr/>
        </p:nvSpPr>
        <p:spPr>
          <a:xfrm>
            <a:off x="1239330" y="2161113"/>
            <a:ext cx="59532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(%)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опадів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endParaRPr lang="ru-RU" sz="16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304383-AEF7-458E-B277-513CC2AB6FFF}"/>
              </a:ext>
            </a:extLst>
          </p:cNvPr>
          <p:cNvSpPr txBox="1"/>
          <p:nvPr/>
        </p:nvSpPr>
        <p:spPr>
          <a:xfrm>
            <a:off x="7192554" y="2153287"/>
            <a:ext cx="43204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(%)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опадів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сезон </a:t>
            </a:r>
            <a:endParaRPr lang="ru-RU" sz="1600" b="1" dirty="0"/>
          </a:p>
        </p:txBody>
      </p:sp>
      <p:sp>
        <p:nvSpPr>
          <p:cNvPr id="15" name="Прямоугольник 4">
            <a:extLst>
              <a:ext uri="{FF2B5EF4-FFF2-40B4-BE49-F238E27FC236}">
                <a16:creationId xmlns:a16="http://schemas.microsoft.com/office/drawing/2014/main" id="{2F194C59-3E6C-4DC7-98F4-0680B3701561}"/>
              </a:ext>
            </a:extLst>
          </p:cNvPr>
          <p:cNvSpPr/>
          <p:nvPr/>
        </p:nvSpPr>
        <p:spPr>
          <a:xfrm>
            <a:off x="2037283" y="1333303"/>
            <a:ext cx="8192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опадів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сезон,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у 20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1-20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1991-20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рр.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басейну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р.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Дністер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16" name="Диаграмма 15">
            <a:extLst>
              <a:ext uri="{FF2B5EF4-FFF2-40B4-BE49-F238E27FC236}">
                <a16:creationId xmlns:a16="http://schemas.microsoft.com/office/drawing/2014/main" id="{00000000-0008-0000-03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3043782"/>
              </p:ext>
            </p:extLst>
          </p:nvPr>
        </p:nvGraphicFramePr>
        <p:xfrm>
          <a:off x="7314414" y="2628181"/>
          <a:ext cx="4198620" cy="27100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608385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73473C-2B91-4889-948B-129EDFA698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72"/>
          <a:stretch/>
        </p:blipFill>
        <p:spPr>
          <a:xfrm>
            <a:off x="-12008" y="0"/>
            <a:ext cx="12001105" cy="6747834"/>
          </a:xfrm>
          <a:prstGeom prst="rect">
            <a:avLst/>
          </a:prstGeom>
        </p:spPr>
      </p:pic>
      <p:sp>
        <p:nvSpPr>
          <p:cNvPr id="13" name="Подзаголовок 2"/>
          <p:cNvSpPr txBox="1">
            <a:spLocks/>
          </p:cNvSpPr>
          <p:nvPr/>
        </p:nvSpPr>
        <p:spPr>
          <a:xfrm>
            <a:off x="1918245" y="2199250"/>
            <a:ext cx="8044360" cy="2657512"/>
          </a:xfrm>
          <a:prstGeom prst="rect">
            <a:avLst/>
          </a:prstGeom>
        </p:spPr>
        <p:txBody>
          <a:bodyPr vert="horz" lIns="91207" tIns="45604" rIns="91207" bIns="45604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97" dirty="0"/>
              <a:t>	</a:t>
            </a:r>
            <a:endParaRPr lang="ru-RU" sz="1097" dirty="0"/>
          </a:p>
          <a:p>
            <a:r>
              <a:rPr lang="uk-UA" sz="5087" b="1" i="1" kern="0" dirty="0">
                <a:solidFill>
                  <a:schemeClr val="bg1"/>
                </a:solidFill>
                <a:latin typeface="Trebuchet MS" pitchFamily="34" charset="0"/>
              </a:rPr>
              <a:t>Дякую за увагу!</a:t>
            </a:r>
            <a:endParaRPr lang="ru-RU" sz="5087" b="1" i="1" dirty="0">
              <a:solidFill>
                <a:schemeClr val="bg1"/>
              </a:solidFill>
            </a:endParaRPr>
          </a:p>
          <a:p>
            <a:endParaRPr lang="uk-UA" sz="4090" b="1" i="1" kern="0" dirty="0">
              <a:solidFill>
                <a:schemeClr val="tx1"/>
              </a:solidFill>
              <a:latin typeface="Trebuchet MS" pitchFamily="34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4697" y="6557819"/>
            <a:ext cx="171013" cy="190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108" y="6586322"/>
            <a:ext cx="323025" cy="133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4615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47233" y="-40191"/>
            <a:ext cx="12028083" cy="1208914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6"/>
          <p:cNvSpPr txBox="1"/>
          <p:nvPr/>
        </p:nvSpPr>
        <p:spPr>
          <a:xfrm>
            <a:off x="1770044" y="72182"/>
            <a:ext cx="8340762" cy="716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794" tIns="119794" rIns="119794" bIns="119794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</a:pPr>
            <a:r>
              <a:rPr lang="ru-RU" sz="30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Тенденції</a:t>
            </a:r>
            <a:r>
              <a:rPr lang="ru-RU" sz="30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30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зміни</a:t>
            </a:r>
            <a:r>
              <a:rPr lang="ru-RU" sz="30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30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клімату</a:t>
            </a:r>
            <a:r>
              <a:rPr lang="ru-RU" sz="30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на </a:t>
            </a:r>
            <a:r>
              <a:rPr lang="ru-RU" sz="30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планеті</a:t>
            </a:r>
            <a:endParaRPr lang="ru-RU" sz="30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3" name="Google Shape;93;p6"/>
          <p:cNvSpPr txBox="1"/>
          <p:nvPr/>
        </p:nvSpPr>
        <p:spPr>
          <a:xfrm>
            <a:off x="11440547" y="6224777"/>
            <a:ext cx="508288" cy="532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794" tIns="119794" rIns="119794" bIns="119794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</a:pPr>
            <a:endParaRPr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9" name="Прямоугольник 10">
            <a:extLst>
              <a:ext uri="{FF2B5EF4-FFF2-40B4-BE49-F238E27FC236}">
                <a16:creationId xmlns:a16="http://schemas.microsoft.com/office/drawing/2014/main" id="{5AF3561F-B17B-48A9-8E6C-4FB3D6216C1E}"/>
              </a:ext>
            </a:extLst>
          </p:cNvPr>
          <p:cNvSpPr/>
          <p:nvPr/>
        </p:nvSpPr>
        <p:spPr>
          <a:xfrm>
            <a:off x="247069" y="1400326"/>
            <a:ext cx="3551435" cy="3724847"/>
          </a:xfrm>
          <a:prstGeom prst="rect">
            <a:avLst/>
          </a:prstGeom>
        </p:spPr>
        <p:txBody>
          <a:bodyPr wrap="square" lIns="119814" tIns="59907" rIns="119814" bIns="59907">
            <a:spAutoFit/>
          </a:bodyPr>
          <a:lstStyle/>
          <a:p>
            <a:pPr algn="just"/>
            <a:r>
              <a:rPr lang="uk-UA" sz="2100" dirty="0">
                <a:latin typeface="Calibri" panose="020F0502020204030204" pitchFamily="34" charset="0"/>
                <a:cs typeface="Calibri" panose="020F0502020204030204" pitchFamily="34" charset="0"/>
              </a:rPr>
              <a:t>"</a:t>
            </a:r>
            <a:r>
              <a:rPr lang="uk-UA" sz="2100" b="1" dirty="0">
                <a:latin typeface="Calibri" panose="020F0502020204030204" pitchFamily="34" charset="0"/>
                <a:cs typeface="Calibri" panose="020F0502020204030204" pitchFamily="34" charset="0"/>
              </a:rPr>
              <a:t>Потепління кліматичної системи не викликає сумнівів. </a:t>
            </a:r>
            <a:r>
              <a:rPr lang="uk-UA" sz="2100" dirty="0">
                <a:latin typeface="Calibri" panose="020F0502020204030204" pitchFamily="34" charset="0"/>
                <a:cs typeface="Calibri" panose="020F0502020204030204" pitchFamily="34" charset="0"/>
              </a:rPr>
              <a:t>Починаючи з 1950 року, багато з зареєстрованих змін кліматичної системи є нетиповими або безпрецедентними за останні десятиліття або навіть тисячоліття “</a:t>
            </a:r>
            <a:r>
              <a:rPr lang="en-US" sz="2100" i="1" dirty="0">
                <a:latin typeface="Calibri" panose="020F0502020204030204" pitchFamily="34" charset="0"/>
                <a:cs typeface="Calibri" panose="020F0502020204030204" pitchFamily="34" charset="0"/>
              </a:rPr>
              <a:t>[5</a:t>
            </a:r>
            <a:r>
              <a:rPr lang="ru-RU" sz="21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100" i="1" dirty="0">
                <a:latin typeface="Calibri" panose="020F0502020204030204" pitchFamily="34" charset="0"/>
                <a:cs typeface="Calibri" panose="020F0502020204030204" pitchFamily="34" charset="0"/>
              </a:rPr>
              <a:t>Report of the IPCC]</a:t>
            </a:r>
            <a:endParaRPr lang="ru-RU" sz="21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Прямоугольник 18">
            <a:extLst>
              <a:ext uri="{FF2B5EF4-FFF2-40B4-BE49-F238E27FC236}">
                <a16:creationId xmlns:a16="http://schemas.microsoft.com/office/drawing/2014/main" id="{9540FA21-0760-4457-93A1-4A872F81BBF1}"/>
              </a:ext>
            </a:extLst>
          </p:cNvPr>
          <p:cNvSpPr/>
          <p:nvPr/>
        </p:nvSpPr>
        <p:spPr>
          <a:xfrm>
            <a:off x="6292398" y="1107170"/>
            <a:ext cx="4794496" cy="767315"/>
          </a:xfrm>
          <a:prstGeom prst="rect">
            <a:avLst/>
          </a:prstGeom>
        </p:spPr>
        <p:txBody>
          <a:bodyPr wrap="none" lIns="119814" tIns="59907" rIns="119814" bIns="59907">
            <a:spAutoFit/>
          </a:bodyPr>
          <a:lstStyle/>
          <a:p>
            <a:pPr algn="ctr"/>
            <a:r>
              <a:rPr lang="uk-UA" sz="2100" b="1" dirty="0">
                <a:latin typeface="Montserrat" panose="00000500000000000000" pitchFamily="2" charset="-52"/>
              </a:rPr>
              <a:t>Тренд середньої за рік приземної </a:t>
            </a:r>
          </a:p>
          <a:p>
            <a:pPr algn="ctr"/>
            <a:r>
              <a:rPr lang="uk-UA" sz="2100" b="1" dirty="0">
                <a:latin typeface="Montserrat" panose="00000500000000000000" pitchFamily="2" charset="-52"/>
                <a:cs typeface="Calibri" panose="020F0502020204030204" pitchFamily="34" charset="0"/>
              </a:rPr>
              <a:t>температури</a:t>
            </a:r>
            <a:r>
              <a:rPr lang="uk-UA" sz="2100" b="1" dirty="0">
                <a:latin typeface="Montserrat" panose="00000500000000000000" pitchFamily="2" charset="-52"/>
              </a:rPr>
              <a:t> повітря </a:t>
            </a:r>
            <a:endParaRPr lang="ru-RU" sz="2100" dirty="0">
              <a:latin typeface="Montserrat" panose="00000500000000000000" pitchFamily="2" charset="-52"/>
            </a:endParaRPr>
          </a:p>
        </p:txBody>
      </p:sp>
      <p:sp>
        <p:nvSpPr>
          <p:cNvPr id="15" name="Прямоугольник 23">
            <a:extLst>
              <a:ext uri="{FF2B5EF4-FFF2-40B4-BE49-F238E27FC236}">
                <a16:creationId xmlns:a16="http://schemas.microsoft.com/office/drawing/2014/main" id="{0E8C2B3B-4C52-4968-9029-84C052C5EC2A}"/>
              </a:ext>
            </a:extLst>
          </p:cNvPr>
          <p:cNvSpPr/>
          <p:nvPr/>
        </p:nvSpPr>
        <p:spPr>
          <a:xfrm>
            <a:off x="968777" y="5374773"/>
            <a:ext cx="10190959" cy="1505979"/>
          </a:xfrm>
          <a:prstGeom prst="rect">
            <a:avLst/>
          </a:prstGeom>
        </p:spPr>
        <p:txBody>
          <a:bodyPr wrap="square" lIns="119814" tIns="59907" rIns="119814" bIns="59907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 температури земної поверхні спостерігалося майже по всій планеті з 1901 по 2023 рік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посилилось протягом останніх десятиліть.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Басейн Дністра знаходиться в регіоні, де протягом останніх десятиліть відмічається найбільший ріст температури повітря на планеті</a:t>
            </a:r>
          </a:p>
        </p:txBody>
      </p:sp>
      <p:pic>
        <p:nvPicPr>
          <p:cNvPr id="16" name="Picture 2" descr="Тенденції температури з 1901 року">
            <a:hlinkClick r:id="rId4" tooltip="Тенденції температури з 1901 року"/>
            <a:extLst>
              <a:ext uri="{FF2B5EF4-FFF2-40B4-BE49-F238E27FC236}">
                <a16:creationId xmlns:a16="http://schemas.microsoft.com/office/drawing/2014/main" id="{9E1E4644-BF41-40B3-B3D8-A9AA60FB0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667" y="2316084"/>
            <a:ext cx="3954096" cy="3127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Тенденції температури з 1994 року">
            <a:hlinkClick r:id="rId6" tooltip="Тенденції температури з 1994 року"/>
            <a:extLst>
              <a:ext uri="{FF2B5EF4-FFF2-40B4-BE49-F238E27FC236}">
                <a16:creationId xmlns:a16="http://schemas.microsoft.com/office/drawing/2014/main" id="{6EC6E659-6ED6-4B93-9CDB-77BD1CCA0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431" y="2258269"/>
            <a:ext cx="3954097" cy="3127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E95FE4C-8AB5-42DD-AB77-6129C33C61C6}"/>
              </a:ext>
            </a:extLst>
          </p:cNvPr>
          <p:cNvSpPr txBox="1"/>
          <p:nvPr/>
        </p:nvSpPr>
        <p:spPr>
          <a:xfrm>
            <a:off x="4766606" y="2084212"/>
            <a:ext cx="2595302" cy="409324"/>
          </a:xfrm>
          <a:prstGeom prst="rect">
            <a:avLst/>
          </a:prstGeom>
          <a:noFill/>
        </p:spPr>
        <p:txBody>
          <a:bodyPr wrap="square" lIns="119814" tIns="59907" rIns="119814" bIns="59907">
            <a:spAutoFit/>
          </a:bodyPr>
          <a:lstStyle/>
          <a:p>
            <a:r>
              <a:rPr lang="ru-RU" b="1" dirty="0">
                <a:latin typeface="Montserrat" panose="00000500000000000000" pitchFamily="2" charset="-52"/>
              </a:rPr>
              <a:t>1901-  20</a:t>
            </a:r>
            <a:r>
              <a:rPr lang="en-US" b="1" dirty="0">
                <a:latin typeface="Montserrat" panose="00000500000000000000" pitchFamily="2" charset="-52"/>
              </a:rPr>
              <a:t>23</a:t>
            </a:r>
            <a:r>
              <a:rPr lang="ru-RU" b="1" dirty="0">
                <a:latin typeface="Montserrat" panose="00000500000000000000" pitchFamily="2" charset="-52"/>
              </a:rPr>
              <a:t> </a:t>
            </a:r>
            <a:r>
              <a:rPr lang="ru-RU" b="1" dirty="0" err="1">
                <a:latin typeface="Montserrat" panose="00000500000000000000" pitchFamily="2" charset="-52"/>
              </a:rPr>
              <a:t>рр</a:t>
            </a:r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2D3CA7F-C3F7-4E90-8B2A-757B026F8728}"/>
              </a:ext>
            </a:extLst>
          </p:cNvPr>
          <p:cNvSpPr txBox="1"/>
          <p:nvPr/>
        </p:nvSpPr>
        <p:spPr>
          <a:xfrm>
            <a:off x="8848559" y="2048339"/>
            <a:ext cx="2595302" cy="409324"/>
          </a:xfrm>
          <a:prstGeom prst="rect">
            <a:avLst/>
          </a:prstGeom>
          <a:noFill/>
        </p:spPr>
        <p:txBody>
          <a:bodyPr wrap="square" lIns="119814" tIns="59907" rIns="119814" bIns="59907">
            <a:spAutoFit/>
          </a:bodyPr>
          <a:lstStyle/>
          <a:p>
            <a:r>
              <a:rPr lang="ru-RU" b="1" dirty="0">
                <a:latin typeface="Montserrat" panose="00000500000000000000" pitchFamily="2" charset="-52"/>
              </a:rPr>
              <a:t>1994 - 20</a:t>
            </a:r>
            <a:r>
              <a:rPr lang="en-US" b="1" dirty="0">
                <a:latin typeface="Montserrat" panose="00000500000000000000" pitchFamily="2" charset="-52"/>
              </a:rPr>
              <a:t>23</a:t>
            </a:r>
            <a:r>
              <a:rPr lang="ru-RU" b="1" dirty="0">
                <a:latin typeface="Montserrat" panose="00000500000000000000" pitchFamily="2" charset="-52"/>
              </a:rPr>
              <a:t> </a:t>
            </a:r>
            <a:r>
              <a:rPr lang="ru-RU" b="1" dirty="0" err="1">
                <a:latin typeface="Montserrat" panose="00000500000000000000" pitchFamily="2" charset="-52"/>
              </a:rPr>
              <a:t>рр</a:t>
            </a:r>
            <a:endParaRPr lang="ru-RU" dirty="0"/>
          </a:p>
        </p:txBody>
      </p:sp>
      <p:cxnSp>
        <p:nvCxnSpPr>
          <p:cNvPr id="3" name="Пряма зі стрілкою 2">
            <a:extLst>
              <a:ext uri="{FF2B5EF4-FFF2-40B4-BE49-F238E27FC236}">
                <a16:creationId xmlns:a16="http://schemas.microsoft.com/office/drawing/2014/main" id="{AE23A3B6-D240-402B-99A7-E5933A252E15}"/>
              </a:ext>
            </a:extLst>
          </p:cNvPr>
          <p:cNvCxnSpPr>
            <a:cxnSpLocks/>
          </p:cNvCxnSpPr>
          <p:nvPr/>
        </p:nvCxnSpPr>
        <p:spPr>
          <a:xfrm flipH="1">
            <a:off x="10332913" y="2316084"/>
            <a:ext cx="1107634" cy="960169"/>
          </a:xfrm>
          <a:prstGeom prst="straightConnector1">
            <a:avLst/>
          </a:prstGeom>
          <a:ln w="317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5784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93EF776-1BE9-4AA8-9AFE-BE6B3A8975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176" y="1430312"/>
            <a:ext cx="7444481" cy="3038239"/>
          </a:xfrm>
          <a:prstGeom prst="rect">
            <a:avLst/>
          </a:prstGeom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486C7E5-C2DA-4675-89DD-024791E57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0EDD59-A0C1-4E91-8699-F75DF0E587A9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AB24A1-4465-4ED7-B40B-42EAAE6F3C11}"/>
              </a:ext>
            </a:extLst>
          </p:cNvPr>
          <p:cNvSpPr txBox="1"/>
          <p:nvPr/>
        </p:nvSpPr>
        <p:spPr>
          <a:xfrm>
            <a:off x="3027481" y="0"/>
            <a:ext cx="6009288" cy="36933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uk-UA" sz="1800" b="1" cap="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Сучасний клімат басейну Дністра</a:t>
            </a:r>
            <a:endParaRPr lang="ru-RU" cap="all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93611" y="1383931"/>
            <a:ext cx="2036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Верхній Дністер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803096" y="2268141"/>
            <a:ext cx="282596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верхньої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течії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Дністра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класифікацією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Кеппена,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напівконтинентальний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вологий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клімат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2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5826" y="0"/>
            <a:ext cx="1765024" cy="120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6A86E612-6FBA-4419-9220-319F352EE0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176" y="674008"/>
            <a:ext cx="8992121" cy="589913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20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Кліматичні особливості басейну р. Дністер у сучасний кліматичний період (1991-2020) та у 2011-2020 рр. </a:t>
            </a:r>
            <a:endParaRPr kumimoji="0" lang="uk-UA" alt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EFDEFF51-9632-4A92-919A-6297026E9F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906" y="4652560"/>
            <a:ext cx="10426536" cy="959245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1991–2020. 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 за рік температура повітря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+7,6°C. 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Індекс континентальності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20,9 ° С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середня температура січня -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-2,9 ° С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липня 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+18,0 ° С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altLang="ru-RU" sz="1600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ротягом 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п'яти місяців 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 за місяць температура повітря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вище 10 ° С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За рік випадає в середньому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870 мм опадів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Найбільша кількість опадів у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липн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(121мм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червні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(110мм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Протягом року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відсутній посушливий періо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д, щомісяця в середньому випадає понад 40 мм опадів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AE36D03-A6B0-4B2E-8063-31C88C819181}"/>
              </a:ext>
            </a:extLst>
          </p:cNvPr>
          <p:cNvSpPr txBox="1"/>
          <p:nvPr/>
        </p:nvSpPr>
        <p:spPr>
          <a:xfrm>
            <a:off x="500705" y="5700479"/>
            <a:ext cx="1054893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2011–2020.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+8,3°</a:t>
            </a:r>
            <a:r>
              <a:rPr lang="en-A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A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континентальності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23,0 ° 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січня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-2,5 ° 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липня 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+18,2 ° 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шести </a:t>
            </a:r>
            <a:r>
              <a:rPr lang="ru-RU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місяців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° С.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випадає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середньому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838 мм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опадів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опадів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травні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(116мм)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червні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(108мм).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року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відсутній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посушливий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щомісяця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середньому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випадає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 мм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опадів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D68B7B-7B42-4594-843D-D1C1D8AC16A0}"/>
              </a:ext>
            </a:extLst>
          </p:cNvPr>
          <p:cNvSpPr txBox="1"/>
          <p:nvPr/>
        </p:nvSpPr>
        <p:spPr>
          <a:xfrm>
            <a:off x="755849" y="4279415"/>
            <a:ext cx="59075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uk-UA" altLang="ru-RU" sz="1400" b="1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Клімадіаграма</a:t>
            </a:r>
            <a:r>
              <a:rPr kumimoji="0" lang="uk-UA" altLang="ru-RU" sz="14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altLang="ru-RU" sz="1400" b="1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Ґоссена</a:t>
            </a:r>
            <a:r>
              <a:rPr kumimoji="0" lang="uk-UA" altLang="ru-RU" sz="14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Вальтера</a:t>
            </a:r>
            <a:r>
              <a:rPr kumimoji="0" lang="uk-UA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648072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67C81A5-79AD-4D41-8689-5CA2DBC66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180" y="832709"/>
            <a:ext cx="8953500" cy="3609975"/>
          </a:xfrm>
          <a:prstGeom prst="rect">
            <a:avLst/>
          </a:prstGeo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0EDD59-A0C1-4E91-8699-F75DF0E587A9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056035" y="773239"/>
            <a:ext cx="21852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Середній Дністер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5826" y="0"/>
            <a:ext cx="1765024" cy="120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6">
            <a:extLst>
              <a:ext uri="{FF2B5EF4-FFF2-40B4-BE49-F238E27FC236}">
                <a16:creationId xmlns:a16="http://schemas.microsoft.com/office/drawing/2014/main" id="{F5FDABEC-C057-4D95-9988-97E57D577CE8}"/>
              </a:ext>
            </a:extLst>
          </p:cNvPr>
          <p:cNvSpPr/>
          <p:nvPr/>
        </p:nvSpPr>
        <p:spPr>
          <a:xfrm>
            <a:off x="9133036" y="2235846"/>
            <a:ext cx="282596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течії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Дністра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класифікацією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Кеппена,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континентальний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вологий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клімат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0B150C4E-FAB3-4A72-824F-3FD525C860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906" y="4652560"/>
            <a:ext cx="10426536" cy="959245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1991–2020. 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 за рік температура повітря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+8,5°C. 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Індекс континентальності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23,0 ° С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середня температура січня -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--3,2 ° С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липня 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+19,9 ° С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altLang="ru-RU" sz="1600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ротягом 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п'яти місяців 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 за місяць температура повітря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вище 10 ° С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За рік випадає в середньому </a:t>
            </a:r>
            <a:r>
              <a:rPr lang="uk-UA" altLang="ru-RU" sz="1600" b="1" dirty="0"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594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мм опадів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Найбільша кількість опадів у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липн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(78мм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червні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(76мм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Протягом року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посушливий періо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 характерний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п</a:t>
            </a:r>
            <a:r>
              <a:rPr kumimoji="0" lang="en-US" altLang="ru-RU" sz="1600" b="1" i="0" u="none" strike="noStrike" cap="none" normalizeH="0" baseline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kumimoji="0" lang="uk-UA" altLang="ru-RU" sz="1600" b="1" i="0" u="none" strike="noStrike" cap="none" normalizeH="0" baseline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яти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місяців</a:t>
            </a:r>
            <a:r>
              <a:rPr lang="uk-UA" altLang="ru-RU" sz="1600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коли 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щомісяця в середньому випадає 40 мм опадів і менше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9D76EA-8179-4AAA-B717-3686B4732995}"/>
              </a:ext>
            </a:extLst>
          </p:cNvPr>
          <p:cNvSpPr txBox="1"/>
          <p:nvPr/>
        </p:nvSpPr>
        <p:spPr>
          <a:xfrm>
            <a:off x="500705" y="5700479"/>
            <a:ext cx="1054893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2011–2020.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+8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9°</a:t>
            </a:r>
            <a:r>
              <a:rPr lang="en-A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A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континентальності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23,2 ° 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січня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-3,0 ° 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липня 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+20,2 ° 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шести </a:t>
            </a:r>
            <a:r>
              <a:rPr lang="ru-RU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місяців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° С.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випадає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середньому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573 мм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опадів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опадів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червні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(78мм)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травні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(73мм) . 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 року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посушливий періо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 характерний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чотирьох місяців</a:t>
            </a:r>
            <a:r>
              <a:rPr lang="uk-UA" altLang="ru-RU" sz="1600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коли 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щомісяця в середньому випадає 40 мм опадів і менше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9020647D-456F-4A36-9A0B-24C96BD3AD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919" y="188611"/>
            <a:ext cx="8992121" cy="589913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20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Кліматичні особливості басейну р. Дністер у сучасний кліматичний період (1991-2020) та у 2011-2020 </a:t>
            </a:r>
            <a:r>
              <a:rPr kumimoji="0" lang="uk-UA" altLang="ru-RU" sz="2000" b="1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endParaRPr kumimoji="0" lang="uk-UA" alt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10C694E-4344-4B3F-8DA3-20207E7ADA86}"/>
              </a:ext>
            </a:extLst>
          </p:cNvPr>
          <p:cNvSpPr txBox="1"/>
          <p:nvPr/>
        </p:nvSpPr>
        <p:spPr>
          <a:xfrm>
            <a:off x="509919" y="4168217"/>
            <a:ext cx="59075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uk-UA" altLang="ru-RU" sz="1400" b="1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Клімадіаграма</a:t>
            </a:r>
            <a:r>
              <a:rPr kumimoji="0" lang="uk-UA" altLang="ru-RU" sz="14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altLang="ru-RU" sz="1400" b="1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Ґоссена</a:t>
            </a:r>
            <a:r>
              <a:rPr kumimoji="0" lang="uk-UA" altLang="ru-RU" sz="14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Вальтера</a:t>
            </a:r>
            <a:r>
              <a:rPr kumimoji="0" lang="uk-UA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383850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DE33287-EDA7-4E4C-B601-9F9F0D81F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419" y="881721"/>
            <a:ext cx="9067800" cy="3571875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0EDD59-A0C1-4E91-8699-F75DF0E587A9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588497" y="765104"/>
            <a:ext cx="18549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Нижній Дністер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5826" y="0"/>
            <a:ext cx="1765024" cy="120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6">
            <a:extLst>
              <a:ext uri="{FF2B5EF4-FFF2-40B4-BE49-F238E27FC236}">
                <a16:creationId xmlns:a16="http://schemas.microsoft.com/office/drawing/2014/main" id="{EE9BEE3D-011E-4AAD-885B-1068119E64EC}"/>
              </a:ext>
            </a:extLst>
          </p:cNvPr>
          <p:cNvSpPr/>
          <p:nvPr/>
        </p:nvSpPr>
        <p:spPr>
          <a:xfrm>
            <a:off x="9133036" y="2235846"/>
            <a:ext cx="282596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нижньої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течії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Дністра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класифікацією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Кеппена,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континентальний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аридний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клімат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7759FE3C-D8FE-48F3-85C4-E5817E4F87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964" y="167194"/>
            <a:ext cx="8992121" cy="589913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20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Кліматичні особливості басейну р. Дністер у сучасний кліматичний період (1991-2020) та у 2011-2020 рр. </a:t>
            </a:r>
            <a:endParaRPr kumimoji="0" lang="uk-UA" alt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DEF11DC3-7812-462F-86A1-6C0F1F4175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906" y="4652560"/>
            <a:ext cx="10426536" cy="959245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1991–2020. 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 за рік температура повітря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+10,2°C. 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Індекс континентальності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24,5 ° С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середня температура січня -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--2,1 ° С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липня 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+22,4 ° С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altLang="ru-RU" sz="1600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ротягом  </a:t>
            </a:r>
            <a:r>
              <a:rPr lang="uk-UA" altLang="ru-RU" sz="1600" b="1" dirty="0"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семи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місяців 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 за місяць температура повітря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вище 10 ° С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За рік випадає в середньому </a:t>
            </a:r>
            <a:r>
              <a:rPr lang="uk-UA" altLang="ru-RU" sz="1600" b="1" dirty="0"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545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мм опадів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Найбільша кількість опадів у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червні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(70мм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та</a:t>
            </a:r>
            <a:r>
              <a:rPr lang="uk-UA" altLang="ru-RU" sz="1600" b="1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липн</a:t>
            </a:r>
            <a:r>
              <a:rPr lang="uk-UA" altLang="ru-RU" sz="1600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uk-UA" altLang="ru-RU" sz="1600" b="1" dirty="0"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(58мм</a:t>
            </a:r>
            <a:r>
              <a:rPr lang="uk-UA" altLang="ru-RU" sz="1600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Протягом року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посушливий періо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 характерний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чотирьох місяців</a:t>
            </a:r>
            <a:r>
              <a:rPr lang="uk-UA" altLang="ru-RU" sz="1600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коли 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щомісяця в середньому випадає 40 мм опадів і менше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8D41FD-E2F1-4214-84CE-FDC5A727437B}"/>
              </a:ext>
            </a:extLst>
          </p:cNvPr>
          <p:cNvSpPr txBox="1"/>
          <p:nvPr/>
        </p:nvSpPr>
        <p:spPr>
          <a:xfrm>
            <a:off x="500705" y="5700479"/>
            <a:ext cx="1054893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2011–2020.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+10,9°</a:t>
            </a:r>
            <a:r>
              <a:rPr lang="en-A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A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континентальності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24,8 ° 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січня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-2,0 ° 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липня 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+22,8 ° 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семи  </a:t>
            </a:r>
            <a:r>
              <a:rPr lang="ru-RU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місяців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° С.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випадає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середньому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517 мм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опадів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опадів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червні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(68мм)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травні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(54мм) . 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 року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посушливий періо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 характерний 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kumimoji="0" lang="uk-UA" altLang="ru-RU" sz="1600" b="1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пяти</a:t>
            </a: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місяців</a:t>
            </a:r>
            <a:r>
              <a:rPr lang="uk-UA" altLang="ru-RU" sz="1600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коли 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щомісяця в середньому випадає 40 мм опадів і менше</a:t>
            </a:r>
            <a:r>
              <a:rPr kumimoji="0" lang="uk-UA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5926FD-8EAE-43D5-9A10-B9F8ACDE65A1}"/>
              </a:ext>
            </a:extLst>
          </p:cNvPr>
          <p:cNvSpPr txBox="1"/>
          <p:nvPr/>
        </p:nvSpPr>
        <p:spPr>
          <a:xfrm>
            <a:off x="395809" y="4222809"/>
            <a:ext cx="59075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uk-UA" altLang="ru-RU" sz="1400" b="1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Клімадіаграма</a:t>
            </a:r>
            <a:r>
              <a:rPr kumimoji="0" lang="uk-UA" altLang="ru-RU" sz="14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altLang="ru-RU" sz="1400" b="1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Ґоссена</a:t>
            </a:r>
            <a:r>
              <a:rPr kumimoji="0" lang="uk-UA" altLang="ru-RU" sz="14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Вальтера</a:t>
            </a:r>
            <a:r>
              <a:rPr kumimoji="0" lang="uk-UA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525835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6"/>
          <p:cNvSpPr txBox="1">
            <a:spLocks/>
          </p:cNvSpPr>
          <p:nvPr/>
        </p:nvSpPr>
        <p:spPr>
          <a:xfrm>
            <a:off x="1846420" y="1624653"/>
            <a:ext cx="8208645" cy="4514439"/>
          </a:xfrm>
          <a:prstGeom prst="rect">
            <a:avLst/>
          </a:prstGeom>
        </p:spPr>
        <p:txBody>
          <a:bodyPr vert="horz" lIns="91207" tIns="45604" rIns="91207" bIns="45604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3192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DBC7CFA-02D2-4784-B66D-A16B9B2E2176}"/>
              </a:ext>
            </a:extLst>
          </p:cNvPr>
          <p:cNvSpPr txBox="1"/>
          <p:nvPr/>
        </p:nvSpPr>
        <p:spPr>
          <a:xfrm>
            <a:off x="1089088" y="-7631"/>
            <a:ext cx="44912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Середні десятилітні ковзні  середньої за рік температури повітря Басейн Дністра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638906B-1CEC-4306-8D66-C75B1999CFB7}"/>
              </a:ext>
            </a:extLst>
          </p:cNvPr>
          <p:cNvSpPr txBox="1"/>
          <p:nvPr/>
        </p:nvSpPr>
        <p:spPr>
          <a:xfrm>
            <a:off x="1822569" y="3667877"/>
            <a:ext cx="99164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</a:rPr>
              <a:t>Середня за рік та аномалія за рік температури повітря  відносно 1991–2020 </a:t>
            </a:r>
            <a:endParaRPr lang="ru-RU" b="1" dirty="0"/>
          </a:p>
        </p:txBody>
      </p:sp>
      <p:graphicFrame>
        <p:nvGraphicFramePr>
          <p:cNvPr id="22" name="Диаграмма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1444619"/>
              </p:ext>
            </p:extLst>
          </p:nvPr>
        </p:nvGraphicFramePr>
        <p:xfrm>
          <a:off x="1115888" y="575862"/>
          <a:ext cx="3915233" cy="2445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4" name="Диаграмма 33"/>
          <p:cNvGraphicFramePr>
            <a:graphicFrameLocks/>
          </p:cNvGraphicFramePr>
          <p:nvPr/>
        </p:nvGraphicFramePr>
        <p:xfrm>
          <a:off x="-58524" y="4480418"/>
          <a:ext cx="3859345" cy="2224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6" name="Диаграмма 3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98553"/>
              </p:ext>
            </p:extLst>
          </p:nvPr>
        </p:nvGraphicFramePr>
        <p:xfrm>
          <a:off x="7106791" y="320945"/>
          <a:ext cx="2736304" cy="23762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9108777" y="36325"/>
            <a:ext cx="25202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</a:rPr>
              <a:t>Рейтинг 5-и найтепліших років</a:t>
            </a:r>
          </a:p>
          <a:p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</a:rPr>
              <a:t> з 1961</a:t>
            </a:r>
            <a:endParaRPr lang="ru-RU" dirty="0"/>
          </a:p>
        </p:txBody>
      </p:sp>
      <p:sp>
        <p:nvSpPr>
          <p:cNvPr id="18" name="Прямоугольник 16">
            <a:extLst>
              <a:ext uri="{FF2B5EF4-FFF2-40B4-BE49-F238E27FC236}">
                <a16:creationId xmlns:a16="http://schemas.microsoft.com/office/drawing/2014/main" id="{BC66392D-5278-4E1D-8704-344B9FC26C1E}"/>
              </a:ext>
            </a:extLst>
          </p:cNvPr>
          <p:cNvSpPr/>
          <p:nvPr/>
        </p:nvSpPr>
        <p:spPr>
          <a:xfrm>
            <a:off x="1115889" y="2812801"/>
            <a:ext cx="94330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 за рік температура повітря за останнє десятиліття   (2011-2020 рр.) в басейні Дністра  була 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найвищою з 1946 р і, ймовірно,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всю історію інструментальних спостережень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Починаючи з середини 1980-х років кожне з десятиліть в басейні Дністра  було теплішим, ніж попереднє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4" name="Диаграмма 5">
            <a:extLst>
              <a:ext uri="{FF2B5EF4-FFF2-40B4-BE49-F238E27FC236}">
                <a16:creationId xmlns:a16="http://schemas.microsoft.com/office/drawing/2014/main" id="{00000000-0008-0000-0B00-000006000000}"/>
              </a:ext>
            </a:extLst>
          </p:cNvPr>
          <p:cNvGraphicFramePr>
            <a:graphicFrameLocks/>
          </p:cNvGraphicFramePr>
          <p:nvPr/>
        </p:nvGraphicFramePr>
        <p:xfrm>
          <a:off x="4011686" y="4424100"/>
          <a:ext cx="3859344" cy="2132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632F70E3-DD27-4059-B912-11F0BB6674F7}"/>
              </a:ext>
            </a:extLst>
          </p:cNvPr>
          <p:cNvSpPr txBox="1"/>
          <p:nvPr/>
        </p:nvSpPr>
        <p:spPr>
          <a:xfrm>
            <a:off x="1352549" y="4027030"/>
            <a:ext cx="24482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b="1" dirty="0">
                <a:latin typeface="Times New Roman" panose="02020603050405020304" pitchFamily="18" charset="0"/>
                <a:ea typeface="Calibri" panose="020F0502020204030204" pitchFamily="34" charset="0"/>
              </a:rPr>
              <a:t>Верхній Дністер</a:t>
            </a:r>
            <a:endParaRPr lang="ru-RU" sz="16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E04D2EA-5001-4DEA-9FF0-B0337922D350}"/>
              </a:ext>
            </a:extLst>
          </p:cNvPr>
          <p:cNvSpPr txBox="1"/>
          <p:nvPr/>
        </p:nvSpPr>
        <p:spPr>
          <a:xfrm>
            <a:off x="4893523" y="4121518"/>
            <a:ext cx="24482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b="1" dirty="0">
                <a:latin typeface="Times New Roman" panose="02020603050405020304" pitchFamily="18" charset="0"/>
                <a:ea typeface="Calibri" panose="020F0502020204030204" pitchFamily="34" charset="0"/>
              </a:rPr>
              <a:t>Середній Дністер</a:t>
            </a:r>
            <a:endParaRPr lang="ru-RU" sz="1600" dirty="0"/>
          </a:p>
        </p:txBody>
      </p:sp>
      <p:graphicFrame>
        <p:nvGraphicFramePr>
          <p:cNvPr id="35" name="Диаграмма 2">
            <a:extLst>
              <a:ext uri="{FF2B5EF4-FFF2-40B4-BE49-F238E27FC236}">
                <a16:creationId xmlns:a16="http://schemas.microsoft.com/office/drawing/2014/main" id="{00000000-0008-0000-0F00-000003000000}"/>
              </a:ext>
            </a:extLst>
          </p:cNvPr>
          <p:cNvGraphicFramePr>
            <a:graphicFrameLocks/>
          </p:cNvGraphicFramePr>
          <p:nvPr/>
        </p:nvGraphicFramePr>
        <p:xfrm>
          <a:off x="8008533" y="4531844"/>
          <a:ext cx="3747709" cy="2024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7" name="TextBox 36">
            <a:extLst>
              <a:ext uri="{FF2B5EF4-FFF2-40B4-BE49-F238E27FC236}">
                <a16:creationId xmlns:a16="http://schemas.microsoft.com/office/drawing/2014/main" id="{46C60165-B601-4504-A825-F27914D989B8}"/>
              </a:ext>
            </a:extLst>
          </p:cNvPr>
          <p:cNvSpPr txBox="1"/>
          <p:nvPr/>
        </p:nvSpPr>
        <p:spPr>
          <a:xfrm>
            <a:off x="8524289" y="4172686"/>
            <a:ext cx="302028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b="1" dirty="0">
                <a:latin typeface="Times New Roman" panose="02020603050405020304" pitchFamily="18" charset="0"/>
                <a:ea typeface="Calibri" panose="020F0502020204030204" pitchFamily="34" charset="0"/>
              </a:rPr>
              <a:t>Нижній Дністер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153346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171" y="6591240"/>
            <a:ext cx="171013" cy="190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5200" y="6608108"/>
            <a:ext cx="323025" cy="133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Объект 6"/>
          <p:cNvSpPr txBox="1">
            <a:spLocks/>
          </p:cNvSpPr>
          <p:nvPr/>
        </p:nvSpPr>
        <p:spPr>
          <a:xfrm>
            <a:off x="1975548" y="1668109"/>
            <a:ext cx="8208645" cy="4514439"/>
          </a:xfrm>
          <a:prstGeom prst="rect">
            <a:avLst/>
          </a:prstGeom>
        </p:spPr>
        <p:txBody>
          <a:bodyPr vert="horz" lIns="91207" tIns="45604" rIns="91207" bIns="45604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3192"/>
          </a:p>
        </p:txBody>
      </p:sp>
      <p:sp>
        <p:nvSpPr>
          <p:cNvPr id="16" name="Заголовок 2">
            <a:extLst>
              <a:ext uri="{FF2B5EF4-FFF2-40B4-BE49-F238E27FC236}">
                <a16:creationId xmlns:a16="http://schemas.microsoft.com/office/drawing/2014/main" id="{957D1535-30EB-4876-977F-DE8F4B2BA0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945" y="298957"/>
            <a:ext cx="8208645" cy="4514439"/>
          </a:xfrm>
          <a:effectLst>
            <a:outerShdw blurRad="50800" dist="50800" dir="5400000" algn="ctr" rotWithShape="0">
              <a:schemeClr val="tx1">
                <a:lumMod val="50000"/>
                <a:lumOff val="50000"/>
              </a:schemeClr>
            </a:outerShdw>
          </a:effectLst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uk-UA" sz="1795" b="1" cap="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Зміна середньої за рік, сезон , місяць температури повітря</a:t>
            </a:r>
            <a:r>
              <a:rPr lang="en-US" sz="1795" b="1" cap="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795" b="1" cap="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 2011-2020 відносно 1991-2020</a:t>
            </a:r>
            <a:endParaRPr lang="uk-UA" sz="1795" cap="all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2026DA-E75E-435B-947D-1B1BD2DAC235}"/>
              </a:ext>
            </a:extLst>
          </p:cNvPr>
          <p:cNvSpPr txBox="1"/>
          <p:nvPr/>
        </p:nvSpPr>
        <p:spPr>
          <a:xfrm>
            <a:off x="619045" y="1380441"/>
            <a:ext cx="3485636" cy="6687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798"/>
              </a:spcAft>
            </a:pP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uk-UA" sz="1795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номалія середньої за рік та сезон  температури повітря, °С</a:t>
            </a:r>
            <a:endParaRPr lang="ru-RU" sz="1596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C4965D1-0DA0-4462-8BA4-340A2A3964BD}"/>
              </a:ext>
            </a:extLst>
          </p:cNvPr>
          <p:cNvSpPr txBox="1"/>
          <p:nvPr/>
        </p:nvSpPr>
        <p:spPr>
          <a:xfrm>
            <a:off x="5195835" y="1358684"/>
            <a:ext cx="5934038" cy="368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</a:rPr>
              <a:t>А</a:t>
            </a:r>
            <a:r>
              <a:rPr lang="uk-UA" sz="1795" b="1" dirty="0">
                <a:latin typeface="Times New Roman" panose="02020603050405020304" pitchFamily="18" charset="0"/>
                <a:ea typeface="Calibri" panose="020F0502020204030204" pitchFamily="34" charset="0"/>
              </a:rPr>
              <a:t>номалія та середня за місяць температура повітря</a:t>
            </a:r>
            <a:endParaRPr lang="ru-RU" b="1" dirty="0"/>
          </a:p>
        </p:txBody>
      </p:sp>
      <p:graphicFrame>
        <p:nvGraphicFramePr>
          <p:cNvPr id="14" name="Діаграма 13">
            <a:extLst>
              <a:ext uri="{FF2B5EF4-FFF2-40B4-BE49-F238E27FC236}">
                <a16:creationId xmlns:a16="http://schemas.microsoft.com/office/drawing/2014/main" id="{B7D65236-18CA-4C43-900B-60E1A23A9F8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8738274"/>
              </p:ext>
            </p:extLst>
          </p:nvPr>
        </p:nvGraphicFramePr>
        <p:xfrm>
          <a:off x="179255" y="207019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Діаграма 17">
            <a:extLst>
              <a:ext uri="{FF2B5EF4-FFF2-40B4-BE49-F238E27FC236}">
                <a16:creationId xmlns:a16="http://schemas.microsoft.com/office/drawing/2014/main" id="{F8DFB3EE-C1FB-4185-B4C3-3754920025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251097"/>
              </p:ext>
            </p:extLst>
          </p:nvPr>
        </p:nvGraphicFramePr>
        <p:xfrm>
          <a:off x="5177074" y="1914115"/>
          <a:ext cx="6079512" cy="3035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1" name="Прямоугольник 10">
            <a:extLst>
              <a:ext uri="{FF2B5EF4-FFF2-40B4-BE49-F238E27FC236}">
                <a16:creationId xmlns:a16="http://schemas.microsoft.com/office/drawing/2014/main" id="{F81A4AD4-ED36-466B-A7F0-C7F473A13B94}"/>
              </a:ext>
            </a:extLst>
          </p:cNvPr>
          <p:cNvSpPr/>
          <p:nvPr/>
        </p:nvSpPr>
        <p:spPr>
          <a:xfrm>
            <a:off x="899865" y="5997882"/>
            <a:ext cx="936104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–Верхній Дністер, ІІ- Середній Дністер, ІІІ- Нижній Дністер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402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E65DD5A5-AAC4-4AD1-AC94-968A4DC0099A}"/>
              </a:ext>
            </a:extLst>
          </p:cNvPr>
          <p:cNvSpPr txBox="1"/>
          <p:nvPr/>
        </p:nvSpPr>
        <p:spPr>
          <a:xfrm>
            <a:off x="3420145" y="154472"/>
            <a:ext cx="4560358" cy="36839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uk-UA" sz="1795" b="1" cap="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Зміна режиму зволоження</a:t>
            </a:r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0ED4A8-7D31-47AF-A343-4B5BD7567F5D}"/>
              </a:ext>
            </a:extLst>
          </p:cNvPr>
          <p:cNvSpPr txBox="1"/>
          <p:nvPr/>
        </p:nvSpPr>
        <p:spPr>
          <a:xfrm>
            <a:off x="827857" y="564566"/>
            <a:ext cx="88569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опадів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рік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їхні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аномалії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(%)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1961-2020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відносно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91-2020 </a:t>
            </a:r>
            <a:endParaRPr lang="ru-RU" alt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1">
            <a:extLst>
              <a:ext uri="{FF2B5EF4-FFF2-40B4-BE49-F238E27FC236}">
                <a16:creationId xmlns:a16="http://schemas.microsoft.com/office/drawing/2014/main" id="{22495EE0-B69B-4740-A7DD-524F1C6B4A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07099" y="1047033"/>
            <a:ext cx="2170851" cy="2190351"/>
          </a:xfrm>
          <a:prstGeom prst="rect">
            <a:avLst/>
          </a:prstGeom>
          <a:solidFill>
            <a:srgbClr val="FFFFD5"/>
          </a:solidFill>
          <a:ln>
            <a:noFill/>
          </a:ln>
          <a:effectLst/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ru-RU" sz="1600" i="1" dirty="0"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kumimoji="0" lang="uk-UA" altLang="ru-RU" sz="1600" b="0" i="1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Зміна клімату посилює кругообіг води у природі.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1600" b="0" i="1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 зумовлює більш інтенсивні опади та пов'язані з ними повені, а також більш інтенсивну посуху у багатьох регіонах»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ru-RU" sz="1600" i="1" dirty="0"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(МГЕЗК, ОД</a:t>
            </a:r>
            <a:r>
              <a:rPr kumimoji="0" lang="uk-UA" altLang="ru-RU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6,2021)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FF45B50-E6A7-486B-8B65-EF62EEEAE20F}"/>
              </a:ext>
            </a:extLst>
          </p:cNvPr>
          <p:cNvSpPr txBox="1"/>
          <p:nvPr/>
        </p:nvSpPr>
        <p:spPr>
          <a:xfrm>
            <a:off x="3971243" y="1021901"/>
            <a:ext cx="24482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Верхній Дністер</a:t>
            </a:r>
            <a:endParaRPr lang="ru-RU" dirty="0"/>
          </a:p>
        </p:txBody>
      </p:sp>
      <p:graphicFrame>
        <p:nvGraphicFramePr>
          <p:cNvPr id="28" name="Діаграма 27">
            <a:extLst>
              <a:ext uri="{FF2B5EF4-FFF2-40B4-BE49-F238E27FC236}">
                <a16:creationId xmlns:a16="http://schemas.microsoft.com/office/drawing/2014/main" id="{DF440124-89B6-423E-A53B-51B2ED02A1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8523972"/>
              </p:ext>
            </p:extLst>
          </p:nvPr>
        </p:nvGraphicFramePr>
        <p:xfrm>
          <a:off x="469523" y="399288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0" name="Діаграма 29">
            <a:extLst>
              <a:ext uri="{FF2B5EF4-FFF2-40B4-BE49-F238E27FC236}">
                <a16:creationId xmlns:a16="http://schemas.microsoft.com/office/drawing/2014/main" id="{00B3E8A7-2709-40A7-8669-D198210632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7302132"/>
              </p:ext>
            </p:extLst>
          </p:nvPr>
        </p:nvGraphicFramePr>
        <p:xfrm>
          <a:off x="2124001" y="1378975"/>
          <a:ext cx="5472608" cy="2234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4" name="Діаграма 33">
            <a:extLst>
              <a:ext uri="{FF2B5EF4-FFF2-40B4-BE49-F238E27FC236}">
                <a16:creationId xmlns:a16="http://schemas.microsoft.com/office/drawing/2014/main" id="{06451DA8-3A56-457A-86FD-0E0DB10A0D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2504187"/>
              </p:ext>
            </p:extLst>
          </p:nvPr>
        </p:nvGraphicFramePr>
        <p:xfrm>
          <a:off x="5230357" y="385997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4385BD9C-9886-4781-AF1E-84416765BE46}"/>
              </a:ext>
            </a:extLst>
          </p:cNvPr>
          <p:cNvSpPr txBox="1"/>
          <p:nvPr/>
        </p:nvSpPr>
        <p:spPr>
          <a:xfrm>
            <a:off x="2196009" y="3592948"/>
            <a:ext cx="24482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latin typeface="Times New Roman" panose="02020603050405020304" pitchFamily="18" charset="0"/>
                <a:ea typeface="Calibri" panose="020F0502020204030204" pitchFamily="34" charset="0"/>
              </a:rPr>
              <a:t>Середній Дністер</a:t>
            </a:r>
            <a:endParaRPr lang="ru-RU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15F1E07-FFB4-49D1-ABD9-04D72774DEC1}"/>
              </a:ext>
            </a:extLst>
          </p:cNvPr>
          <p:cNvSpPr txBox="1"/>
          <p:nvPr/>
        </p:nvSpPr>
        <p:spPr>
          <a:xfrm>
            <a:off x="6386817" y="3408282"/>
            <a:ext cx="30202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Нижній Дністер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2064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E65DD5A5-AAC4-4AD1-AC94-968A4DC0099A}"/>
              </a:ext>
            </a:extLst>
          </p:cNvPr>
          <p:cNvSpPr txBox="1"/>
          <p:nvPr/>
        </p:nvSpPr>
        <p:spPr>
          <a:xfrm>
            <a:off x="3420145" y="154472"/>
            <a:ext cx="4560358" cy="36839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uk-UA" sz="1795" b="1" cap="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Зміна режиму зволоження</a:t>
            </a:r>
            <a:endParaRPr lang="ru-RU" dirty="0"/>
          </a:p>
        </p:txBody>
      </p:sp>
      <p:graphicFrame>
        <p:nvGraphicFramePr>
          <p:cNvPr id="18" name="Диаграмма 17">
            <a:extLst>
              <a:ext uri="{FF2B5EF4-FFF2-40B4-BE49-F238E27FC236}">
                <a16:creationId xmlns:a16="http://schemas.microsoft.com/office/drawing/2014/main" id="{206D3DD5-ADFC-4C1C-891D-4912B4A4D046}"/>
              </a:ext>
            </a:extLst>
          </p:cNvPr>
          <p:cNvGraphicFramePr/>
          <p:nvPr/>
        </p:nvGraphicFramePr>
        <p:xfrm>
          <a:off x="6419515" y="4287813"/>
          <a:ext cx="3290447" cy="1819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3D596BC4-4E91-4531-A25E-6197D938A26A}"/>
              </a:ext>
            </a:extLst>
          </p:cNvPr>
          <p:cNvSpPr txBox="1"/>
          <p:nvPr/>
        </p:nvSpPr>
        <p:spPr>
          <a:xfrm>
            <a:off x="278233" y="4212357"/>
            <a:ext cx="2192627" cy="1320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596" dirty="0">
                <a:latin typeface="Times New Roman" panose="02020603050405020304" pitchFamily="18" charset="0"/>
                <a:ea typeface="Calibri" panose="020F0502020204030204" pitchFamily="34" charset="0"/>
              </a:rPr>
              <a:t>Аномалія (%) середньої за місяць кількості опадів у  2011-2020 </a:t>
            </a:r>
            <a:r>
              <a:rPr lang="uk-UA" sz="1596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рр</a:t>
            </a:r>
            <a:r>
              <a:rPr lang="uk-UA" sz="1596" dirty="0">
                <a:latin typeface="Times New Roman" panose="02020603050405020304" pitchFamily="18" charset="0"/>
                <a:ea typeface="Calibri" panose="020F0502020204030204" pitchFamily="34" charset="0"/>
              </a:rPr>
              <a:t>, відносно 1991-2020</a:t>
            </a:r>
            <a:endParaRPr lang="ru-RU" sz="1596" dirty="0"/>
          </a:p>
        </p:txBody>
      </p:sp>
      <p:graphicFrame>
        <p:nvGraphicFramePr>
          <p:cNvPr id="17" name="Діаграма 16">
            <a:extLst>
              <a:ext uri="{FF2B5EF4-FFF2-40B4-BE49-F238E27FC236}">
                <a16:creationId xmlns:a16="http://schemas.microsoft.com/office/drawing/2014/main" id="{F8F150E9-5CBF-4475-AFC5-65C5134514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6567841"/>
              </p:ext>
            </p:extLst>
          </p:nvPr>
        </p:nvGraphicFramePr>
        <p:xfrm>
          <a:off x="3420145" y="977333"/>
          <a:ext cx="534579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Діаграма 19">
            <a:extLst>
              <a:ext uri="{FF2B5EF4-FFF2-40B4-BE49-F238E27FC236}">
                <a16:creationId xmlns:a16="http://schemas.microsoft.com/office/drawing/2014/main" id="{A4B0B8A1-7CA4-4608-ADD4-BE93467E69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2404928"/>
              </p:ext>
            </p:extLst>
          </p:nvPr>
        </p:nvGraphicFramePr>
        <p:xfrm>
          <a:off x="2497919" y="3942866"/>
          <a:ext cx="819503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57B2FE42-7E89-4D2F-8FF1-467DDAFD5EE7}"/>
              </a:ext>
            </a:extLst>
          </p:cNvPr>
          <p:cNvSpPr txBox="1"/>
          <p:nvPr/>
        </p:nvSpPr>
        <p:spPr>
          <a:xfrm>
            <a:off x="278234" y="1553352"/>
            <a:ext cx="2192627" cy="1320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596" dirty="0">
                <a:latin typeface="Times New Roman" panose="02020603050405020304" pitchFamily="18" charset="0"/>
                <a:ea typeface="Calibri" panose="020F0502020204030204" pitchFamily="34" charset="0"/>
              </a:rPr>
              <a:t>Аномалія (%) середньої за рік та сезон  кількості опадів у  2011-2020 </a:t>
            </a:r>
            <a:r>
              <a:rPr lang="uk-UA" sz="1596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рр</a:t>
            </a:r>
            <a:r>
              <a:rPr lang="uk-UA" sz="1596" dirty="0">
                <a:latin typeface="Times New Roman" panose="02020603050405020304" pitchFamily="18" charset="0"/>
                <a:ea typeface="Calibri" panose="020F0502020204030204" pitchFamily="34" charset="0"/>
              </a:rPr>
              <a:t>, відносно 1991-2020</a:t>
            </a:r>
            <a:endParaRPr lang="ru-RU" sz="1596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7777" y="6012557"/>
            <a:ext cx="59404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–Верхній Дністер, 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ІІ- Середній Дністер, ІІІ- Нижній Дністер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1296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Офіс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фіс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Офіс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Офіс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фіс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Офіс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Офіс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фіс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Офіс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Офіс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фіс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Офіс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Офіс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фіс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Офіс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Офіс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фіс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Офіс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Офіс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фіс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Офіс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Офіс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фіс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Офіс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Офіс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фіс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Офіс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Офіс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фіс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Офіс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Офіс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фіс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Офіс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Офіс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фіс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Офіс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Офіс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фіс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Офіс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3.xml><?xml version="1.0" encoding="utf-8"?>
<a:themeOverride xmlns:a="http://schemas.openxmlformats.org/drawingml/2006/main">
  <a:clrScheme name="Офіс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фіс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Офіс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4.xml><?xml version="1.0" encoding="utf-8"?>
<a:themeOverride xmlns:a="http://schemas.openxmlformats.org/drawingml/2006/main">
  <a:clrScheme name="Офіс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фіс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Офіс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5.xml><?xml version="1.0" encoding="utf-8"?>
<a:themeOverride xmlns:a="http://schemas.openxmlformats.org/drawingml/2006/main">
  <a:clrScheme name="Офіс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фіс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Офіс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6.xml><?xml version="1.0" encoding="utf-8"?>
<a:themeOverride xmlns:a="http://schemas.openxmlformats.org/drawingml/2006/main">
  <a:clrScheme name="Офіс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фіс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Офіс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Офіс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фіс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Офіс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Офіс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фіс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Офіс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Офіс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фіс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Офіс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Офіс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фіс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Офіс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Офіс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фіс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Офіс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Офіс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фіс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Офіс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02F79B5BE87D40B73359BB004DC9B5" ma:contentTypeVersion="22" ma:contentTypeDescription="Create a new document." ma:contentTypeScope="" ma:versionID="78e60dd5cd6a08d21c87595fbb74c36a">
  <xsd:schema xmlns:xsd="http://www.w3.org/2001/XMLSchema" xmlns:xs="http://www.w3.org/2001/XMLSchema" xmlns:p="http://schemas.microsoft.com/office/2006/metadata/properties" xmlns:ns2="99a2c2c3-fdcf-4e63-9c12-39b3de610a76" xmlns:ns3="a20aa909-956d-4941-9e8e-d4bf2c5fe97e" xmlns:ns4="985ec44e-1bab-4c0b-9df0-6ba128686fc9" targetNamespace="http://schemas.microsoft.com/office/2006/metadata/properties" ma:root="true" ma:fieldsID="50dad37b2a525fc7da3e4775f225b64c" ns2:_="" ns3:_="" ns4:_="">
    <xsd:import namespace="99a2c2c3-fdcf-4e63-9c12-39b3de610a76"/>
    <xsd:import namespace="a20aa909-956d-4941-9e8e-d4bf2c5fe97e"/>
    <xsd:import namespace="985ec44e-1bab-4c0b-9df0-6ba128686f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Dateandtime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Yes_x002f_No" minOccurs="0"/>
                <xsd:element ref="ns2:Yes_x002f_No_x002e_" minOccurs="0"/>
                <xsd:element ref="ns2:Yes_x002f_No_x002e__x002e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a2c2c3-fdcf-4e63-9c12-39b3de610a7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Dateandtime" ma:index="20" nillable="true" ma:displayName="Date and time" ma:format="DateOnly" ma:internalName="Dateandtime">
      <xsd:simpleType>
        <xsd:restriction base="dms:DateTime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78175662-8596-484a-92c7-351d01561e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Yes_x002f_No" ma:index="27" nillable="true" ma:displayName="Yes/No" ma:default="1" ma:format="Dropdown" ma:internalName="Yes_x002f_No">
      <xsd:simpleType>
        <xsd:restriction base="dms:Boolean"/>
      </xsd:simpleType>
    </xsd:element>
    <xsd:element name="Yes_x002f_No_x002e_" ma:index="28" nillable="true" ma:displayName="Yes/No." ma:format="Dropdown" ma:internalName="Yes_x002f_No_x002e_">
      <xsd:simpleType>
        <xsd:restriction base="dms:Choice">
          <xsd:enumeration value="Yes"/>
          <xsd:enumeration value="No"/>
        </xsd:restriction>
      </xsd:simpleType>
    </xsd:element>
    <xsd:element name="Yes_x002f_No_x002e__x002e_" ma:index="29" nillable="true" ma:displayName="Yes/No.." ma:format="Dropdown" ma:internalName="Yes_x002f_No_x002e__x002e_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0aa909-956d-4941-9e8e-d4bf2c5fe97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5ec44e-1bab-4c0b-9df0-6ba128686fc9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cb577e23-b539-4cbb-a753-31a04c3d9a02}" ma:internalName="TaxCatchAll" ma:showField="CatchAllData" ma:web="a20aa909-956d-4941-9e8e-d4bf2c5fe97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Yes_x002f_No_x002e_ xmlns="99a2c2c3-fdcf-4e63-9c12-39b3de610a76" xsi:nil="true"/>
    <Dateandtime xmlns="99a2c2c3-fdcf-4e63-9c12-39b3de610a76" xsi:nil="true"/>
    <Yes_x002f_No xmlns="99a2c2c3-fdcf-4e63-9c12-39b3de610a76">true</Yes_x002f_No>
    <TaxCatchAll xmlns="985ec44e-1bab-4c0b-9df0-6ba128686fc9" xsi:nil="true"/>
    <lcf76f155ced4ddcb4097134ff3c332f xmlns="99a2c2c3-fdcf-4e63-9c12-39b3de610a76">
      <Terms xmlns="http://schemas.microsoft.com/office/infopath/2007/PartnerControls"/>
    </lcf76f155ced4ddcb4097134ff3c332f>
    <Yes_x002f_No_x002e__x002e_ xmlns="99a2c2c3-fdcf-4e63-9c12-39b3de610a76" xsi:nil="true"/>
  </documentManagement>
</p:properties>
</file>

<file path=customXml/itemProps1.xml><?xml version="1.0" encoding="utf-8"?>
<ds:datastoreItem xmlns:ds="http://schemas.openxmlformats.org/officeDocument/2006/customXml" ds:itemID="{5D0F0E75-CD6E-498D-9422-93C5C7C9F80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3866EB5-BBBC-4AB1-BBBE-E14ABB9912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a2c2c3-fdcf-4e63-9c12-39b3de610a76"/>
    <ds:schemaRef ds:uri="a20aa909-956d-4941-9e8e-d4bf2c5fe97e"/>
    <ds:schemaRef ds:uri="985ec44e-1bab-4c0b-9df0-6ba128686f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FC163A8-F84A-4113-8D0E-25671D1F19B2}">
  <ds:schemaRefs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elements/1.1/"/>
    <ds:schemaRef ds:uri="985ec44e-1bab-4c0b-9df0-6ba128686fc9"/>
    <ds:schemaRef ds:uri="http://schemas.openxmlformats.org/package/2006/metadata/core-properties"/>
    <ds:schemaRef ds:uri="http://schemas.microsoft.com/office/infopath/2007/PartnerControls"/>
    <ds:schemaRef ds:uri="a20aa909-956d-4941-9e8e-d4bf2c5fe97e"/>
    <ds:schemaRef ds:uri="99a2c2c3-fdcf-4e63-9c12-39b3de610a76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0f9e35db-544f-4f60-bdcc-5ea416e6dc70}" enabled="0" method="" siteId="{0f9e35db-544f-4f60-bdcc-5ea416e6dc7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21005</TotalTime>
  <Words>1773</Words>
  <Application>Microsoft Office PowerPoint</Application>
  <PresentationFormat>Custom</PresentationFormat>
  <Paragraphs>153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Montserrat</vt:lpstr>
      <vt:lpstr>Montserrat ExtraBold</vt:lpstr>
      <vt:lpstr>Times New Roman</vt:lpstr>
      <vt:lpstr>Trebuchet MS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Сценарій SSP2- 4.5 </vt:lpstr>
      <vt:lpstr>PowerPoint Presentation</vt:lpstr>
      <vt:lpstr>Сценарій SSP5- 8.5 </vt:lpstr>
      <vt:lpstr>PowerPoint Presentation</vt:lpstr>
      <vt:lpstr>PowerPoint Presentation</vt:lpstr>
      <vt:lpstr>Сценарій SSP2- 4.5 </vt:lpstr>
      <vt:lpstr>Сценарій SSP5-8.5 </vt:lpstr>
      <vt:lpstr>PowerPoint Presentation</vt:lpstr>
    </vt:vector>
  </TitlesOfParts>
  <Company>Организация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Галя</dc:creator>
  <cp:lastModifiedBy>Hanna Plotnykova</cp:lastModifiedBy>
  <cp:revision>1575</cp:revision>
  <dcterms:created xsi:type="dcterms:W3CDTF">2011-05-15T14:43:57Z</dcterms:created>
  <dcterms:modified xsi:type="dcterms:W3CDTF">2024-11-28T07:26:28Z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0x010100B302F79B5BE87D40B73359BB004DC9B5</vt:lpwstr>
  </property>
  <property fmtid="{D5CDD505-2E9C-101B-9397-08002B2CF9AE}" pid="3" name="MediaServiceImageTags">
    <vt:lpwstr/>
  </property>
</Properties>
</file>