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467" r:id="rId5"/>
    <p:sldId id="265" r:id="rId6"/>
    <p:sldId id="2022" r:id="rId7"/>
    <p:sldId id="34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58EE79-0495-43D3-8AA9-4D53B1A29FC9}" v="19" dt="2024-11-27T23:03:09.7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155" autoAdjust="0"/>
  </p:normalViewPr>
  <p:slideViewPr>
    <p:cSldViewPr snapToGrid="0">
      <p:cViewPr varScale="1">
        <p:scale>
          <a:sx n="57" d="100"/>
          <a:sy n="57" d="100"/>
        </p:scale>
        <p:origin x="99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nna Plotnykova" userId="4cd8d90e-4012-415d-9d77-b46deb6f1b6d" providerId="ADAL" clId="{4F58EE79-0495-43D3-8AA9-4D53B1A29FC9}"/>
    <pc:docChg chg="custSel delSld modSld">
      <pc:chgData name="Hanna Plotnykova" userId="4cd8d90e-4012-415d-9d77-b46deb6f1b6d" providerId="ADAL" clId="{4F58EE79-0495-43D3-8AA9-4D53B1A29FC9}" dt="2024-11-27T23:12:35.265" v="710" actId="20577"/>
      <pc:docMkLst>
        <pc:docMk/>
      </pc:docMkLst>
      <pc:sldChg chg="delSp modSp mod">
        <pc:chgData name="Hanna Plotnykova" userId="4cd8d90e-4012-415d-9d77-b46deb6f1b6d" providerId="ADAL" clId="{4F58EE79-0495-43D3-8AA9-4D53B1A29FC9}" dt="2024-11-27T23:06:45.639" v="691" actId="20577"/>
        <pc:sldMkLst>
          <pc:docMk/>
          <pc:sldMk cId="3917599181" sldId="265"/>
        </pc:sldMkLst>
        <pc:spChg chg="mod">
          <ac:chgData name="Hanna Plotnykova" userId="4cd8d90e-4012-415d-9d77-b46deb6f1b6d" providerId="ADAL" clId="{4F58EE79-0495-43D3-8AA9-4D53B1A29FC9}" dt="2024-11-27T23:06:45.639" v="691" actId="20577"/>
          <ac:spMkLst>
            <pc:docMk/>
            <pc:sldMk cId="3917599181" sldId="265"/>
            <ac:spMk id="5" creationId="{E1C2A886-1A83-46EB-A134-61E9AB7D1CEF}"/>
          </ac:spMkLst>
        </pc:spChg>
        <pc:spChg chg="del">
          <ac:chgData name="Hanna Plotnykova" userId="4cd8d90e-4012-415d-9d77-b46deb6f1b6d" providerId="ADAL" clId="{4F58EE79-0495-43D3-8AA9-4D53B1A29FC9}" dt="2024-11-27T23:03:04.647" v="609" actId="478"/>
          <ac:spMkLst>
            <pc:docMk/>
            <pc:sldMk cId="3917599181" sldId="265"/>
            <ac:spMk id="10" creationId="{FDE41F51-3371-52B9-C0CF-5C81B20788D4}"/>
          </ac:spMkLst>
        </pc:spChg>
        <pc:spChg chg="mod">
          <ac:chgData name="Hanna Plotnykova" userId="4cd8d90e-4012-415d-9d77-b46deb6f1b6d" providerId="ADAL" clId="{4F58EE79-0495-43D3-8AA9-4D53B1A29FC9}" dt="2024-11-27T23:03:13.982" v="611" actId="1076"/>
          <ac:spMkLst>
            <pc:docMk/>
            <pc:sldMk cId="3917599181" sldId="265"/>
            <ac:spMk id="14" creationId="{C2F1ED65-A361-BB42-247B-45A8F8D0CEA8}"/>
          </ac:spMkLst>
        </pc:spChg>
        <pc:picChg chg="mod">
          <ac:chgData name="Hanna Plotnykova" userId="4cd8d90e-4012-415d-9d77-b46deb6f1b6d" providerId="ADAL" clId="{4F58EE79-0495-43D3-8AA9-4D53B1A29FC9}" dt="2024-11-27T23:03:09.702" v="610" actId="1076"/>
          <ac:picMkLst>
            <pc:docMk/>
            <pc:sldMk cId="3917599181" sldId="265"/>
            <ac:picMk id="9" creationId="{390901FA-9525-25C7-CB7B-5581100F805B}"/>
          </ac:picMkLst>
        </pc:picChg>
        <pc:picChg chg="del">
          <ac:chgData name="Hanna Plotnykova" userId="4cd8d90e-4012-415d-9d77-b46deb6f1b6d" providerId="ADAL" clId="{4F58EE79-0495-43D3-8AA9-4D53B1A29FC9}" dt="2024-11-27T23:03:02.397" v="608" actId="478"/>
          <ac:picMkLst>
            <pc:docMk/>
            <pc:sldMk cId="3917599181" sldId="265"/>
            <ac:picMk id="13" creationId="{74AB3A33-8D26-C4CD-76E7-860A7ACC5D71}"/>
          </ac:picMkLst>
        </pc:picChg>
      </pc:sldChg>
      <pc:sldChg chg="addSp delSp modSp mod">
        <pc:chgData name="Hanna Plotnykova" userId="4cd8d90e-4012-415d-9d77-b46deb6f1b6d" providerId="ADAL" clId="{4F58EE79-0495-43D3-8AA9-4D53B1A29FC9}" dt="2024-11-27T22:44:24.552" v="69" actId="1076"/>
        <pc:sldMkLst>
          <pc:docMk/>
          <pc:sldMk cId="147990743" sldId="467"/>
        </pc:sldMkLst>
        <pc:spChg chg="mod">
          <ac:chgData name="Hanna Plotnykova" userId="4cd8d90e-4012-415d-9d77-b46deb6f1b6d" providerId="ADAL" clId="{4F58EE79-0495-43D3-8AA9-4D53B1A29FC9}" dt="2024-11-27T22:41:50.344" v="52" actId="1076"/>
          <ac:spMkLst>
            <pc:docMk/>
            <pc:sldMk cId="147990743" sldId="467"/>
            <ac:spMk id="3" creationId="{69A29771-619A-4CD6-B17E-E491F3380FEF}"/>
          </ac:spMkLst>
        </pc:spChg>
        <pc:spChg chg="mod">
          <ac:chgData name="Hanna Plotnykova" userId="4cd8d90e-4012-415d-9d77-b46deb6f1b6d" providerId="ADAL" clId="{4F58EE79-0495-43D3-8AA9-4D53B1A29FC9}" dt="2024-11-27T22:44:24.552" v="69" actId="1076"/>
          <ac:spMkLst>
            <pc:docMk/>
            <pc:sldMk cId="147990743" sldId="467"/>
            <ac:spMk id="14339" creationId="{00000000-0000-0000-0000-000000000000}"/>
          </ac:spMkLst>
        </pc:spChg>
        <pc:picChg chg="del">
          <ac:chgData name="Hanna Plotnykova" userId="4cd8d90e-4012-415d-9d77-b46deb6f1b6d" providerId="ADAL" clId="{4F58EE79-0495-43D3-8AA9-4D53B1A29FC9}" dt="2024-11-27T22:40:27.293" v="31" actId="478"/>
          <ac:picMkLst>
            <pc:docMk/>
            <pc:sldMk cId="147990743" sldId="467"/>
            <ac:picMk id="2" creationId="{CF5D08BD-014C-F7C7-A0DD-01F86A804BD3}"/>
          </ac:picMkLst>
        </pc:picChg>
        <pc:picChg chg="mod">
          <ac:chgData name="Hanna Plotnykova" userId="4cd8d90e-4012-415d-9d77-b46deb6f1b6d" providerId="ADAL" clId="{4F58EE79-0495-43D3-8AA9-4D53B1A29FC9}" dt="2024-11-27T22:41:19.846" v="42" actId="1076"/>
          <ac:picMkLst>
            <pc:docMk/>
            <pc:sldMk cId="147990743" sldId="467"/>
            <ac:picMk id="4" creationId="{6031D51E-C232-5F43-1219-E3165C367DB2}"/>
          </ac:picMkLst>
        </pc:picChg>
        <pc:picChg chg="add mod">
          <ac:chgData name="Hanna Plotnykova" userId="4cd8d90e-4012-415d-9d77-b46deb6f1b6d" providerId="ADAL" clId="{4F58EE79-0495-43D3-8AA9-4D53B1A29FC9}" dt="2024-11-27T22:43:44.443" v="60" actId="1076"/>
          <ac:picMkLst>
            <pc:docMk/>
            <pc:sldMk cId="147990743" sldId="467"/>
            <ac:picMk id="5" creationId="{2678E9FE-9F4A-DA14-7B2C-917B224CAAEE}"/>
          </ac:picMkLst>
        </pc:picChg>
        <pc:picChg chg="add mod">
          <ac:chgData name="Hanna Plotnykova" userId="4cd8d90e-4012-415d-9d77-b46deb6f1b6d" providerId="ADAL" clId="{4F58EE79-0495-43D3-8AA9-4D53B1A29FC9}" dt="2024-11-27T22:44:12.756" v="66" actId="14100"/>
          <ac:picMkLst>
            <pc:docMk/>
            <pc:sldMk cId="147990743" sldId="467"/>
            <ac:picMk id="6" creationId="{C901D3A8-D7E9-884E-3691-4E64AA5AF115}"/>
          </ac:picMkLst>
        </pc:picChg>
        <pc:picChg chg="add mod">
          <ac:chgData name="Hanna Plotnykova" userId="4cd8d90e-4012-415d-9d77-b46deb6f1b6d" providerId="ADAL" clId="{4F58EE79-0495-43D3-8AA9-4D53B1A29FC9}" dt="2024-11-27T22:44:16.549" v="67" actId="14100"/>
          <ac:picMkLst>
            <pc:docMk/>
            <pc:sldMk cId="147990743" sldId="467"/>
            <ac:picMk id="7" creationId="{4919B88F-7A2A-E54B-D978-65A2D55F3F7B}"/>
          </ac:picMkLst>
        </pc:picChg>
        <pc:picChg chg="add mod">
          <ac:chgData name="Hanna Plotnykova" userId="4cd8d90e-4012-415d-9d77-b46deb6f1b6d" providerId="ADAL" clId="{4F58EE79-0495-43D3-8AA9-4D53B1A29FC9}" dt="2024-11-27T22:44:20.767" v="68" actId="14100"/>
          <ac:picMkLst>
            <pc:docMk/>
            <pc:sldMk cId="147990743" sldId="467"/>
            <ac:picMk id="8" creationId="{8BC061F8-37FC-F53B-76B9-8333B74A31E8}"/>
          </ac:picMkLst>
        </pc:picChg>
      </pc:sldChg>
      <pc:sldChg chg="del">
        <pc:chgData name="Hanna Plotnykova" userId="4cd8d90e-4012-415d-9d77-b46deb6f1b6d" providerId="ADAL" clId="{4F58EE79-0495-43D3-8AA9-4D53B1A29FC9}" dt="2024-11-27T22:35:22.205" v="0" actId="47"/>
        <pc:sldMkLst>
          <pc:docMk/>
          <pc:sldMk cId="3416441060" sldId="2019"/>
        </pc:sldMkLst>
      </pc:sldChg>
      <pc:sldChg chg="del">
        <pc:chgData name="Hanna Plotnykova" userId="4cd8d90e-4012-415d-9d77-b46deb6f1b6d" providerId="ADAL" clId="{4F58EE79-0495-43D3-8AA9-4D53B1A29FC9}" dt="2024-11-27T22:35:23.760" v="2" actId="47"/>
        <pc:sldMkLst>
          <pc:docMk/>
          <pc:sldMk cId="1238502610" sldId="2020"/>
        </pc:sldMkLst>
      </pc:sldChg>
      <pc:sldChg chg="del">
        <pc:chgData name="Hanna Plotnykova" userId="4cd8d90e-4012-415d-9d77-b46deb6f1b6d" providerId="ADAL" clId="{4F58EE79-0495-43D3-8AA9-4D53B1A29FC9}" dt="2024-11-27T22:35:24.648" v="3" actId="47"/>
        <pc:sldMkLst>
          <pc:docMk/>
          <pc:sldMk cId="357226532" sldId="2021"/>
        </pc:sldMkLst>
      </pc:sldChg>
      <pc:sldChg chg="modSp mod">
        <pc:chgData name="Hanna Plotnykova" userId="4cd8d90e-4012-415d-9d77-b46deb6f1b6d" providerId="ADAL" clId="{4F58EE79-0495-43D3-8AA9-4D53B1A29FC9}" dt="2024-11-27T23:12:35.265" v="710" actId="20577"/>
        <pc:sldMkLst>
          <pc:docMk/>
          <pc:sldMk cId="1390483484" sldId="2022"/>
        </pc:sldMkLst>
        <pc:spChg chg="mod">
          <ac:chgData name="Hanna Plotnykova" userId="4cd8d90e-4012-415d-9d77-b46deb6f1b6d" providerId="ADAL" clId="{4F58EE79-0495-43D3-8AA9-4D53B1A29FC9}" dt="2024-11-27T22:44:55.266" v="73" actId="6549"/>
          <ac:spMkLst>
            <pc:docMk/>
            <pc:sldMk cId="1390483484" sldId="2022"/>
            <ac:spMk id="4" creationId="{74122BDD-DBED-47D4-919E-6EC94074236A}"/>
          </ac:spMkLst>
        </pc:spChg>
        <pc:spChg chg="mod">
          <ac:chgData name="Hanna Plotnykova" userId="4cd8d90e-4012-415d-9d77-b46deb6f1b6d" providerId="ADAL" clId="{4F58EE79-0495-43D3-8AA9-4D53B1A29FC9}" dt="2024-11-27T23:12:35.265" v="710" actId="20577"/>
          <ac:spMkLst>
            <pc:docMk/>
            <pc:sldMk cId="1390483484" sldId="2022"/>
            <ac:spMk id="5" creationId="{E1C2A886-1A83-46EB-A134-61E9AB7D1CEF}"/>
          </ac:spMkLst>
        </pc:spChg>
      </pc:sldChg>
      <pc:sldChg chg="del">
        <pc:chgData name="Hanna Plotnykova" userId="4cd8d90e-4012-415d-9d77-b46deb6f1b6d" providerId="ADAL" clId="{4F58EE79-0495-43D3-8AA9-4D53B1A29FC9}" dt="2024-11-27T22:35:22.901" v="1" actId="47"/>
        <pc:sldMkLst>
          <pc:docMk/>
          <pc:sldMk cId="3630996808" sldId="202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103E20-BE44-43CE-B338-682CA5029C27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15559-8D0C-49DC-975E-B765ABDAD6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689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itchFamily="34" charset="-128"/>
            </a:endParaRPr>
          </a:p>
        </p:txBody>
      </p:sp>
      <p:sp>
        <p:nvSpPr>
          <p:cNvPr id="358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E885BF6A-C0A1-4B28-8483-3FA334E4D09A}" type="slidenum">
              <a:rPr lang="en-US" altLang="en-US" sz="1200">
                <a:solidFill>
                  <a:srgbClr val="000000"/>
                </a:solidFill>
              </a:rPr>
              <a:pPr/>
              <a:t>1</a:t>
            </a:fld>
            <a:endParaRPr lang="en-US" altLang="en-US"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15559-8D0C-49DC-975E-B765ABDAD68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2073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200" dirty="0"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15559-8D0C-49DC-975E-B765ABDAD68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7894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D015559-8D0C-49DC-975E-B765ABDAD68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6415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ECCAE-38B9-4138-9F93-550CC3B7B8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23CB46-A656-4D0C-80E5-ED479F5483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377DB-6465-45C2-8215-90CFB0E6D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15337-D589-43BB-BC7B-5D78E457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4047F-A8DF-4740-8CBA-0B7359E7D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1913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BDBAB-5122-4E41-8D5D-54257015E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D8F1D5-71D9-400C-9080-F861D596E1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A01B-0DE4-47DD-ACAD-9870BDF63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666C7-A5C7-41BE-8202-7D33E2DAA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5722FE-5B32-4CAE-B099-AA6DF1BA6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736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1B3992-822F-4214-BD65-FD7C25B62B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EFEEDE-12C1-41F9-BE88-62BF673376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FFEB29-60B8-4012-B81F-8B49F42F1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B9BF01-DA9F-41A0-AA3A-CCAB0ED579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698E10-757A-456F-BCC4-1C8E809CD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94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3E632-4023-48C7-824F-DE52BED9E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24D927-B502-4673-A49D-3F83528BBD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6CA7D6-4AC9-44BD-926D-EF2FA552C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53D321-4E65-478E-983E-9CBC04ED9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75231A-9692-48C3-935B-BFDD687563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453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4E5D0-9041-4D2A-BE92-BF3CFBCCF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3EEECF-AF80-40A5-A465-4260F8E0AE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87EB38-E0E0-42BD-A786-680A6CC761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2A5F9A-4DCC-43CC-8E33-DBC340D58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B71F95-9C5E-431D-A603-82A439F05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515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5A9B4-DC74-48E8-9E70-E1B37FFB2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4B3765-C3C5-4891-BE14-4E90ADCC40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2AA935-1B21-41BD-84C4-B34C333AEE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F619890-6FED-4A94-8FC7-3A7914DC35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7C26C2-5B3C-4E7D-B759-4D7C89724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DEC7E2-8731-44DC-9CAA-0A7EE7124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8854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0D7A-10C8-42AC-8A9C-41CE3C3E3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0348C-5F1A-4F89-9A1F-07F39BAF8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5833782-EBFF-498C-A70A-782D9F7B24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6795DC-0E99-4A0F-9628-FA467E06B1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841859-2934-4041-85DA-7AF07521F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0F3E8-FA86-4740-9168-8BAC1B949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E86A57-CF30-4956-BBA7-2EA9C96B0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0C8CF-AE26-4417-8F04-6C701F8DF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749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2F25A-0C04-4933-8696-FC10FB604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8D4ED23-5E5B-4FEB-9706-E4021D725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F0984-413B-4FB0-983A-9B87C3875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CDD24E-D121-4D1E-AA50-9394328DB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7947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95DFBF-21F8-4D97-A69C-3A42254EB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6FFF9C-D39B-4AA2-9BE1-F8D3BA6FC0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74D8F-B52B-4D93-93C8-4A77A07F7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880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B535B9-965D-4C2C-9108-FED6B7EEA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39118-D3A2-4549-90F9-6AB541CEE8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C0CD88-7F1F-41DA-8380-00A71F356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BBDC1-E8F6-4E11-8485-CE2DFB823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82CCA0-55BD-49C4-AD4B-7A6C54676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B062FA-7A12-4516-B085-D32A929F7A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9062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2D256D-4FFF-493C-9972-7AF10B751B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F4DD68-D1BB-41C6-AC09-C33F45D529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ECDC9-53A6-44D8-BE1D-22CA887E9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CC0EB9-86FA-4651-8B90-E7ED34E36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B9356D-CF23-4D6E-9C8C-19AD41126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2F293-A244-4CFC-9A45-6A451A0D3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9419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A2742E-118B-42C3-942D-27B27280E9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738AE9-BA6F-49AF-9C7A-7949FC4E14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6B1EA5-D5FF-42A9-96D5-5755BB78F5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0CFFA-6C44-45A3-9459-B3798C271FCD}" type="datetimeFigureOut">
              <a:rPr lang="en-GB" smtClean="0"/>
              <a:t>27/11/2024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B881E0-18AA-4072-AE77-2BD387C8B7E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A32342-F1C5-4291-BCDB-82EAE2AC0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D1031-3127-4CCD-8276-DB48DE29F24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6355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avr.gov.ua/news/provedeno-robochu-zustrich-predstavnikiv-ukraini-ta-respubliki-moldova-z-pitan-gidrologichnoi-situacii-u-basejni-dnistra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unece.org/env/water/" TargetMode="External"/><Relationship Id="rId5" Type="http://schemas.openxmlformats.org/officeDocument/2006/relationships/hyperlink" Target="mailto:hanna.plotnykova@un.org" TargetMode="External"/><Relationship Id="rId4" Type="http://schemas.openxmlformats.org/officeDocument/2006/relationships/hyperlink" Target="mailto:ater.convention@un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358" name="Rectangle 14357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339" name="Title 7"/>
          <p:cNvSpPr>
            <a:spLocks noGrp="1"/>
          </p:cNvSpPr>
          <p:nvPr>
            <p:ph type="ctrTitle"/>
          </p:nvPr>
        </p:nvSpPr>
        <p:spPr>
          <a:xfrm>
            <a:off x="921755" y="1348899"/>
            <a:ext cx="10207996" cy="1319568"/>
          </a:xfrm>
        </p:spPr>
        <p:txBody>
          <a:bodyPr anchor="b">
            <a:normAutofit/>
          </a:bodyPr>
          <a:lstStyle/>
          <a:p>
            <a:pPr algn="l"/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Оновлення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сценаріїв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зміни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клімату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в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басейні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Дністра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з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урахуванням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останніх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маловодних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років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і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сучасних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тенденцій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2600" b="1" dirty="0" err="1">
                <a:solidFill>
                  <a:srgbClr val="0070C0"/>
                </a:solidFill>
                <a:latin typeface="+mn-lt"/>
              </a:rPr>
              <a:t>водокористування</a:t>
            </a:r>
            <a:br>
              <a:rPr lang="en-US" sz="2200" dirty="0">
                <a:effectLst/>
                <a:latin typeface="Aptos" panose="020B0004020202020204" pitchFamily="34" charset="0"/>
                <a:ea typeface="SimSun" panose="02010600030101010101" pitchFamily="2" charset="-122"/>
                <a:cs typeface="Arial" panose="020B0604020202020204" pitchFamily="34" charset="0"/>
              </a:rPr>
            </a:br>
            <a:endParaRPr lang="ru-RU" altLang="en-US" sz="2200" dirty="0">
              <a:latin typeface="+mn-l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A29771-619A-4CD6-B17E-E491F3380F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04008" y="5830482"/>
            <a:ext cx="6207544" cy="73252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algn="l"/>
            <a:r>
              <a:rPr lang="uk-UA" i="1" dirty="0">
                <a:solidFill>
                  <a:srgbClr val="0070C0"/>
                </a:solidFill>
              </a:rPr>
              <a:t>Ганна </a:t>
            </a:r>
            <a:r>
              <a:rPr lang="uk-UA" i="1" dirty="0" err="1">
                <a:solidFill>
                  <a:srgbClr val="0070C0"/>
                </a:solidFill>
              </a:rPr>
              <a:t>Плотникова</a:t>
            </a:r>
            <a:r>
              <a:rPr lang="en-US" i="1" dirty="0">
                <a:solidFill>
                  <a:srgbClr val="0070C0"/>
                </a:solidFill>
              </a:rPr>
              <a:t>, </a:t>
            </a:r>
            <a:r>
              <a:rPr lang="uk-UA" i="1" dirty="0">
                <a:solidFill>
                  <a:srgbClr val="0070C0"/>
                </a:solidFill>
              </a:rPr>
              <a:t>секретаріат Конвенції по </a:t>
            </a:r>
            <a:endParaRPr lang="en-US" i="1" dirty="0">
              <a:solidFill>
                <a:srgbClr val="0070C0"/>
              </a:solidFill>
            </a:endParaRPr>
          </a:p>
          <a:p>
            <a:pPr algn="l"/>
            <a:r>
              <a:rPr lang="uk-UA" i="1" dirty="0">
                <a:solidFill>
                  <a:srgbClr val="0070C0"/>
                </a:solidFill>
              </a:rPr>
              <a:t>транскордонним водам</a:t>
            </a:r>
            <a:r>
              <a:rPr lang="en-US" i="1" dirty="0">
                <a:solidFill>
                  <a:srgbClr val="0070C0"/>
                </a:solidFill>
              </a:rPr>
              <a:t>, </a:t>
            </a:r>
            <a:r>
              <a:rPr lang="uk-UA" i="1" dirty="0">
                <a:solidFill>
                  <a:srgbClr val="0070C0"/>
                </a:solidFill>
              </a:rPr>
              <a:t>ЄЕК ООН</a:t>
            </a:r>
          </a:p>
        </p:txBody>
      </p:sp>
      <p:sp>
        <p:nvSpPr>
          <p:cNvPr id="14359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31D51E-C232-5F43-1219-E3165C367DB2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323" y="5830482"/>
            <a:ext cx="1891433" cy="648113"/>
          </a:xfrm>
          <a:prstGeom prst="rect">
            <a:avLst/>
          </a:prstGeom>
        </p:spPr>
      </p:pic>
      <p:pic>
        <p:nvPicPr>
          <p:cNvPr id="5" name="Picture 13" descr="E:\Files\A.Plotnykova\Dniester\climate&amp;floods\photos\stepanok_Nizhnednestrovskiy_summer_2015 - Copy.jpg">
            <a:extLst>
              <a:ext uri="{FF2B5EF4-FFF2-40B4-BE49-F238E27FC236}">
                <a16:creationId xmlns:a16="http://schemas.microsoft.com/office/drawing/2014/main" id="{2678E9FE-9F4A-DA14-7B2C-917B224CA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3814" y="2630893"/>
            <a:ext cx="10181324" cy="3051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Ð ÐµÐ·ÑÐ»ÑÑÐ°Ñ Ð¿Ð¾ÑÑÐºÑ Ð·Ð¾Ð±ÑÐ°Ð¶ÐµÐ½Ñ Ð·Ð° Ð·Ð°Ð¿Ð¸ÑÐ¾Ð¼ &quot;moldova flag&quot;">
            <a:extLst>
              <a:ext uri="{FF2B5EF4-FFF2-40B4-BE49-F238E27FC236}">
                <a16:creationId xmlns:a16="http://schemas.microsoft.com/office/drawing/2014/main" id="{C901D3A8-D7E9-884E-3691-4E64AA5AF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7098" y="379405"/>
            <a:ext cx="1781553" cy="889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1" descr="Ð ÐµÐ·ÑÐ»ÑÑÐ°Ñ Ð¿Ð¾ÑÑÐºÑ Ð·Ð¾Ð±ÑÐ°Ð¶ÐµÐ½Ñ Ð·Ð° Ð·Ð°Ð¿Ð¸ÑÐ¾Ð¼ &quot;ukraine flag&quot;">
            <a:extLst>
              <a:ext uri="{FF2B5EF4-FFF2-40B4-BE49-F238E27FC236}">
                <a16:creationId xmlns:a16="http://schemas.microsoft.com/office/drawing/2014/main" id="{4919B88F-7A2A-E54B-D978-65A2D55F3F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6105" y="322256"/>
            <a:ext cx="1489453" cy="893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Save the Dniester river together">
            <a:extLst>
              <a:ext uri="{FF2B5EF4-FFF2-40B4-BE49-F238E27FC236}">
                <a16:creationId xmlns:a16="http://schemas.microsoft.com/office/drawing/2014/main" id="{8BC061F8-37FC-F53B-76B9-8333B74A3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4939" y="267986"/>
            <a:ext cx="961629" cy="100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990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122BDD-DBED-47D4-919E-6EC94074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03" y="236112"/>
            <a:ext cx="11705019" cy="1325563"/>
          </a:xfrm>
        </p:spPr>
        <p:txBody>
          <a:bodyPr>
            <a:noAutofit/>
          </a:bodyPr>
          <a:lstStyle/>
          <a:p>
            <a:r>
              <a:rPr lang="uk-UA" sz="3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Roboto" pitchFamily="2" charset="0"/>
              </a:rPr>
              <a:t>Конвенція по транскордонним водам</a:t>
            </a:r>
            <a: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Roboto" pitchFamily="2" charset="0"/>
              </a:rPr>
              <a:t>: </a:t>
            </a:r>
            <a:br>
              <a:rPr lang="en-US" sz="36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Roboto" pitchFamily="2" charset="0"/>
              </a:rPr>
            </a:br>
            <a:r>
              <a:rPr lang="uk-UA" sz="3000" b="1" dirty="0">
                <a:solidFill>
                  <a:schemeClr val="accent1">
                    <a:lumMod val="75000"/>
                  </a:schemeClr>
                </a:solidFill>
                <a:latin typeface="+mn-lt"/>
                <a:ea typeface="Roboto" pitchFamily="2" charset="0"/>
              </a:rPr>
              <a:t>підтримка транскордонних басейнів у адаптації до зміни клімату</a:t>
            </a:r>
            <a:endParaRPr lang="en-GB" sz="3000" b="1" dirty="0">
              <a:solidFill>
                <a:schemeClr val="accent1">
                  <a:lumMod val="75000"/>
                </a:schemeClr>
              </a:solidFill>
              <a:latin typeface="+mn-lt"/>
              <a:ea typeface="Roboto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C2A886-1A83-46EB-A134-61E9AB7D1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02" y="1507598"/>
            <a:ext cx="8330244" cy="470269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GB" sz="1100" dirty="0">
              <a:ea typeface="Roboto" pitchFamily="2" charset="0"/>
            </a:endParaRPr>
          </a:p>
          <a:p>
            <a:pPr lvl="1"/>
            <a:r>
              <a:rPr lang="uk-UA" sz="2200" b="1" dirty="0">
                <a:solidFill>
                  <a:schemeClr val="accent1"/>
                </a:solidFill>
                <a:ea typeface="Roboto" pitchFamily="2" charset="0"/>
              </a:rPr>
              <a:t>Практичний документ, присвячений врахуванню питань транскордонного водного управління та співпраці у національно визначені внески та національні плани з адаптації</a:t>
            </a:r>
          </a:p>
          <a:p>
            <a:pPr marL="457200" lvl="1" indent="0">
              <a:buNone/>
            </a:pPr>
            <a:endParaRPr lang="en-US" sz="2200" dirty="0">
              <a:ea typeface="Roboto" pitchFamily="2" charset="0"/>
            </a:endParaRPr>
          </a:p>
          <a:p>
            <a:pPr lvl="1"/>
            <a:r>
              <a:rPr lang="uk-UA" sz="2200" b="1" dirty="0">
                <a:ea typeface="Roboto" pitchFamily="2" charset="0"/>
              </a:rPr>
              <a:t>Діалог Баку по воді для кліматичних дій </a:t>
            </a:r>
            <a:r>
              <a:rPr lang="en-US" sz="2200" b="1" dirty="0">
                <a:ea typeface="Roboto" pitchFamily="2" charset="0"/>
              </a:rPr>
              <a:t>/ COP 29 Baku Dialogue on Water for Climate Action</a:t>
            </a:r>
            <a:endParaRPr lang="uk-UA" sz="2200" b="1" dirty="0">
              <a:ea typeface="Roboto" pitchFamily="2" charset="0"/>
            </a:endParaRPr>
          </a:p>
          <a:p>
            <a:pPr lvl="1"/>
            <a:endParaRPr lang="uk-UA" sz="2200" b="1" dirty="0">
              <a:solidFill>
                <a:schemeClr val="accent1"/>
              </a:solidFill>
              <a:ea typeface="Roboto" pitchFamily="2" charset="0"/>
            </a:endParaRPr>
          </a:p>
          <a:p>
            <a:pPr lvl="1"/>
            <a:r>
              <a:rPr lang="uk-UA" sz="2200" b="1" dirty="0">
                <a:solidFill>
                  <a:schemeClr val="accent1"/>
                </a:solidFill>
                <a:ea typeface="Roboto" pitchFamily="2" charset="0"/>
              </a:rPr>
              <a:t>Цільова група з питань води та клімату (19-21 березня 2024 р.)</a:t>
            </a:r>
          </a:p>
          <a:p>
            <a:pPr lvl="1"/>
            <a:endParaRPr lang="uk-UA" sz="2200" b="1" dirty="0">
              <a:solidFill>
                <a:schemeClr val="accent1"/>
              </a:solidFill>
              <a:ea typeface="Roboto" pitchFamily="2" charset="0"/>
            </a:endParaRPr>
          </a:p>
          <a:p>
            <a:pPr lvl="1"/>
            <a:r>
              <a:rPr lang="uk-UA" sz="2200" b="1" dirty="0">
                <a:ea typeface="Roboto" pitchFamily="2" charset="0"/>
              </a:rPr>
              <a:t>Звіт щодо прогресу у транскордонній </a:t>
            </a:r>
          </a:p>
          <a:p>
            <a:pPr marL="457200" lvl="1" indent="0">
              <a:buNone/>
            </a:pPr>
            <a:r>
              <a:rPr lang="uk-UA" sz="2200" b="1" dirty="0">
                <a:ea typeface="Roboto" pitchFamily="2" charset="0"/>
              </a:rPr>
              <a:t>співпраці із фокусом на зміну клімату </a:t>
            </a:r>
          </a:p>
          <a:p>
            <a:pPr marL="457200" lvl="1" indent="0">
              <a:buNone/>
            </a:pPr>
            <a:r>
              <a:rPr lang="uk-UA" sz="2200" b="1" dirty="0">
                <a:ea typeface="Roboto" pitchFamily="2" charset="0"/>
              </a:rPr>
              <a:t>(індикатор ЦСР 6.5.2).</a:t>
            </a:r>
            <a:endParaRPr lang="en-US" sz="2200" b="1" dirty="0">
              <a:ea typeface="Roboto" pitchFamily="2" charset="0"/>
            </a:endParaRPr>
          </a:p>
          <a:p>
            <a:pPr lvl="1"/>
            <a:endParaRPr lang="en-US" sz="2200" b="1" dirty="0">
              <a:solidFill>
                <a:schemeClr val="accent1"/>
              </a:solidFill>
              <a:ea typeface="Roboto" pitchFamily="2" charset="0"/>
            </a:endParaRPr>
          </a:p>
          <a:p>
            <a:pPr marL="457223" lvl="1" indent="0">
              <a:buNone/>
            </a:pPr>
            <a:endParaRPr lang="en-US" sz="1000" dirty="0">
              <a:ea typeface="Roboto" pitchFamily="2" charset="0"/>
              <a:cs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CEE9FC-2054-3DC1-DAAE-F5D190A8ED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418" y="5218733"/>
            <a:ext cx="1190322" cy="1639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Image 19">
            <a:extLst>
              <a:ext uri="{FF2B5EF4-FFF2-40B4-BE49-F238E27FC236}">
                <a16:creationId xmlns:a16="http://schemas.microsoft.com/office/drawing/2014/main" id="{8A04FF53-19A3-1166-9BBD-B857A43160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89741" y="5799743"/>
            <a:ext cx="1051502" cy="10582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90901FA-9525-25C7-CB7B-5581100F80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156" y="2126764"/>
            <a:ext cx="1353014" cy="135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7BE7665-A6F0-6B21-7ACA-0FF9C984B8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29140" y="1477708"/>
            <a:ext cx="1406016" cy="1991208"/>
          </a:xfrm>
          <a:prstGeom prst="rect">
            <a:avLst/>
          </a:prstGeom>
        </p:spPr>
      </p:pic>
      <p:sp>
        <p:nvSpPr>
          <p:cNvPr id="14" name="Freeform 5">
            <a:extLst>
              <a:ext uri="{FF2B5EF4-FFF2-40B4-BE49-F238E27FC236}">
                <a16:creationId xmlns:a16="http://schemas.microsoft.com/office/drawing/2014/main" id="{C2F1ED65-A361-BB42-247B-45A8F8D0CEA8}"/>
              </a:ext>
            </a:extLst>
          </p:cNvPr>
          <p:cNvSpPr/>
          <p:nvPr/>
        </p:nvSpPr>
        <p:spPr>
          <a:xfrm>
            <a:off x="9182595" y="3525492"/>
            <a:ext cx="2505121" cy="1054656"/>
          </a:xfrm>
          <a:custGeom>
            <a:avLst/>
            <a:gdLst/>
            <a:ahLst/>
            <a:cxnLst/>
            <a:rect l="l" t="t" r="r" b="b"/>
            <a:pathLst>
              <a:path w="2505121" h="1054656">
                <a:moveTo>
                  <a:pt x="0" y="0"/>
                </a:moveTo>
                <a:lnTo>
                  <a:pt x="2505121" y="0"/>
                </a:lnTo>
                <a:lnTo>
                  <a:pt x="2505121" y="1054655"/>
                </a:lnTo>
                <a:lnTo>
                  <a:pt x="0" y="105465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599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4122BDD-DBED-47D4-919E-6EC940742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103" y="236112"/>
            <a:ext cx="11705019" cy="1325563"/>
          </a:xfrm>
        </p:spPr>
        <p:txBody>
          <a:bodyPr>
            <a:noAutofit/>
          </a:bodyPr>
          <a:lstStyle/>
          <a:p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Оновлення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сценаріїв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зміни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клімату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в 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басейні</a:t>
            </a:r>
            <a:r>
              <a:rPr lang="ru-RU" sz="3600" b="1" dirty="0">
                <a:solidFill>
                  <a:srgbClr val="0070C0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rgbClr val="0070C0"/>
                </a:solidFill>
                <a:latin typeface="+mn-lt"/>
              </a:rPr>
              <a:t>Дністра</a:t>
            </a:r>
            <a:endParaRPr lang="en-GB" sz="3000" b="1" dirty="0">
              <a:solidFill>
                <a:schemeClr val="accent1">
                  <a:lumMod val="75000"/>
                </a:schemeClr>
              </a:solidFill>
              <a:latin typeface="+mn-lt"/>
              <a:ea typeface="Roboto" pitchFamily="2" charset="0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1C2A886-1A83-46EB-A134-61E9AB7D1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101" y="1507598"/>
            <a:ext cx="10917327" cy="470269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lvl="1">
              <a:buFontTx/>
              <a:buChar char="-"/>
            </a:pPr>
            <a:r>
              <a:rPr lang="uk-UA" sz="25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Запит на основі </a:t>
            </a:r>
            <a:r>
              <a:rPr lang="uk-UA" sz="25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зустрічі</a:t>
            </a:r>
            <a:r>
              <a:rPr lang="uk-UA" sz="25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500" b="1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 гідрологічній ситуації у басейні Дністра в червні 2024 р. </a:t>
            </a:r>
          </a:p>
          <a:p>
            <a:pPr lvl="1">
              <a:buFontTx/>
              <a:buChar char="-"/>
            </a:pPr>
            <a:r>
              <a:rPr lang="uk-UA" sz="25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Оцінити сучасний стан (1991-2023 рр.) і зміни водності </a:t>
            </a:r>
            <a:r>
              <a:rPr lang="uk-UA" sz="25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 басейні Дністра на період </a:t>
            </a:r>
            <a:r>
              <a:rPr lang="uk-UA" sz="25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 2041-2060 рр</a:t>
            </a:r>
            <a:r>
              <a:rPr lang="uk-UA" sz="25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на основі </a:t>
            </a:r>
            <a:r>
              <a:rPr lang="uk-UA" sz="25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нових кліматичних сценаріїв </a:t>
            </a:r>
            <a:r>
              <a:rPr lang="uk-UA" sz="25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 урахуванням </a:t>
            </a:r>
            <a:r>
              <a:rPr lang="uk-UA" sz="25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маловоддя останніх років </a:t>
            </a:r>
            <a:r>
              <a:rPr lang="uk-UA" sz="25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 </a:t>
            </a:r>
            <a:r>
              <a:rPr lang="uk-UA" sz="2500" b="1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сучасних тенденцій водокористування</a:t>
            </a:r>
            <a:r>
              <a:rPr lang="uk-UA" sz="25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3">
              <a:buFontTx/>
              <a:buChar char="-"/>
            </a:pPr>
            <a:r>
              <a:rPr lang="uk-UA" sz="25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Термічний режим</a:t>
            </a:r>
          </a:p>
          <a:p>
            <a:pPr lvl="3">
              <a:buFontTx/>
              <a:buChar char="-"/>
            </a:pPr>
            <a:r>
              <a:rPr lang="uk-UA" sz="2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Режим зволоження</a:t>
            </a:r>
          </a:p>
          <a:p>
            <a:pPr lvl="3">
              <a:buFontTx/>
              <a:buChar char="-"/>
            </a:pPr>
            <a:r>
              <a:rPr lang="uk-UA" sz="25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Річний стік (розподіл та оцінки його змін)</a:t>
            </a:r>
          </a:p>
          <a:p>
            <a:pPr lvl="3">
              <a:buFontTx/>
              <a:buChar char="-"/>
            </a:pPr>
            <a:r>
              <a:rPr lang="uk-UA" sz="250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Водність</a:t>
            </a:r>
            <a:endParaRPr lang="uk-UA" sz="25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buFontTx/>
              <a:buChar char="-"/>
            </a:pPr>
            <a:r>
              <a:rPr lang="uk-UA" sz="25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Тенденції водокористування</a:t>
            </a:r>
          </a:p>
          <a:p>
            <a:pPr lvl="1">
              <a:buFontTx/>
              <a:buChar char="-"/>
            </a:pPr>
            <a:r>
              <a:rPr lang="uk-UA" sz="2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Фінальний звіт (</a:t>
            </a:r>
            <a:r>
              <a:rPr lang="uk-UA" sz="25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рум</a:t>
            </a:r>
            <a:r>
              <a:rPr lang="uk-UA" sz="2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та </a:t>
            </a:r>
            <a:r>
              <a:rPr lang="uk-UA" sz="25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uk-UA" sz="2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мовами, резюме </a:t>
            </a:r>
            <a:r>
              <a:rPr lang="uk-UA" sz="25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англ</a:t>
            </a:r>
            <a:r>
              <a:rPr lang="uk-UA" sz="2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uk-UA" sz="25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рум</a:t>
            </a:r>
            <a:r>
              <a:rPr lang="uk-UA" sz="2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та </a:t>
            </a:r>
            <a:r>
              <a:rPr lang="uk-UA" sz="25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uk-UA" sz="25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мовами)</a:t>
            </a:r>
          </a:p>
          <a:p>
            <a:pPr lvl="1">
              <a:buFontTx/>
              <a:buChar char="-"/>
            </a:pPr>
            <a:r>
              <a:rPr lang="uk-UA" sz="250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Інтерактивні карти </a:t>
            </a:r>
            <a:r>
              <a:rPr lang="uk-UA" sz="2500" dirty="0" err="1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рум</a:t>
            </a:r>
            <a:r>
              <a:rPr lang="uk-UA" sz="2500" dirty="0">
                <a:solidFill>
                  <a:srgbClr val="0070C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uk-UA" sz="25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uk-UA" sz="2500" dirty="0" err="1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укр</a:t>
            </a:r>
            <a:r>
              <a:rPr lang="uk-UA" sz="25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 мовами</a:t>
            </a:r>
          </a:p>
          <a:p>
            <a:pPr lvl="1">
              <a:buFontTx/>
              <a:buChar char="-"/>
            </a:pPr>
            <a:r>
              <a:rPr lang="uk-UA" sz="25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Звершення роботи в січні 2025 р.</a:t>
            </a:r>
          </a:p>
          <a:p>
            <a:pPr lvl="1">
              <a:buFontTx/>
              <a:buChar char="-"/>
            </a:pPr>
            <a:r>
              <a:rPr lang="uk-UA" sz="2500" dirty="0">
                <a:solidFill>
                  <a:srgbClr val="0070C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Основа для подальшої роботи в рамках проекту ГЕФ</a:t>
            </a:r>
            <a:endParaRPr lang="en-US" sz="2500" dirty="0">
              <a:solidFill>
                <a:srgbClr val="0070C0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3">
              <a:buFontTx/>
              <a:buChar char="-"/>
            </a:pPr>
            <a:endParaRPr lang="uk-UA" sz="2300" dirty="0">
              <a:solidFill>
                <a:srgbClr val="00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483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RÃ©sultat de recherche d'images pour &quot;palais des nations&quot;">
            <a:extLst>
              <a:ext uri="{FF2B5EF4-FFF2-40B4-BE49-F238E27FC236}">
                <a16:creationId xmlns:a16="http://schemas.microsoft.com/office/drawing/2014/main" id="{6155F75E-AA94-442B-AE31-A3E40D3982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3" y="894"/>
            <a:ext cx="6421380" cy="6856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292832-8D1A-4066-9E68-9D993C2DE601}"/>
              </a:ext>
            </a:extLst>
          </p:cNvPr>
          <p:cNvSpPr txBox="1"/>
          <p:nvPr/>
        </p:nvSpPr>
        <p:spPr>
          <a:xfrm>
            <a:off x="6791753" y="1117753"/>
            <a:ext cx="4799011" cy="708783"/>
          </a:xfrm>
          <a:prstGeom prst="rect">
            <a:avLst/>
          </a:prstGeom>
        </p:spPr>
        <p:txBody>
          <a:bodyPr vert="horz" lIns="91416" tIns="45708" rIns="91416" bIns="45708" rtlCol="0" anchor="t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uk-UA" sz="4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Дякую за увагу</a:t>
            </a:r>
            <a:r>
              <a:rPr lang="en-US" sz="40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2593737-1FD5-4EDE-9077-FA7398637794}"/>
              </a:ext>
            </a:extLst>
          </p:cNvPr>
          <p:cNvSpPr txBox="1">
            <a:spLocks/>
          </p:cNvSpPr>
          <p:nvPr/>
        </p:nvSpPr>
        <p:spPr>
          <a:xfrm>
            <a:off x="6463759" y="2083849"/>
            <a:ext cx="5965613" cy="1754178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fr-FR" sz="2399" b="1" dirty="0">
                <a:solidFill>
                  <a:schemeClr val="accent1"/>
                </a:solidFill>
              </a:rPr>
            </a:br>
            <a:br>
              <a:rPr lang="fr-FR" sz="2399" b="1" dirty="0">
                <a:solidFill>
                  <a:schemeClr val="accent1"/>
                </a:solidFill>
              </a:rPr>
            </a:br>
            <a:r>
              <a:rPr lang="uk-UA" sz="2399" b="1" dirty="0">
                <a:solidFill>
                  <a:srgbClr val="002060"/>
                </a:solidFill>
                <a:latin typeface="+mn-lt"/>
              </a:rPr>
              <a:t>Контакти секретаріату Конвенції по транскордонним водам</a:t>
            </a:r>
            <a:r>
              <a:rPr lang="fr-FR" sz="2399" b="1" dirty="0">
                <a:solidFill>
                  <a:srgbClr val="002060"/>
                </a:solidFill>
                <a:latin typeface="+mn-lt"/>
              </a:rPr>
              <a:t>:</a:t>
            </a:r>
            <a:br>
              <a:rPr lang="fr-FR" sz="2399" b="1" dirty="0">
                <a:solidFill>
                  <a:srgbClr val="002060"/>
                </a:solidFill>
              </a:rPr>
            </a:br>
            <a:r>
              <a:rPr lang="fr-FR" sz="2399" b="1" dirty="0">
                <a:solidFill>
                  <a:schemeClr val="accent1"/>
                </a:solidFill>
              </a:rPr>
              <a:t>Palais des Nations, Geneva, Switzerland</a:t>
            </a:r>
            <a:br>
              <a:rPr lang="fr-FR" sz="2399" b="1" dirty="0">
                <a:solidFill>
                  <a:schemeClr val="accent1"/>
                </a:solidFill>
              </a:rPr>
            </a:br>
            <a:r>
              <a:rPr lang="fr-FR" sz="2399" b="1" dirty="0">
                <a:solidFill>
                  <a:schemeClr val="accent1"/>
                </a:solidFill>
              </a:rPr>
              <a:t>w</a:t>
            </a:r>
            <a:r>
              <a:rPr lang="fr-FR" sz="2399" b="1" dirty="0">
                <a:solidFill>
                  <a:schemeClr val="accent1"/>
                </a:solidFill>
                <a:hlinkClick r:id="rId4"/>
              </a:rPr>
              <a:t>ater.convention@un.org</a:t>
            </a:r>
            <a:endParaRPr lang="fr-FR" sz="2399" b="1" dirty="0">
              <a:solidFill>
                <a:schemeClr val="accent1"/>
              </a:solidFill>
            </a:endParaRPr>
          </a:p>
          <a:p>
            <a:r>
              <a:rPr lang="fr-FR" sz="2399" b="1" dirty="0">
                <a:solidFill>
                  <a:schemeClr val="accent1"/>
                </a:solidFill>
                <a:hlinkClick r:id="rId5"/>
              </a:rPr>
              <a:t>hanna.plotnykova@un.org</a:t>
            </a:r>
            <a:r>
              <a:rPr lang="fr-FR" sz="2399" b="1" dirty="0">
                <a:solidFill>
                  <a:schemeClr val="accent1"/>
                </a:solidFill>
              </a:rPr>
              <a:t> </a:t>
            </a:r>
            <a:r>
              <a:rPr lang="fr-FR" sz="2000" b="1" dirty="0">
                <a:solidFill>
                  <a:schemeClr val="accent1"/>
                </a:solidFill>
              </a:rPr>
              <a:t>(</a:t>
            </a:r>
            <a:r>
              <a:rPr lang="uk-UA" sz="2000" b="1" dirty="0">
                <a:solidFill>
                  <a:schemeClr val="accent1"/>
                </a:solidFill>
              </a:rPr>
              <a:t>щодо зміни клімату </a:t>
            </a:r>
            <a:r>
              <a:rPr lang="uk-UA" sz="2000" b="1" dirty="0" err="1">
                <a:solidFill>
                  <a:schemeClr val="accent1"/>
                </a:solidFill>
              </a:rPr>
              <a:t>вкл</a:t>
            </a:r>
            <a:r>
              <a:rPr lang="uk-UA" sz="2000" b="1" dirty="0">
                <a:solidFill>
                  <a:schemeClr val="accent1"/>
                </a:solidFill>
              </a:rPr>
              <a:t>. із управлінням паводками та засухами</a:t>
            </a:r>
            <a:r>
              <a:rPr lang="fr-FR" sz="2000" b="1" dirty="0">
                <a:solidFill>
                  <a:schemeClr val="accent1"/>
                </a:solidFill>
              </a:rPr>
              <a:t>)</a:t>
            </a:r>
            <a:br>
              <a:rPr lang="fr-FR" sz="2000" b="1" dirty="0">
                <a:solidFill>
                  <a:schemeClr val="accent1"/>
                </a:solidFill>
              </a:rPr>
            </a:br>
            <a:endParaRPr lang="en-GB" sz="2399" b="1" dirty="0">
              <a:solidFill>
                <a:srgbClr val="000000"/>
              </a:solidFill>
            </a:endParaRP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824FCA65-7DAF-4484-9F76-8EF052A90BC6}"/>
              </a:ext>
            </a:extLst>
          </p:cNvPr>
          <p:cNvSpPr txBox="1">
            <a:spLocks/>
          </p:cNvSpPr>
          <p:nvPr/>
        </p:nvSpPr>
        <p:spPr>
          <a:xfrm>
            <a:off x="6453486" y="4243227"/>
            <a:ext cx="5475547" cy="1104342"/>
          </a:xfrm>
          <a:prstGeom prst="rect">
            <a:avLst/>
          </a:prstGeom>
        </p:spPr>
        <p:txBody>
          <a:bodyPr vert="horz" lIns="91416" tIns="45708" rIns="91416" bIns="45708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uk-UA" sz="2399" b="1" dirty="0">
                <a:solidFill>
                  <a:srgbClr val="002060"/>
                </a:solidFill>
              </a:rPr>
              <a:t>Більше інформації</a:t>
            </a:r>
            <a:r>
              <a:rPr lang="fr-FR" sz="2399" b="1" dirty="0">
                <a:solidFill>
                  <a:srgbClr val="002060"/>
                </a:solidFill>
              </a:rPr>
              <a:t>:</a:t>
            </a:r>
            <a:br>
              <a:rPr lang="fr-FR" sz="2399" dirty="0">
                <a:solidFill>
                  <a:srgbClr val="002060"/>
                </a:solidFill>
              </a:rPr>
            </a:br>
            <a:r>
              <a:rPr lang="fr-FR" sz="2399" dirty="0">
                <a:solidFill>
                  <a:schemeClr val="accent1"/>
                </a:solidFill>
                <a:hlinkClick r:id="rId6"/>
              </a:rPr>
              <a:t>www.unece.org/env/water/</a:t>
            </a:r>
            <a:endParaRPr lang="en-US" sz="2399" dirty="0">
              <a:solidFill>
                <a:srgbClr val="00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7C8BB20-D58E-4327-B886-107895CA3332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82841" y="257007"/>
            <a:ext cx="1846192" cy="6071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017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Yes_x002f_No_x002e_ xmlns="99a2c2c3-fdcf-4e63-9c12-39b3de610a76" xsi:nil="true"/>
    <Dateandtime xmlns="99a2c2c3-fdcf-4e63-9c12-39b3de610a76" xsi:nil="true"/>
    <Yes_x002f_No xmlns="99a2c2c3-fdcf-4e63-9c12-39b3de610a76">true</Yes_x002f_No>
    <TaxCatchAll xmlns="985ec44e-1bab-4c0b-9df0-6ba128686fc9" xsi:nil="true"/>
    <lcf76f155ced4ddcb4097134ff3c332f xmlns="99a2c2c3-fdcf-4e63-9c12-39b3de610a76">
      <Terms xmlns="http://schemas.microsoft.com/office/infopath/2007/PartnerControls"/>
    </lcf76f155ced4ddcb4097134ff3c332f>
    <Yes_x002f_No_x002e__x002e_ xmlns="99a2c2c3-fdcf-4e63-9c12-39b3de610a76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02F79B5BE87D40B73359BB004DC9B5" ma:contentTypeVersion="22" ma:contentTypeDescription="Create a new document." ma:contentTypeScope="" ma:versionID="78e60dd5cd6a08d21c87595fbb74c36a">
  <xsd:schema xmlns:xsd="http://www.w3.org/2001/XMLSchema" xmlns:xs="http://www.w3.org/2001/XMLSchema" xmlns:p="http://schemas.microsoft.com/office/2006/metadata/properties" xmlns:ns2="99a2c2c3-fdcf-4e63-9c12-39b3de610a76" xmlns:ns3="a20aa909-956d-4941-9e8e-d4bf2c5fe97e" xmlns:ns4="985ec44e-1bab-4c0b-9df0-6ba128686fc9" targetNamespace="http://schemas.microsoft.com/office/2006/metadata/properties" ma:root="true" ma:fieldsID="50dad37b2a525fc7da3e4775f225b64c" ns2:_="" ns3:_="" ns4:_="">
    <xsd:import namespace="99a2c2c3-fdcf-4e63-9c12-39b3de610a76"/>
    <xsd:import namespace="a20aa909-956d-4941-9e8e-d4bf2c5fe97e"/>
    <xsd:import namespace="985ec44e-1bab-4c0b-9df0-6ba128686f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Dateandtime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Yes_x002f_No" minOccurs="0"/>
                <xsd:element ref="ns2:Yes_x002f_No_x002e_" minOccurs="0"/>
                <xsd:element ref="ns2:Yes_x002f_No_x002e__x002e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a2c2c3-fdcf-4e63-9c12-39b3de610a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Dateandtime" ma:index="20" nillable="true" ma:displayName="Date and time" ma:format="DateOnly" ma:internalName="Dateandtime">
      <xsd:simpleType>
        <xsd:restriction base="dms:DateTime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Yes_x002f_No" ma:index="27" nillable="true" ma:displayName="Yes/No" ma:default="1" ma:format="Dropdown" ma:internalName="Yes_x002f_No">
      <xsd:simpleType>
        <xsd:restriction base="dms:Boolean"/>
      </xsd:simpleType>
    </xsd:element>
    <xsd:element name="Yes_x002f_No_x002e_" ma:index="28" nillable="true" ma:displayName="Yes/No." ma:format="Dropdown" ma:internalName="Yes_x002f_No_x002e_">
      <xsd:simpleType>
        <xsd:restriction base="dms:Choice">
          <xsd:enumeration value="Yes"/>
          <xsd:enumeration value="No"/>
        </xsd:restriction>
      </xsd:simpleType>
    </xsd:element>
    <xsd:element name="Yes_x002f_No_x002e__x002e_" ma:index="29" nillable="true" ma:displayName="Yes/No.." ma:format="Dropdown" ma:internalName="Yes_x002f_No_x002e__x002e_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aa909-956d-4941-9e8e-d4bf2c5fe97e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cb577e23-b539-4cbb-a753-31a04c3d9a02}" ma:internalName="TaxCatchAll" ma:showField="CatchAllData" ma:web="a20aa909-956d-4941-9e8e-d4bf2c5fe97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14EE28-B3EA-4865-BB70-DA6CB4E5720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219ADE-2894-4881-A379-CD6964833617}">
  <ds:schemaRefs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99a2c2c3-fdcf-4e63-9c12-39b3de610a76"/>
    <ds:schemaRef ds:uri="985ec44e-1bab-4c0b-9df0-6ba128686fc9"/>
    <ds:schemaRef ds:uri="http://schemas.openxmlformats.org/package/2006/metadata/core-properties"/>
    <ds:schemaRef ds:uri="a20aa909-956d-4941-9e8e-d4bf2c5fe97e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5B6EF8E6-B167-4805-B15C-121DC55063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a2c2c3-fdcf-4e63-9c12-39b3de610a76"/>
    <ds:schemaRef ds:uri="a20aa909-956d-4941-9e8e-d4bf2c5fe97e"/>
    <ds:schemaRef ds:uri="985ec44e-1bab-4c0b-9df0-6ba128686f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0f9e35db-544f-4f60-bdcc-5ea416e6dc70}" enabled="0" method="" siteId="{0f9e35db-544f-4f60-bdcc-5ea416e6dc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2163</TotalTime>
  <Words>290</Words>
  <Application>Microsoft Office PowerPoint</Application>
  <PresentationFormat>Widescreen</PresentationFormat>
  <Paragraphs>34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ＭＳ Ｐゴシック</vt:lpstr>
      <vt:lpstr>Aptos</vt:lpstr>
      <vt:lpstr>Arial</vt:lpstr>
      <vt:lpstr>Calibri</vt:lpstr>
      <vt:lpstr>Calibri Light</vt:lpstr>
      <vt:lpstr>Roboto</vt:lpstr>
      <vt:lpstr>Segoe UI Semilight</vt:lpstr>
      <vt:lpstr>Times New Roman</vt:lpstr>
      <vt:lpstr>Office Theme</vt:lpstr>
      <vt:lpstr>Оновлення сценаріїв зміни клімату в басейні Дністра з урахуванням останніх маловодних років і сучасних тенденцій водокористування </vt:lpstr>
      <vt:lpstr>Конвенція по транскордонним водам:  підтримка транскордонних басейнів у адаптації до зміни клімату</vt:lpstr>
      <vt:lpstr>Оновлення сценаріїв зміни клімату в басейні Дністра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Financing transboundary climate change adaptation in shared basins</dc:title>
  <dc:creator>Hanna Plotnykova</dc:creator>
  <cp:lastModifiedBy>Hanna Plotnykova</cp:lastModifiedBy>
  <cp:revision>27</cp:revision>
  <dcterms:created xsi:type="dcterms:W3CDTF">2020-11-30T16:59:18Z</dcterms:created>
  <dcterms:modified xsi:type="dcterms:W3CDTF">2024-11-27T23:12:37Z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0x010100B302F79B5BE87D40B73359BB004DC9B5</vt:lpwstr>
  </property>
  <property fmtid="{D5CDD505-2E9C-101B-9397-08002B2CF9AE}" pid="3" name="MediaServiceImageTags">
    <vt:lpwstr/>
  </property>
</Properties>
</file>