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sldIdLst>
    <p:sldId id="263" r:id="rId2"/>
    <p:sldId id="458" r:id="rId3"/>
    <p:sldId id="468" r:id="rId4"/>
    <p:sldId id="473" r:id="rId5"/>
    <p:sldId id="474" r:id="rId6"/>
    <p:sldId id="470" r:id="rId7"/>
    <p:sldId id="471" r:id="rId8"/>
    <p:sldId id="475" r:id="rId9"/>
    <p:sldId id="476" r:id="rId10"/>
    <p:sldId id="472" r:id="rId11"/>
    <p:sldId id="43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9"/>
  </p:normalViewPr>
  <p:slideViewPr>
    <p:cSldViewPr>
      <p:cViewPr>
        <p:scale>
          <a:sx n="80" d="100"/>
          <a:sy n="80" d="100"/>
        </p:scale>
        <p:origin x="19" y="-14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20" name="Footer Placeholder 19"/>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92D5B402-10B4-4A7B-B4C1-6CFD1294616A}"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5B402-10B4-4A7B-B4C1-6CFD1294616A}"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D5B402-10B4-4A7B-B4C1-6CFD1294616A}"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46AD23CD-DBA8-45BB-9A14-2D33483A2EB5}" type="datetimeFigureOut">
              <a:rPr lang="en-GB" smtClean="0"/>
              <a:pPr/>
              <a:t>28/11/2024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5B402-10B4-4A7B-B4C1-6CFD1294616A}"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6AD23CD-DBA8-45BB-9A14-2D33483A2EB5}" type="datetimeFigureOut">
              <a:rPr lang="en-GB" smtClean="0"/>
              <a:pPr/>
              <a:t>28/11/2024</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2D5B402-10B4-4A7B-B4C1-6CFD1294616A}"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1988840"/>
            <a:ext cx="7498080" cy="2099176"/>
          </a:xfrm>
        </p:spPr>
        <p:txBody>
          <a:bodyPr>
            <a:normAutofit/>
          </a:bodyPr>
          <a:lstStyle/>
          <a:p>
            <a:pPr algn="ctr"/>
            <a:r>
              <a:rPr lang="ru-RU" sz="4800" b="1" dirty="0" smtClean="0"/>
              <a:t> </a:t>
            </a:r>
            <a:r>
              <a:rPr lang="en-US" sz="3600" dirty="0" smtClean="0"/>
              <a:t>Proposals regarding the revision of the Rules of Operation reservoir of the Dniester Hydropower Complex</a:t>
            </a:r>
            <a:endParaRPr lang="en-GB" sz="3600" dirty="0">
              <a:latin typeface="Gill Sans MT" panose="020B0502020104020203" pitchFamily="34" charset="0"/>
            </a:endParaRPr>
          </a:p>
        </p:txBody>
      </p:sp>
      <p:sp>
        <p:nvSpPr>
          <p:cNvPr id="3" name="Content Placeholder 2"/>
          <p:cNvSpPr>
            <a:spLocks noGrp="1"/>
          </p:cNvSpPr>
          <p:nvPr>
            <p:ph idx="1"/>
          </p:nvPr>
        </p:nvSpPr>
        <p:spPr>
          <a:xfrm>
            <a:off x="1057052" y="4725144"/>
            <a:ext cx="8100392" cy="1728192"/>
          </a:xfrm>
        </p:spPr>
        <p:txBody>
          <a:bodyPr>
            <a:noAutofit/>
          </a:bodyPr>
          <a:lstStyle/>
          <a:p>
            <a:pPr algn="ctr">
              <a:buNone/>
            </a:pPr>
            <a:r>
              <a:rPr lang="en-US" sz="1800" b="1" dirty="0" err="1" smtClean="0">
                <a:latin typeface="Cambria" pitchFamily="18" charset="0"/>
                <a:ea typeface="Cambria" pitchFamily="18" charset="0"/>
              </a:rPr>
              <a:t>Oleksii</a:t>
            </a:r>
            <a:r>
              <a:rPr lang="en-US" sz="1800" b="1" dirty="0" smtClean="0">
                <a:latin typeface="Cambria" pitchFamily="18" charset="0"/>
                <a:ea typeface="Cambria" pitchFamily="18" charset="0"/>
              </a:rPr>
              <a:t> </a:t>
            </a:r>
            <a:r>
              <a:rPr lang="en-US" sz="1800" b="1" dirty="0" err="1" smtClean="0">
                <a:latin typeface="Cambria" pitchFamily="18" charset="0"/>
                <a:ea typeface="Cambria" pitchFamily="18" charset="0"/>
              </a:rPr>
              <a:t>Iaroshevych</a:t>
            </a:r>
            <a:endParaRPr lang="uk-UA" sz="1800" b="1" dirty="0" smtClean="0">
              <a:latin typeface="Cambria" pitchFamily="18" charset="0"/>
              <a:ea typeface="Cambria" pitchFamily="18" charset="0"/>
            </a:endParaRPr>
          </a:p>
          <a:p>
            <a:pPr algn="ctr">
              <a:buNone/>
            </a:pPr>
            <a:r>
              <a:rPr lang="en-US" sz="1800" b="1" dirty="0" smtClean="0">
                <a:latin typeface="Cambria" pitchFamily="18" charset="0"/>
                <a:ea typeface="Cambria" pitchFamily="18" charset="0"/>
              </a:rPr>
              <a:t>Ana </a:t>
            </a:r>
            <a:r>
              <a:rPr lang="en-US" sz="1800" b="1" dirty="0" err="1" smtClean="0">
                <a:latin typeface="Cambria" pitchFamily="18" charset="0"/>
                <a:ea typeface="Cambria" pitchFamily="18" charset="0"/>
              </a:rPr>
              <a:t>Jeleapov</a:t>
            </a:r>
            <a:endParaRPr lang="en-US" sz="1800" b="1" dirty="0" smtClean="0">
              <a:latin typeface="Cambria" pitchFamily="18" charset="0"/>
              <a:ea typeface="Cambria" pitchFamily="18" charset="0"/>
            </a:endParaRPr>
          </a:p>
          <a:p>
            <a:pPr algn="r"/>
            <a:endParaRPr lang="uk-UA" sz="1800" b="1" dirty="0" smtClean="0">
              <a:latin typeface="Cambria" pitchFamily="18" charset="0"/>
              <a:ea typeface="Cambria" pitchFamily="18" charset="0"/>
            </a:endParaRPr>
          </a:p>
          <a:p>
            <a:pPr marL="82296" indent="0" algn="ctr">
              <a:buNone/>
            </a:pPr>
            <a:endParaRPr lang="ru-RU" sz="1800" b="1" dirty="0">
              <a:latin typeface="Cambria" pitchFamily="18" charset="0"/>
              <a:ea typeface="Cambria" pitchFamily="18" charset="0"/>
            </a:endParaRPr>
          </a:p>
          <a:p>
            <a:pPr marL="26988" algn="ctr">
              <a:buNone/>
            </a:pPr>
            <a:r>
              <a:rPr lang="en-US" sz="1200" b="1" dirty="0" err="1" smtClean="0">
                <a:latin typeface="Cambria" pitchFamily="18" charset="0"/>
                <a:ea typeface="Cambria" pitchFamily="18" charset="0"/>
                <a:cs typeface="Times New Roman" pitchFamily="18" charset="0"/>
              </a:rPr>
              <a:t>Costesti</a:t>
            </a:r>
            <a:r>
              <a:rPr lang="en-US" sz="1200" b="1" dirty="0" smtClean="0">
                <a:latin typeface="Cambria" pitchFamily="18" charset="0"/>
                <a:ea typeface="Cambria" pitchFamily="18" charset="0"/>
                <a:cs typeface="Times New Roman" pitchFamily="18" charset="0"/>
              </a:rPr>
              <a:t>, 28-29 November 2024</a:t>
            </a:r>
            <a:endParaRPr lang="en-GB" sz="1200" b="1" dirty="0" smtClean="0">
              <a:latin typeface="Cambria" pitchFamily="18" charset="0"/>
              <a:ea typeface="Cambria" pitchFamily="18" charset="0"/>
              <a:cs typeface="Times New Roman" pitchFamily="18" charset="0"/>
            </a:endParaRPr>
          </a:p>
          <a:p>
            <a:pPr marL="82296" indent="0">
              <a:buNone/>
            </a:pPr>
            <a:endParaRPr lang="en-US" sz="1800" dirty="0">
              <a:latin typeface="Cambria" pitchFamily="18" charset="0"/>
              <a:ea typeface="Cambria" pitchFamily="18" charset="0"/>
            </a:endParaRPr>
          </a:p>
        </p:txBody>
      </p:sp>
      <p:pic>
        <p:nvPicPr>
          <p:cNvPr id="6"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7"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859555"/>
          </a:xfrm>
          <a:prstGeom prst="rect">
            <a:avLst/>
          </a:prstGeom>
          <a:noFill/>
          <a:ln w="9525">
            <a:noFill/>
            <a:miter lim="800000"/>
            <a:headEnd/>
            <a:tailEnd/>
          </a:ln>
        </p:spPr>
      </p:pic>
      <p:sp>
        <p:nvSpPr>
          <p:cNvPr id="8" name="Прямоугольник 7"/>
          <p:cNvSpPr/>
          <p:nvPr/>
        </p:nvSpPr>
        <p:spPr>
          <a:xfrm>
            <a:off x="1259632" y="404664"/>
            <a:ext cx="7704856" cy="1477328"/>
          </a:xfrm>
          <a:prstGeom prst="rect">
            <a:avLst/>
          </a:prstGeom>
        </p:spPr>
        <p:txBody>
          <a:bodyPr wrap="square">
            <a:spAutoFit/>
          </a:bodyPr>
          <a:lstStyle/>
          <a:p>
            <a:pPr lvl="0" algn="ctr">
              <a:spcBef>
                <a:spcPts val="600"/>
              </a:spcBef>
              <a:buClr>
                <a:srgbClr val="31B6FD"/>
              </a:buClr>
              <a:buSzPct val="80000"/>
            </a:pPr>
            <a:r>
              <a:rPr lang="en-US" sz="2000" dirty="0" smtClean="0">
                <a:solidFill>
                  <a:srgbClr val="073E87">
                    <a:shade val="30000"/>
                    <a:satMod val="150000"/>
                  </a:srgbClr>
                </a:solidFill>
                <a:latin typeface="Cambria" pitchFamily="18" charset="0"/>
                <a:ea typeface="Cambria" pitchFamily="18" charset="0"/>
              </a:rPr>
              <a:t>The 5</a:t>
            </a:r>
            <a:r>
              <a:rPr lang="en-US" sz="2000" baseline="30000" dirty="0" smtClean="0">
                <a:solidFill>
                  <a:srgbClr val="073E87">
                    <a:shade val="30000"/>
                    <a:satMod val="150000"/>
                  </a:srgbClr>
                </a:solidFill>
                <a:latin typeface="Cambria" pitchFamily="18" charset="0"/>
                <a:ea typeface="Cambria" pitchFamily="18" charset="0"/>
              </a:rPr>
              <a:t>th</a:t>
            </a:r>
            <a:r>
              <a:rPr lang="en-US" sz="2000" dirty="0" smtClean="0">
                <a:solidFill>
                  <a:srgbClr val="073E87">
                    <a:shade val="30000"/>
                    <a:satMod val="150000"/>
                  </a:srgbClr>
                </a:solidFill>
                <a:latin typeface="Cambria" pitchFamily="18" charset="0"/>
                <a:ea typeface="Cambria" pitchFamily="18" charset="0"/>
              </a:rPr>
              <a:t> meeting of</a:t>
            </a:r>
          </a:p>
          <a:p>
            <a:pPr lvl="0" algn="ctr">
              <a:spcBef>
                <a:spcPts val="600"/>
              </a:spcBef>
              <a:buClr>
                <a:srgbClr val="31B6FD"/>
              </a:buClr>
              <a:buSzPct val="80000"/>
            </a:pPr>
            <a:endParaRPr lang="en-US" sz="2000" dirty="0" smtClean="0">
              <a:solidFill>
                <a:prstClr val="black"/>
              </a:solidFill>
              <a:latin typeface="Cambria" pitchFamily="18" charset="0"/>
              <a:ea typeface="Cambria" pitchFamily="18" charset="0"/>
            </a:endParaRPr>
          </a:p>
          <a:p>
            <a:pPr marL="365760" lvl="0" indent="-283464" algn="ctr">
              <a:spcBef>
                <a:spcPts val="600"/>
              </a:spcBef>
              <a:buClr>
                <a:srgbClr val="31B6FD"/>
              </a:buClr>
              <a:buSzPct val="80000"/>
            </a:pPr>
            <a:r>
              <a:rPr lang="en-GB" sz="2000" b="1" dirty="0" smtClean="0">
                <a:solidFill>
                  <a:prstClr val="black"/>
                </a:solidFill>
                <a:latin typeface="Cambria" pitchFamily="18" charset="0"/>
                <a:ea typeface="Cambria" pitchFamily="18" charset="0"/>
              </a:rPr>
              <a:t>The Commission on Sustainable Use and Protection of the Dniester River Basin</a:t>
            </a:r>
            <a:endParaRPr lang="en-US" sz="2000" b="1" dirty="0" smtClean="0">
              <a:solidFill>
                <a:prstClr val="black"/>
              </a:solidFill>
              <a:latin typeface="Cambria" pitchFamily="18" charset="0"/>
              <a:ea typeface="Cambria" pitchFamily="18" charset="0"/>
            </a:endParaRPr>
          </a:p>
        </p:txBody>
      </p:sp>
    </p:spTree>
    <p:extLst>
      <p:ext uri="{BB962C8B-B14F-4D97-AF65-F5344CB8AC3E}">
        <p14:creationId xmlns:p14="http://schemas.microsoft.com/office/powerpoint/2010/main" xmlns="" val="139582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7C2E9E2-9CF9-478F-A569-25CC85EF3F10}"/>
              </a:ext>
            </a:extLst>
          </p:cNvPr>
          <p:cNvSpPr>
            <a:spLocks noGrp="1"/>
          </p:cNvSpPr>
          <p:nvPr>
            <p:ph type="title"/>
          </p:nvPr>
        </p:nvSpPr>
        <p:spPr/>
        <p:txBody>
          <a:bodyPr>
            <a:normAutofit/>
          </a:bodyPr>
          <a:lstStyle/>
          <a:p>
            <a:r>
              <a:rPr lang="ro-MO" sz="2800" dirty="0" smtClean="0">
                <a:solidFill>
                  <a:schemeClr val="tx2">
                    <a:lumMod val="60000"/>
                    <a:lumOff val="40000"/>
                  </a:schemeClr>
                </a:solidFill>
              </a:rPr>
              <a:t>Continue </a:t>
            </a:r>
            <a:r>
              <a:rPr lang="ro-MO" sz="2800" dirty="0" err="1" smtClean="0">
                <a:solidFill>
                  <a:schemeClr val="tx2">
                    <a:lumMod val="60000"/>
                    <a:lumOff val="40000"/>
                  </a:schemeClr>
                </a:solidFill>
              </a:rPr>
              <a:t>working</a:t>
            </a:r>
            <a:endParaRPr lang="uk-UA" sz="2800" dirty="0"/>
          </a:p>
        </p:txBody>
      </p:sp>
      <p:sp>
        <p:nvSpPr>
          <p:cNvPr id="4" name="Объект 2">
            <a:extLst>
              <a:ext uri="{FF2B5EF4-FFF2-40B4-BE49-F238E27FC236}">
                <a16:creationId xmlns:a16="http://schemas.microsoft.com/office/drawing/2014/main" xmlns="" id="{A8063D01-30EB-4298-B271-8BD90F296E91}"/>
              </a:ext>
            </a:extLst>
          </p:cNvPr>
          <p:cNvSpPr>
            <a:spLocks noGrp="1"/>
          </p:cNvSpPr>
          <p:nvPr>
            <p:ph idx="1"/>
          </p:nvPr>
        </p:nvSpPr>
        <p:spPr>
          <a:xfrm>
            <a:off x="1331640" y="1916832"/>
            <a:ext cx="7499350" cy="4752528"/>
          </a:xfrm>
        </p:spPr>
        <p:txBody>
          <a:bodyPr>
            <a:normAutofit fontScale="92500" lnSpcReduction="20000"/>
          </a:bodyPr>
          <a:lstStyle/>
          <a:p>
            <a:r>
              <a:rPr lang="uk-UA" sz="2400" dirty="0"/>
              <a:t>1</a:t>
            </a:r>
            <a:r>
              <a:rPr lang="uk-UA" sz="2400" dirty="0" smtClean="0"/>
              <a:t>. </a:t>
            </a:r>
            <a:r>
              <a:rPr lang="en-US" sz="2400" dirty="0" smtClean="0"/>
              <a:t>To take note </a:t>
            </a:r>
            <a:r>
              <a:rPr lang="ro-MO" sz="2400" dirty="0" err="1" smtClean="0"/>
              <a:t>by</a:t>
            </a:r>
            <a:r>
              <a:rPr lang="ro-MO" sz="2400" dirty="0" smtClean="0"/>
              <a:t> </a:t>
            </a:r>
            <a:r>
              <a:rPr lang="en-US" sz="2400" dirty="0" smtClean="0"/>
              <a:t>the Commission, </a:t>
            </a:r>
            <a:r>
              <a:rPr lang="ro-MO" sz="2400" dirty="0" err="1" smtClean="0"/>
              <a:t>other</a:t>
            </a:r>
            <a:r>
              <a:rPr lang="ro-MO" sz="2400" dirty="0" smtClean="0"/>
              <a:t> WG</a:t>
            </a:r>
            <a:r>
              <a:rPr lang="en-US" sz="2400" dirty="0" smtClean="0"/>
              <a:t>s</a:t>
            </a:r>
            <a:r>
              <a:rPr lang="ro-MO" sz="2400" dirty="0" smtClean="0"/>
              <a:t> </a:t>
            </a:r>
            <a:r>
              <a:rPr lang="ro-MO" sz="2400" dirty="0" err="1" smtClean="0"/>
              <a:t>and</a:t>
            </a:r>
            <a:r>
              <a:rPr lang="ro-MO" sz="2400" dirty="0" smtClean="0"/>
              <a:t> competent </a:t>
            </a:r>
            <a:r>
              <a:rPr lang="ro-MO" sz="2400" dirty="0" err="1" smtClean="0"/>
              <a:t>authorities</a:t>
            </a:r>
            <a:r>
              <a:rPr lang="ro-MO" sz="2400" dirty="0" smtClean="0"/>
              <a:t> </a:t>
            </a:r>
            <a:r>
              <a:rPr lang="en-US" sz="2400" dirty="0" smtClean="0"/>
              <a:t>of the actual document on </a:t>
            </a:r>
            <a:r>
              <a:rPr lang="en-GB" sz="2400" dirty="0" smtClean="0"/>
              <a:t>Proposals for the Completion of the Regulation on the Exploitation of Reservoirs within the Dniester Hydropower Complex</a:t>
            </a:r>
            <a:endParaRPr lang="ro-MO" sz="2400" dirty="0" smtClean="0"/>
          </a:p>
          <a:p>
            <a:r>
              <a:rPr lang="ro-MO" sz="2400" dirty="0" smtClean="0"/>
              <a:t>2.  </a:t>
            </a:r>
            <a:r>
              <a:rPr lang="ro-MO" sz="2400" dirty="0" err="1" smtClean="0"/>
              <a:t>To</a:t>
            </a:r>
            <a:r>
              <a:rPr lang="ro-MO" sz="2400" dirty="0" smtClean="0"/>
              <a:t> continue </a:t>
            </a:r>
            <a:r>
              <a:rPr lang="ro-MO" sz="2400" dirty="0" err="1" smtClean="0"/>
              <a:t>working</a:t>
            </a:r>
            <a:r>
              <a:rPr lang="ro-MO" sz="2400" dirty="0" smtClean="0"/>
              <a:t> on </a:t>
            </a:r>
            <a:r>
              <a:rPr lang="en-GB" sz="2400" dirty="0" smtClean="0"/>
              <a:t>Proposals for the Completion of the Regulation on the Exploitation of Reservoirs within the Dniester Hydropower Complex</a:t>
            </a:r>
            <a:endParaRPr lang="ru-RU" sz="2400" dirty="0"/>
          </a:p>
          <a:p>
            <a:r>
              <a:rPr lang="ro-MO" sz="2400" dirty="0" smtClean="0"/>
              <a:t>3</a:t>
            </a:r>
            <a:r>
              <a:rPr lang="uk-UA" sz="2400" dirty="0" smtClean="0"/>
              <a:t>.     </a:t>
            </a:r>
            <a:r>
              <a:rPr lang="en-US" sz="2400" dirty="0" smtClean="0"/>
              <a:t>To ask the new </a:t>
            </a:r>
            <a:r>
              <a:rPr lang="en-GB" sz="2400" dirty="0" smtClean="0"/>
              <a:t>GEF</a:t>
            </a:r>
            <a:r>
              <a:rPr lang="uk-UA" sz="2400" dirty="0" smtClean="0"/>
              <a:t> </a:t>
            </a:r>
            <a:r>
              <a:rPr lang="en-GB" sz="2400" dirty="0"/>
              <a:t>project </a:t>
            </a:r>
            <a:r>
              <a:rPr lang="uk-UA" sz="2400" i="1" dirty="0"/>
              <a:t>"</a:t>
            </a:r>
            <a:r>
              <a:rPr lang="en-GB" sz="2400" i="1" dirty="0"/>
              <a:t>Development of </a:t>
            </a:r>
            <a:r>
              <a:rPr lang="en-GB" sz="2400" i="1" dirty="0" err="1"/>
              <a:t>transboundary</a:t>
            </a:r>
            <a:r>
              <a:rPr lang="en-GB" sz="2400" i="1" dirty="0"/>
              <a:t> cooperation and integrated water resources management in the Dniester River Basin through the implementation of the Strategic Action Plan</a:t>
            </a:r>
            <a:r>
              <a:rPr lang="uk-UA" sz="2400" i="1" dirty="0"/>
              <a:t>"</a:t>
            </a:r>
            <a:r>
              <a:rPr lang="uk-UA" sz="2400" dirty="0"/>
              <a:t> </a:t>
            </a:r>
            <a:r>
              <a:rPr lang="en-US" sz="2400" dirty="0" smtClean="0"/>
              <a:t>and UNDP / Sweden project </a:t>
            </a:r>
            <a:r>
              <a:rPr lang="en-GB" sz="2400" i="1" dirty="0" smtClean="0"/>
              <a:t>“Supporting  the  Moldovan authorities in the sustainable management of the Dniester River” </a:t>
            </a:r>
            <a:r>
              <a:rPr lang="en-US" sz="2400" dirty="0" smtClean="0"/>
              <a:t>for help in realization of some issues (such as spring ecological flood parameters and efficiency estimation etc.)</a:t>
            </a:r>
            <a:endParaRPr lang="ru-RU" sz="2400" dirty="0"/>
          </a:p>
        </p:txBody>
      </p:sp>
      <p:pic>
        <p:nvPicPr>
          <p:cNvPr id="5"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6"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1003572"/>
          </a:xfrm>
          <a:prstGeom prst="rect">
            <a:avLst/>
          </a:prstGeom>
          <a:noFill/>
          <a:ln w="9525">
            <a:noFill/>
            <a:miter lim="800000"/>
            <a:headEnd/>
            <a:tailEnd/>
          </a:ln>
        </p:spPr>
      </p:pic>
    </p:spTree>
    <p:extLst>
      <p:ext uri="{BB962C8B-B14F-4D97-AF65-F5344CB8AC3E}">
        <p14:creationId xmlns:p14="http://schemas.microsoft.com/office/powerpoint/2010/main" xmlns="" val="944331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651E555-B26C-4AD2-9CFD-1397461DA2A5}"/>
              </a:ext>
            </a:extLst>
          </p:cNvPr>
          <p:cNvSpPr>
            <a:spLocks noGrp="1"/>
          </p:cNvSpPr>
          <p:nvPr>
            <p:ph type="title"/>
          </p:nvPr>
        </p:nvSpPr>
        <p:spPr>
          <a:xfrm>
            <a:off x="1373880" y="2571750"/>
            <a:ext cx="7272808" cy="857250"/>
          </a:xfrm>
        </p:spPr>
        <p:txBody>
          <a:bodyPr/>
          <a:lstStyle/>
          <a:p>
            <a:r>
              <a:rPr lang="en-US" dirty="0" smtClean="0">
                <a:solidFill>
                  <a:schemeClr val="accent5">
                    <a:lumMod val="75000"/>
                  </a:schemeClr>
                </a:solidFill>
              </a:rPr>
              <a:t>Thank you for attention </a:t>
            </a:r>
            <a:endParaRPr lang="x-none" dirty="0">
              <a:solidFill>
                <a:schemeClr val="accent5">
                  <a:lumMod val="75000"/>
                </a:schemeClr>
              </a:solidFill>
            </a:endParaRPr>
          </a:p>
        </p:txBody>
      </p:sp>
      <p:sp>
        <p:nvSpPr>
          <p:cNvPr id="4" name="Номер слайда 3">
            <a:extLst>
              <a:ext uri="{FF2B5EF4-FFF2-40B4-BE49-F238E27FC236}">
                <a16:creationId xmlns:a16="http://schemas.microsoft.com/office/drawing/2014/main" xmlns="" id="{0D24F202-5BFC-40F8-BCC7-BE9BDFFF35B1}"/>
              </a:ext>
            </a:extLst>
          </p:cNvPr>
          <p:cNvSpPr>
            <a:spLocks noGrp="1"/>
          </p:cNvSpPr>
          <p:nvPr>
            <p:ph type="sldNum" sz="quarter" idx="12"/>
          </p:nvPr>
        </p:nvSpPr>
        <p:spPr/>
        <p:txBody>
          <a:bodyPr/>
          <a:lstStyle/>
          <a:p>
            <a:fld id="{725C68B6-61C2-468F-89AB-4B9F7531AA68}" type="slidenum">
              <a:rPr lang="ru-RU" smtClean="0"/>
              <a:pPr/>
              <a:t>11</a:t>
            </a:fld>
            <a:endParaRPr lang="ru-RU"/>
          </a:p>
        </p:txBody>
      </p:sp>
      <p:pic>
        <p:nvPicPr>
          <p:cNvPr id="5"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6"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1003572"/>
          </a:xfrm>
          <a:prstGeom prst="rect">
            <a:avLst/>
          </a:prstGeom>
          <a:noFill/>
          <a:ln w="9525">
            <a:noFill/>
            <a:miter lim="800000"/>
            <a:headEnd/>
            <a:tailEnd/>
          </a:ln>
        </p:spPr>
      </p:pic>
    </p:spTree>
    <p:extLst>
      <p:ext uri="{BB962C8B-B14F-4D97-AF65-F5344CB8AC3E}">
        <p14:creationId xmlns:p14="http://schemas.microsoft.com/office/powerpoint/2010/main" xmlns="" val="3037569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5803BA9-B676-4000-BC10-A6A80882E700}"/>
              </a:ext>
            </a:extLst>
          </p:cNvPr>
          <p:cNvSpPr>
            <a:spLocks noGrp="1"/>
          </p:cNvSpPr>
          <p:nvPr>
            <p:ph type="title"/>
          </p:nvPr>
        </p:nvSpPr>
        <p:spPr>
          <a:xfrm>
            <a:off x="1043608" y="476672"/>
            <a:ext cx="7498080" cy="1143000"/>
          </a:xfrm>
        </p:spPr>
        <p:txBody>
          <a:bodyPr>
            <a:normAutofit fontScale="90000"/>
          </a:bodyPr>
          <a:lstStyle/>
          <a:p>
            <a:pPr algn="ctr"/>
            <a:r>
              <a:rPr lang="en-GB" sz="2800" dirty="0" smtClean="0">
                <a:effectLst/>
              </a:rPr>
              <a:t>MINUTES OF THE 4</a:t>
            </a:r>
            <a:r>
              <a:rPr lang="en-GB" sz="2800" baseline="30000" dirty="0" smtClean="0">
                <a:effectLst/>
              </a:rPr>
              <a:t>th</a:t>
            </a:r>
            <a:r>
              <a:rPr lang="en-GB" sz="2800" dirty="0" smtClean="0">
                <a:effectLst/>
              </a:rPr>
              <a:t> MEETING OF THE COMMISSION ON SUSTAINABLE USE AND PROTECTION  OF THE DNIESTER RIVER BASIN</a:t>
            </a:r>
            <a:endParaRPr lang="uk-UA" sz="2800" dirty="0">
              <a:solidFill>
                <a:schemeClr val="tx2">
                  <a:lumMod val="60000"/>
                  <a:lumOff val="40000"/>
                </a:schemeClr>
              </a:solidFill>
            </a:endParaRPr>
          </a:p>
        </p:txBody>
      </p:sp>
      <p:sp>
        <p:nvSpPr>
          <p:cNvPr id="5" name="TextBox 4">
            <a:extLst>
              <a:ext uri="{FF2B5EF4-FFF2-40B4-BE49-F238E27FC236}">
                <a16:creationId xmlns:a16="http://schemas.microsoft.com/office/drawing/2014/main" xmlns="" id="{96D03784-0BD2-4E5B-9F63-7DF696B322F6}"/>
              </a:ext>
            </a:extLst>
          </p:cNvPr>
          <p:cNvSpPr txBox="1"/>
          <p:nvPr/>
        </p:nvSpPr>
        <p:spPr>
          <a:xfrm>
            <a:off x="1318614" y="1916832"/>
            <a:ext cx="7708392" cy="2677656"/>
          </a:xfrm>
          <a:prstGeom prst="rect">
            <a:avLst/>
          </a:prstGeom>
          <a:noFill/>
        </p:spPr>
        <p:txBody>
          <a:bodyPr wrap="square">
            <a:spAutoFit/>
          </a:bodyPr>
          <a:lstStyle/>
          <a:p>
            <a:r>
              <a:rPr lang="uk-UA" sz="2400" i="1" dirty="0" smtClean="0"/>
              <a:t>«</a:t>
            </a:r>
            <a:r>
              <a:rPr lang="en-US" sz="2400" i="1" dirty="0" smtClean="0"/>
              <a:t>6.3.  </a:t>
            </a:r>
            <a:r>
              <a:rPr lang="en-GB" sz="2400" i="1" dirty="0" smtClean="0"/>
              <a:t>The Commission entrusted the WG for River Basin  planning  and management, together  with other WGs, to draw up a document  containing proposals  of the Moldovan Party  to be integrated  into the Rules. </a:t>
            </a:r>
          </a:p>
          <a:p>
            <a:endParaRPr lang="en-GB" sz="2400" i="1" dirty="0" smtClean="0"/>
          </a:p>
          <a:p>
            <a:r>
              <a:rPr lang="en-GB" sz="2400" i="1" dirty="0" smtClean="0"/>
              <a:t>WG for River Basin  planning and management shall present  the draft list of proposals to the Commission  for examination.</a:t>
            </a:r>
            <a:r>
              <a:rPr lang="uk-UA" sz="2400" i="1" dirty="0" smtClean="0"/>
              <a:t>»</a:t>
            </a:r>
            <a:endParaRPr lang="uk-UA" sz="2400" dirty="0">
              <a:cs typeface="Arial" panose="020B0604020202020204" pitchFamily="34" charset="0"/>
            </a:endParaRPr>
          </a:p>
        </p:txBody>
      </p:sp>
      <p:sp>
        <p:nvSpPr>
          <p:cNvPr id="4" name="Прямоугольник 3"/>
          <p:cNvSpPr/>
          <p:nvPr/>
        </p:nvSpPr>
        <p:spPr>
          <a:xfrm>
            <a:off x="1403648" y="5157192"/>
            <a:ext cx="7416824" cy="1569660"/>
          </a:xfrm>
          <a:prstGeom prst="rect">
            <a:avLst/>
          </a:prstGeom>
        </p:spPr>
        <p:txBody>
          <a:bodyPr wrap="square">
            <a:spAutoFit/>
          </a:bodyPr>
          <a:lstStyle/>
          <a:p>
            <a:r>
              <a:rPr lang="en-GB" sz="2400" dirty="0" smtClean="0"/>
              <a:t>At a joint meeting of the WG (September 25), all proposals were discussed and a corresponding table was prepared, which indicated the arguments and positions of both sides.</a:t>
            </a:r>
            <a:endParaRPr lang="x-none" sz="2400" i="1" dirty="0"/>
          </a:p>
        </p:txBody>
      </p:sp>
      <p:pic>
        <p:nvPicPr>
          <p:cNvPr id="6"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7"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1003572"/>
          </a:xfrm>
          <a:prstGeom prst="rect">
            <a:avLst/>
          </a:prstGeom>
          <a:noFill/>
          <a:ln w="9525">
            <a:noFill/>
            <a:miter lim="800000"/>
            <a:headEnd/>
            <a:tailEnd/>
          </a:ln>
        </p:spPr>
      </p:pic>
    </p:spTree>
    <p:extLst>
      <p:ext uri="{BB962C8B-B14F-4D97-AF65-F5344CB8AC3E}">
        <p14:creationId xmlns:p14="http://schemas.microsoft.com/office/powerpoint/2010/main" xmlns="" val="329405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7C2E9E2-9CF9-478F-A569-25CC85EF3F10}"/>
              </a:ext>
            </a:extLst>
          </p:cNvPr>
          <p:cNvSpPr>
            <a:spLocks noGrp="1"/>
          </p:cNvSpPr>
          <p:nvPr>
            <p:ph type="title"/>
          </p:nvPr>
        </p:nvSpPr>
        <p:spPr/>
        <p:txBody>
          <a:bodyPr>
            <a:normAutofit/>
          </a:bodyPr>
          <a:lstStyle/>
          <a:p>
            <a:r>
              <a:rPr lang="en-GB" sz="2800" dirty="0" smtClean="0"/>
              <a:t>Consideration of proposals submitted by the Moldovan side</a:t>
            </a:r>
            <a:endParaRPr lang="uk-UA" sz="2800" dirty="0"/>
          </a:p>
        </p:txBody>
      </p:sp>
      <p:sp>
        <p:nvSpPr>
          <p:cNvPr id="4" name="Объект 2">
            <a:extLst>
              <a:ext uri="{FF2B5EF4-FFF2-40B4-BE49-F238E27FC236}">
                <a16:creationId xmlns:a16="http://schemas.microsoft.com/office/drawing/2014/main" xmlns="" id="{A8063D01-30EB-4298-B271-8BD90F296E91}"/>
              </a:ext>
            </a:extLst>
          </p:cNvPr>
          <p:cNvSpPr>
            <a:spLocks noGrp="1"/>
          </p:cNvSpPr>
          <p:nvPr>
            <p:ph idx="1"/>
          </p:nvPr>
        </p:nvSpPr>
        <p:spPr>
          <a:xfrm>
            <a:off x="1187624" y="1700808"/>
            <a:ext cx="7416824" cy="4429472"/>
          </a:xfrm>
        </p:spPr>
        <p:txBody>
          <a:bodyPr>
            <a:normAutofit/>
          </a:bodyPr>
          <a:lstStyle/>
          <a:p>
            <a:r>
              <a:rPr lang="en-GB" sz="2400" dirty="0" smtClean="0"/>
              <a:t>Both parties agreed that these Rules need to be revised in the future.</a:t>
            </a:r>
          </a:p>
          <a:p>
            <a:r>
              <a:rPr lang="en-GB" sz="2400" dirty="0" smtClean="0"/>
              <a:t>There is consensus on some proposals, some do not fall within the competence of the WG, and on some there are currently different positions.</a:t>
            </a:r>
          </a:p>
          <a:p>
            <a:r>
              <a:rPr lang="en-GB" sz="2400" dirty="0" smtClean="0"/>
              <a:t>It was proposed to ask for consultancy from other WG of the Dniester Commission and/or relevant institutions of Ukraine.</a:t>
            </a:r>
          </a:p>
          <a:p>
            <a:r>
              <a:rPr lang="en-GB" sz="2400" dirty="0" smtClean="0"/>
              <a:t>Work on the submitted proposals should be continued by the WGs within their competences.</a:t>
            </a:r>
            <a:endParaRPr lang="ru-RU" sz="2400" dirty="0" smtClean="0"/>
          </a:p>
        </p:txBody>
      </p:sp>
      <p:pic>
        <p:nvPicPr>
          <p:cNvPr id="5"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6"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1003572"/>
          </a:xfrm>
          <a:prstGeom prst="rect">
            <a:avLst/>
          </a:prstGeom>
          <a:noFill/>
          <a:ln w="9525">
            <a:noFill/>
            <a:miter lim="800000"/>
            <a:headEnd/>
            <a:tailEnd/>
          </a:ln>
        </p:spPr>
      </p:pic>
    </p:spTree>
    <p:extLst>
      <p:ext uri="{BB962C8B-B14F-4D97-AF65-F5344CB8AC3E}">
        <p14:creationId xmlns:p14="http://schemas.microsoft.com/office/powerpoint/2010/main" xmlns="" val="2567422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3"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0" y="1124744"/>
            <a:ext cx="992981" cy="936104"/>
          </a:xfrm>
          <a:prstGeom prst="rect">
            <a:avLst/>
          </a:prstGeom>
          <a:noFill/>
          <a:ln w="9525">
            <a:noFill/>
            <a:miter lim="800000"/>
            <a:headEnd/>
            <a:tailEnd/>
          </a:ln>
        </p:spPr>
      </p:pic>
      <p:sp>
        <p:nvSpPr>
          <p:cNvPr id="5" name="TextBox 4"/>
          <p:cNvSpPr txBox="1"/>
          <p:nvPr/>
        </p:nvSpPr>
        <p:spPr>
          <a:xfrm>
            <a:off x="1043609" y="476672"/>
            <a:ext cx="3888431" cy="6001643"/>
          </a:xfrm>
          <a:prstGeom prst="rect">
            <a:avLst/>
          </a:prstGeom>
          <a:noFill/>
        </p:spPr>
        <p:txBody>
          <a:bodyPr wrap="square" rtlCol="0">
            <a:spAutoFit/>
          </a:bodyPr>
          <a:lstStyle/>
          <a:p>
            <a:r>
              <a:rPr lang="en-US" sz="2800" dirty="0" smtClean="0">
                <a:solidFill>
                  <a:schemeClr val="tx2">
                    <a:lumMod val="60000"/>
                    <a:lumOff val="40000"/>
                  </a:schemeClr>
                </a:solidFill>
                <a:effectLst>
                  <a:outerShdw blurRad="50000" dist="30000" dir="5400000" algn="tl" rotWithShape="0">
                    <a:srgbClr val="000000">
                      <a:alpha val="30000"/>
                    </a:srgbClr>
                  </a:outerShdw>
                </a:effectLst>
                <a:latin typeface="+mj-lt"/>
                <a:ea typeface="+mj-ea"/>
                <a:cs typeface="+mj-cs"/>
              </a:rPr>
              <a:t>Main themes discussed:</a:t>
            </a:r>
          </a:p>
          <a:p>
            <a:endParaRPr lang="en-US" sz="2400" dirty="0" smtClean="0"/>
          </a:p>
          <a:p>
            <a:endParaRPr lang="en-US" sz="2400" dirty="0" smtClean="0"/>
          </a:p>
          <a:p>
            <a:r>
              <a:rPr lang="en-US" sz="2200" dirty="0" smtClean="0"/>
              <a:t>- </a:t>
            </a:r>
            <a:r>
              <a:rPr lang="en-US" sz="2200" dirty="0" err="1" smtClean="0"/>
              <a:t>Transboundary</a:t>
            </a:r>
            <a:r>
              <a:rPr lang="en-US" sz="2200" dirty="0" smtClean="0"/>
              <a:t> state of the Dniester river basin </a:t>
            </a:r>
          </a:p>
          <a:p>
            <a:r>
              <a:rPr lang="en-US" sz="2200" dirty="0" smtClean="0"/>
              <a:t>- Management aspects </a:t>
            </a:r>
          </a:p>
          <a:p>
            <a:pPr>
              <a:buFontTx/>
              <a:buChar char="-"/>
            </a:pPr>
            <a:r>
              <a:rPr lang="en-US" sz="2200" dirty="0" err="1" smtClean="0"/>
              <a:t>Hydropeaking</a:t>
            </a:r>
            <a:r>
              <a:rPr lang="en-US" sz="2200" dirty="0" smtClean="0"/>
              <a:t> effect thresholds</a:t>
            </a:r>
          </a:p>
          <a:p>
            <a:pPr>
              <a:buFontTx/>
              <a:buChar char="-"/>
            </a:pPr>
            <a:r>
              <a:rPr lang="en-US" sz="2200" dirty="0" smtClean="0"/>
              <a:t>Ecological flood parameters </a:t>
            </a:r>
          </a:p>
          <a:p>
            <a:pPr>
              <a:buFontTx/>
              <a:buChar char="-"/>
            </a:pPr>
            <a:r>
              <a:rPr lang="en-GB" sz="2200" dirty="0" smtClean="0"/>
              <a:t>Standard operational procedure for managing hydrological risks that create a threat of emergency situations</a:t>
            </a:r>
          </a:p>
          <a:p>
            <a:pPr>
              <a:buFontTx/>
              <a:buChar char="-"/>
            </a:pPr>
            <a:r>
              <a:rPr lang="en-GB" sz="2200" dirty="0" smtClean="0"/>
              <a:t>Flood management and releases through DHC </a:t>
            </a:r>
          </a:p>
          <a:p>
            <a:pPr>
              <a:buFontTx/>
              <a:buChar char="-"/>
            </a:pPr>
            <a:r>
              <a:rPr lang="en-GB" sz="2200" dirty="0" smtClean="0"/>
              <a:t> priorities of the DHC regulation </a:t>
            </a:r>
          </a:p>
          <a:p>
            <a:pPr>
              <a:buFontTx/>
              <a:buChar char="-"/>
            </a:pPr>
            <a:r>
              <a:rPr lang="en-GB" sz="2200" dirty="0" smtClean="0"/>
              <a:t> improvement of some annexes </a:t>
            </a:r>
            <a:endParaRPr lang="en-US" sz="2200" dirty="0" smtClean="0"/>
          </a:p>
        </p:txBody>
      </p:sp>
      <p:pic>
        <p:nvPicPr>
          <p:cNvPr id="63490" name="Picture 2"/>
          <p:cNvPicPr>
            <a:picLocks noChangeAspect="1" noChangeArrowheads="1"/>
          </p:cNvPicPr>
          <p:nvPr/>
        </p:nvPicPr>
        <p:blipFill>
          <a:blip r:embed="rId4" cstate="print"/>
          <a:srcRect/>
          <a:stretch>
            <a:fillRect/>
          </a:stretch>
        </p:blipFill>
        <p:spPr bwMode="auto">
          <a:xfrm>
            <a:off x="4788024" y="1412776"/>
            <a:ext cx="4355976" cy="48245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en-US" sz="2800" dirty="0" smtClean="0">
                <a:solidFill>
                  <a:schemeClr val="tx2">
                    <a:lumMod val="60000"/>
                    <a:lumOff val="40000"/>
                  </a:schemeClr>
                </a:solidFill>
              </a:rPr>
              <a:t>Issues </a:t>
            </a:r>
            <a:r>
              <a:rPr lang="uk-UA" sz="2800" dirty="0" smtClean="0">
                <a:solidFill>
                  <a:schemeClr val="tx2">
                    <a:lumMod val="60000"/>
                    <a:lumOff val="40000"/>
                  </a:schemeClr>
                </a:solidFill>
              </a:rPr>
              <a:t>(</a:t>
            </a:r>
            <a:r>
              <a:rPr lang="en-US" sz="2800" dirty="0" smtClean="0">
                <a:solidFill>
                  <a:schemeClr val="tx2">
                    <a:lumMod val="60000"/>
                    <a:lumOff val="40000"/>
                  </a:schemeClr>
                </a:solidFill>
              </a:rPr>
              <a:t>I</a:t>
            </a:r>
            <a:r>
              <a:rPr lang="uk-UA" sz="2800" dirty="0" smtClean="0">
                <a:solidFill>
                  <a:schemeClr val="tx2">
                    <a:lumMod val="60000"/>
                    <a:lumOff val="40000"/>
                  </a:schemeClr>
                </a:solidFill>
              </a:rPr>
              <a:t>)</a:t>
            </a:r>
            <a:endParaRPr lang="ru-RU" sz="2800" dirty="0" smtClean="0">
              <a:solidFill>
                <a:schemeClr val="tx2">
                  <a:lumMod val="60000"/>
                  <a:lumOff val="40000"/>
                </a:schemeClr>
              </a:solidFill>
            </a:endParaRPr>
          </a:p>
        </p:txBody>
      </p:sp>
      <p:pic>
        <p:nvPicPr>
          <p:cNvPr id="5"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6"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1003572"/>
          </a:xfrm>
          <a:prstGeom prst="rect">
            <a:avLst/>
          </a:prstGeom>
          <a:noFill/>
          <a:ln w="9525">
            <a:noFill/>
            <a:miter lim="800000"/>
            <a:headEnd/>
            <a:tailEnd/>
          </a:ln>
        </p:spPr>
      </p:pic>
      <p:sp>
        <p:nvSpPr>
          <p:cNvPr id="7" name="TextBox 6"/>
          <p:cNvSpPr txBox="1"/>
          <p:nvPr/>
        </p:nvSpPr>
        <p:spPr>
          <a:xfrm>
            <a:off x="1115617" y="1628800"/>
            <a:ext cx="7560840" cy="5016758"/>
          </a:xfrm>
          <a:prstGeom prst="rect">
            <a:avLst/>
          </a:prstGeom>
          <a:noFill/>
        </p:spPr>
        <p:txBody>
          <a:bodyPr wrap="square" rtlCol="0">
            <a:spAutoFit/>
          </a:bodyPr>
          <a:lstStyle/>
          <a:p>
            <a:pPr>
              <a:buFont typeface="Wingdings" pitchFamily="2" charset="2"/>
              <a:buChar char="Ø"/>
            </a:pPr>
            <a:r>
              <a:rPr lang="en-US" sz="2000" dirty="0" smtClean="0"/>
              <a:t>In order to improve DHC protection level, </a:t>
            </a:r>
            <a:r>
              <a:rPr lang="en-GB" sz="2000" dirty="0" smtClean="0"/>
              <a:t>it  is  considered  important  to  develop  and  include  in  the  Regulation  of  </a:t>
            </a:r>
            <a:r>
              <a:rPr lang="en-GB" sz="2000" b="1" i="1" dirty="0" smtClean="0"/>
              <a:t>Standard operational procedure for managing hydrological risks that create a threat of emergency situations. </a:t>
            </a:r>
          </a:p>
          <a:p>
            <a:pPr>
              <a:buFont typeface="Wingdings" pitchFamily="2" charset="2"/>
              <a:buChar char="Ø"/>
            </a:pPr>
            <a:endParaRPr lang="en-GB" sz="2000" dirty="0" smtClean="0"/>
          </a:p>
          <a:p>
            <a:pPr>
              <a:buFont typeface="Wingdings" pitchFamily="2" charset="2"/>
              <a:buChar char="Ø"/>
            </a:pPr>
            <a:r>
              <a:rPr lang="en-GB" sz="2000" dirty="0" smtClean="0"/>
              <a:t> The  Regulation,  including  the  above mentioned standard,  is periodically updated as necessary, based on the accumulated experience in the exploitation of the DHC reservoirs and the management of the impact of reservoir  exploitation  on  the  environment  and  water  users  upstream  and downstream of the reservoirs, in collaboration with the competent authorities of  the  Republic  of  Moldova</a:t>
            </a:r>
          </a:p>
          <a:p>
            <a:pPr>
              <a:buFont typeface="Wingdings" pitchFamily="2" charset="2"/>
              <a:buChar char="Ø"/>
            </a:pPr>
            <a:endParaRPr lang="en-GB" sz="2000" dirty="0" smtClean="0"/>
          </a:p>
          <a:p>
            <a:pPr>
              <a:buFont typeface="Wingdings" pitchFamily="2" charset="2"/>
              <a:buChar char="Ø"/>
            </a:pPr>
            <a:r>
              <a:rPr lang="en-GB" sz="2000" dirty="0" smtClean="0"/>
              <a:t> Control  over  compliance  with  the  DHC  Regulation  must  be  carried  out jointly  by  the  competent  authorities  of  Ukraine  and  the  Republic  of Moldova.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7C2E9E2-9CF9-478F-A569-25CC85EF3F10}"/>
              </a:ext>
            </a:extLst>
          </p:cNvPr>
          <p:cNvSpPr>
            <a:spLocks noGrp="1"/>
          </p:cNvSpPr>
          <p:nvPr>
            <p:ph type="title"/>
          </p:nvPr>
        </p:nvSpPr>
        <p:spPr/>
        <p:txBody>
          <a:bodyPr>
            <a:normAutofit/>
          </a:bodyPr>
          <a:lstStyle/>
          <a:p>
            <a:r>
              <a:rPr lang="en-US" sz="2800" dirty="0" smtClean="0">
                <a:solidFill>
                  <a:schemeClr val="tx2">
                    <a:lumMod val="60000"/>
                    <a:lumOff val="40000"/>
                  </a:schemeClr>
                </a:solidFill>
              </a:rPr>
              <a:t>Issues </a:t>
            </a:r>
            <a:r>
              <a:rPr lang="uk-UA" sz="2800" dirty="0" smtClean="0">
                <a:solidFill>
                  <a:schemeClr val="tx2">
                    <a:lumMod val="60000"/>
                    <a:lumOff val="40000"/>
                  </a:schemeClr>
                </a:solidFill>
              </a:rPr>
              <a:t>(</a:t>
            </a:r>
            <a:r>
              <a:rPr lang="en-US" sz="2800" dirty="0" smtClean="0">
                <a:solidFill>
                  <a:schemeClr val="tx2">
                    <a:lumMod val="60000"/>
                    <a:lumOff val="40000"/>
                  </a:schemeClr>
                </a:solidFill>
              </a:rPr>
              <a:t>1I</a:t>
            </a:r>
            <a:r>
              <a:rPr lang="uk-UA" sz="2800" dirty="0" smtClean="0">
                <a:solidFill>
                  <a:schemeClr val="tx2">
                    <a:lumMod val="60000"/>
                    <a:lumOff val="40000"/>
                  </a:schemeClr>
                </a:solidFill>
              </a:rPr>
              <a:t>)</a:t>
            </a:r>
            <a:endParaRPr lang="uk-UA" sz="2800" dirty="0"/>
          </a:p>
        </p:txBody>
      </p:sp>
      <p:sp>
        <p:nvSpPr>
          <p:cNvPr id="4" name="Объект 2">
            <a:extLst>
              <a:ext uri="{FF2B5EF4-FFF2-40B4-BE49-F238E27FC236}">
                <a16:creationId xmlns:a16="http://schemas.microsoft.com/office/drawing/2014/main" xmlns="" id="{A8063D01-30EB-4298-B271-8BD90F296E91}"/>
              </a:ext>
            </a:extLst>
          </p:cNvPr>
          <p:cNvSpPr>
            <a:spLocks noGrp="1"/>
          </p:cNvSpPr>
          <p:nvPr>
            <p:ph idx="1"/>
          </p:nvPr>
        </p:nvSpPr>
        <p:spPr>
          <a:xfrm>
            <a:off x="1435100" y="1447800"/>
            <a:ext cx="7499350" cy="4800600"/>
          </a:xfrm>
        </p:spPr>
        <p:txBody>
          <a:bodyPr>
            <a:normAutofit/>
          </a:bodyPr>
          <a:lstStyle/>
          <a:p>
            <a:r>
              <a:rPr lang="en-GB" sz="2000" dirty="0" smtClean="0"/>
              <a:t> </a:t>
            </a:r>
            <a:r>
              <a:rPr lang="en-GB" sz="2000" b="1" i="1" dirty="0" smtClean="0"/>
              <a:t>spring environmental flows </a:t>
            </a:r>
            <a:r>
              <a:rPr lang="en-GB" sz="2000" dirty="0" smtClean="0"/>
              <a:t>– all parameters as well as period of release should be revised!.</a:t>
            </a:r>
          </a:p>
          <a:p>
            <a:r>
              <a:rPr lang="en-GB" sz="2000" dirty="0" smtClean="0"/>
              <a:t>In </a:t>
            </a:r>
            <a:r>
              <a:rPr lang="en-GB" sz="2000" b="1" dirty="0" smtClean="0"/>
              <a:t>Ukraine</a:t>
            </a:r>
            <a:r>
              <a:rPr lang="en-GB" sz="2000" dirty="0" smtClean="0"/>
              <a:t>, it is planned to develop a regulatory document on ecological flow based on the Guidance No. 31 for EU WFD Implementation  and the best practices of EU countries. Amendments to the Water Code of Ukraine will be performed based on this document  It is expected that this document will be adopted no earlier than the first half of 2026 (N.B. Ukraine performs monitoring of the ecological and chemical state of the Dniester below the HPP 2 dam and has planned to do so in 2025).</a:t>
            </a:r>
          </a:p>
          <a:p>
            <a:r>
              <a:rPr lang="en-GB" sz="2000" dirty="0" smtClean="0"/>
              <a:t>In the </a:t>
            </a:r>
            <a:r>
              <a:rPr lang="en-GB" sz="2000" b="1" dirty="0" smtClean="0"/>
              <a:t>Republic of Moldova </a:t>
            </a:r>
            <a:r>
              <a:rPr lang="en-GB" sz="2000" dirty="0" smtClean="0"/>
              <a:t>in the RBMP for 2024-2029,  it was included </a:t>
            </a:r>
            <a:r>
              <a:rPr lang="en-GB" sz="2000" i="1" dirty="0" smtClean="0"/>
              <a:t>Development and approval of the Methodology for estimating minimum flows and spring ecological floods. </a:t>
            </a:r>
            <a:r>
              <a:rPr lang="en-GB" sz="2000" dirty="0" smtClean="0"/>
              <a:t>The deadline for this measure is </a:t>
            </a:r>
            <a:r>
              <a:rPr lang="en-GB" sz="2000" dirty="0" err="1" smtClean="0"/>
              <a:t>IIIrd</a:t>
            </a:r>
            <a:r>
              <a:rPr lang="en-GB" sz="2000" dirty="0" smtClean="0"/>
              <a:t> part of 2025. </a:t>
            </a:r>
            <a:endParaRPr lang="ru-RU" sz="2000" dirty="0"/>
          </a:p>
        </p:txBody>
      </p:sp>
      <p:pic>
        <p:nvPicPr>
          <p:cNvPr id="5"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6"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1003572"/>
          </a:xfrm>
          <a:prstGeom prst="rect">
            <a:avLst/>
          </a:prstGeom>
          <a:noFill/>
          <a:ln w="9525">
            <a:noFill/>
            <a:miter lim="800000"/>
            <a:headEnd/>
            <a:tailEnd/>
          </a:ln>
        </p:spPr>
      </p:pic>
    </p:spTree>
    <p:extLst>
      <p:ext uri="{BB962C8B-B14F-4D97-AF65-F5344CB8AC3E}">
        <p14:creationId xmlns:p14="http://schemas.microsoft.com/office/powerpoint/2010/main" xmlns="" val="1665193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7C2E9E2-9CF9-478F-A569-25CC85EF3F10}"/>
              </a:ext>
            </a:extLst>
          </p:cNvPr>
          <p:cNvSpPr>
            <a:spLocks noGrp="1"/>
          </p:cNvSpPr>
          <p:nvPr>
            <p:ph type="title"/>
          </p:nvPr>
        </p:nvSpPr>
        <p:spPr/>
        <p:txBody>
          <a:bodyPr>
            <a:normAutofit/>
          </a:bodyPr>
          <a:lstStyle/>
          <a:p>
            <a:r>
              <a:rPr lang="en-US" sz="2800" dirty="0" smtClean="0">
                <a:solidFill>
                  <a:schemeClr val="tx2">
                    <a:lumMod val="60000"/>
                    <a:lumOff val="40000"/>
                  </a:schemeClr>
                </a:solidFill>
              </a:rPr>
              <a:t>Issues </a:t>
            </a:r>
            <a:r>
              <a:rPr lang="uk-UA" sz="2800" dirty="0" smtClean="0">
                <a:solidFill>
                  <a:schemeClr val="tx2">
                    <a:lumMod val="60000"/>
                    <a:lumOff val="40000"/>
                  </a:schemeClr>
                </a:solidFill>
              </a:rPr>
              <a:t>(</a:t>
            </a:r>
            <a:r>
              <a:rPr lang="en-US" sz="2800" dirty="0" smtClean="0">
                <a:solidFill>
                  <a:schemeClr val="tx2">
                    <a:lumMod val="60000"/>
                    <a:lumOff val="40000"/>
                  </a:schemeClr>
                </a:solidFill>
              </a:rPr>
              <a:t>III</a:t>
            </a:r>
            <a:r>
              <a:rPr lang="uk-UA" sz="2800" dirty="0" smtClean="0">
                <a:solidFill>
                  <a:schemeClr val="tx2">
                    <a:lumMod val="60000"/>
                    <a:lumOff val="40000"/>
                  </a:schemeClr>
                </a:solidFill>
              </a:rPr>
              <a:t>)</a:t>
            </a:r>
            <a:endParaRPr lang="uk-UA" sz="2800" dirty="0"/>
          </a:p>
        </p:txBody>
      </p:sp>
      <p:sp>
        <p:nvSpPr>
          <p:cNvPr id="4" name="Объект 2">
            <a:extLst>
              <a:ext uri="{FF2B5EF4-FFF2-40B4-BE49-F238E27FC236}">
                <a16:creationId xmlns:a16="http://schemas.microsoft.com/office/drawing/2014/main" xmlns="" id="{A8063D01-30EB-4298-B271-8BD90F296E91}"/>
              </a:ext>
            </a:extLst>
          </p:cNvPr>
          <p:cNvSpPr>
            <a:spLocks noGrp="1"/>
          </p:cNvSpPr>
          <p:nvPr>
            <p:ph idx="1"/>
          </p:nvPr>
        </p:nvSpPr>
        <p:spPr>
          <a:xfrm>
            <a:off x="1187624" y="1340768"/>
            <a:ext cx="7385372" cy="1405136"/>
          </a:xfrm>
        </p:spPr>
        <p:txBody>
          <a:bodyPr>
            <a:normAutofit/>
          </a:bodyPr>
          <a:lstStyle/>
          <a:p>
            <a:r>
              <a:rPr lang="en-US" sz="2400" dirty="0" smtClean="0"/>
              <a:t>Another important problem is lack of thresholds for </a:t>
            </a:r>
            <a:r>
              <a:rPr lang="en-US" sz="2400" b="1" dirty="0" err="1" smtClean="0"/>
              <a:t>hydropeaking</a:t>
            </a:r>
            <a:r>
              <a:rPr lang="en-US" sz="2400" b="1" dirty="0" smtClean="0"/>
              <a:t> effect </a:t>
            </a:r>
            <a:r>
              <a:rPr lang="en-US" sz="2400" dirty="0" smtClean="0"/>
              <a:t>that negatively influences biodiversity lower DHC   </a:t>
            </a:r>
          </a:p>
        </p:txBody>
      </p:sp>
      <p:pic>
        <p:nvPicPr>
          <p:cNvPr id="5"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6"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1003572"/>
          </a:xfrm>
          <a:prstGeom prst="rect">
            <a:avLst/>
          </a:prstGeom>
          <a:noFill/>
          <a:ln w="9525">
            <a:noFill/>
            <a:miter lim="800000"/>
            <a:headEnd/>
            <a:tailEnd/>
          </a:ln>
        </p:spPr>
      </p:pic>
      <p:sp>
        <p:nvSpPr>
          <p:cNvPr id="7" name="Прямоугольник 6"/>
          <p:cNvSpPr/>
          <p:nvPr/>
        </p:nvSpPr>
        <p:spPr>
          <a:xfrm>
            <a:off x="1331640" y="2852936"/>
            <a:ext cx="3456384" cy="2123658"/>
          </a:xfrm>
          <a:prstGeom prst="rect">
            <a:avLst/>
          </a:prstGeom>
        </p:spPr>
        <p:txBody>
          <a:bodyPr wrap="square">
            <a:spAutoFit/>
          </a:bodyPr>
          <a:lstStyle/>
          <a:p>
            <a:r>
              <a:rPr lang="en-GB" sz="2200" dirty="0" smtClean="0"/>
              <a:t>The Moldovan side was asked to prepare a separate report (issue paper) on the analysis of </a:t>
            </a:r>
            <a:r>
              <a:rPr lang="en-GB" sz="2200" dirty="0" err="1" smtClean="0"/>
              <a:t>hydropeaking</a:t>
            </a:r>
            <a:r>
              <a:rPr lang="en-GB" sz="2200" dirty="0" smtClean="0"/>
              <a:t> downstream of the Dniester Hydropower Complex. </a:t>
            </a:r>
            <a:endParaRPr lang="ru-RU" sz="2200" dirty="0"/>
          </a:p>
        </p:txBody>
      </p:sp>
      <p:pic>
        <p:nvPicPr>
          <p:cNvPr id="1026" name="Picture 2"/>
          <p:cNvPicPr>
            <a:picLocks noChangeAspect="1" noChangeArrowheads="1"/>
          </p:cNvPicPr>
          <p:nvPr/>
        </p:nvPicPr>
        <p:blipFill>
          <a:blip r:embed="rId4" cstate="print"/>
          <a:srcRect/>
          <a:stretch>
            <a:fillRect/>
          </a:stretch>
        </p:blipFill>
        <p:spPr bwMode="auto">
          <a:xfrm>
            <a:off x="4788024" y="2348880"/>
            <a:ext cx="4355976" cy="2952328"/>
          </a:xfrm>
          <a:prstGeom prst="rect">
            <a:avLst/>
          </a:prstGeom>
          <a:noFill/>
          <a:ln w="9525">
            <a:noFill/>
            <a:miter lim="800000"/>
            <a:headEnd/>
            <a:tailEnd/>
          </a:ln>
          <a:effectLst/>
        </p:spPr>
      </p:pic>
      <p:sp>
        <p:nvSpPr>
          <p:cNvPr id="8" name="Прямоугольник 7"/>
          <p:cNvSpPr/>
          <p:nvPr/>
        </p:nvSpPr>
        <p:spPr>
          <a:xfrm>
            <a:off x="1331640" y="5517232"/>
            <a:ext cx="7632848" cy="1107996"/>
          </a:xfrm>
          <a:prstGeom prst="rect">
            <a:avLst/>
          </a:prstGeom>
        </p:spPr>
        <p:txBody>
          <a:bodyPr wrap="square">
            <a:spAutoFit/>
          </a:bodyPr>
          <a:lstStyle/>
          <a:p>
            <a:r>
              <a:rPr lang="en-GB" sz="2200" dirty="0" smtClean="0"/>
              <a:t>The report will serve as a basis for </a:t>
            </a:r>
            <a:r>
              <a:rPr lang="en-GB" sz="2200" dirty="0" err="1" smtClean="0"/>
              <a:t>hydropeaking</a:t>
            </a:r>
            <a:r>
              <a:rPr lang="en-GB" sz="2200" dirty="0" smtClean="0"/>
              <a:t> parameters</a:t>
            </a:r>
            <a:r>
              <a:rPr lang="en-US" sz="2200" dirty="0" smtClean="0"/>
              <a:t> thresholds</a:t>
            </a:r>
            <a:r>
              <a:rPr lang="en-GB" sz="2200" dirty="0" smtClean="0"/>
              <a:t> in order to develop recommendation for the Rules revision (from the minutes of the WG meeting of 5.09.2024)</a:t>
            </a:r>
            <a:endParaRPr lang="ru-RU" sz="2200" dirty="0"/>
          </a:p>
        </p:txBody>
      </p:sp>
      <p:sp>
        <p:nvSpPr>
          <p:cNvPr id="9" name="TextBox 8"/>
          <p:cNvSpPr txBox="1"/>
          <p:nvPr/>
        </p:nvSpPr>
        <p:spPr>
          <a:xfrm>
            <a:off x="7812360" y="2492896"/>
            <a:ext cx="646331" cy="369332"/>
          </a:xfrm>
          <a:prstGeom prst="rect">
            <a:avLst/>
          </a:prstGeom>
          <a:noFill/>
        </p:spPr>
        <p:txBody>
          <a:bodyPr wrap="none" rtlCol="0">
            <a:spAutoFit/>
          </a:bodyPr>
          <a:lstStyle/>
          <a:p>
            <a:r>
              <a:rPr lang="en-US" dirty="0" smtClean="0"/>
              <a:t>2023</a:t>
            </a:r>
            <a:endParaRPr lang="ru-RU" dirty="0"/>
          </a:p>
        </p:txBody>
      </p:sp>
    </p:spTree>
    <p:extLst>
      <p:ext uri="{BB962C8B-B14F-4D97-AF65-F5344CB8AC3E}">
        <p14:creationId xmlns:p14="http://schemas.microsoft.com/office/powerpoint/2010/main" xmlns="" val="3368537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260648"/>
            <a:ext cx="7498080" cy="1143000"/>
          </a:xfrm>
        </p:spPr>
        <p:txBody>
          <a:bodyPr>
            <a:normAutofit/>
          </a:bodyPr>
          <a:lstStyle/>
          <a:p>
            <a:r>
              <a:rPr lang="en-US" sz="2800" dirty="0" smtClean="0">
                <a:solidFill>
                  <a:schemeClr val="tx2">
                    <a:lumMod val="60000"/>
                    <a:lumOff val="40000"/>
                  </a:schemeClr>
                </a:solidFill>
              </a:rPr>
              <a:t>Issues </a:t>
            </a:r>
            <a:r>
              <a:rPr lang="uk-UA" sz="2800" dirty="0" smtClean="0">
                <a:solidFill>
                  <a:schemeClr val="tx2">
                    <a:lumMod val="60000"/>
                    <a:lumOff val="40000"/>
                  </a:schemeClr>
                </a:solidFill>
              </a:rPr>
              <a:t>(</a:t>
            </a:r>
            <a:r>
              <a:rPr lang="en-US" sz="2800" dirty="0" smtClean="0">
                <a:solidFill>
                  <a:schemeClr val="tx2">
                    <a:lumMod val="60000"/>
                    <a:lumOff val="40000"/>
                  </a:schemeClr>
                </a:solidFill>
              </a:rPr>
              <a:t>IV</a:t>
            </a:r>
            <a:r>
              <a:rPr lang="uk-UA" sz="2800" dirty="0" smtClean="0">
                <a:solidFill>
                  <a:schemeClr val="tx2">
                    <a:lumMod val="60000"/>
                    <a:lumOff val="40000"/>
                  </a:schemeClr>
                </a:solidFill>
              </a:rPr>
              <a:t>)</a:t>
            </a:r>
            <a:endParaRPr lang="ru-RU" sz="2800" dirty="0"/>
          </a:p>
        </p:txBody>
      </p:sp>
      <p:sp>
        <p:nvSpPr>
          <p:cNvPr id="3" name="Прямоугольник 2"/>
          <p:cNvSpPr/>
          <p:nvPr/>
        </p:nvSpPr>
        <p:spPr>
          <a:xfrm>
            <a:off x="1043608" y="1268760"/>
            <a:ext cx="7920880" cy="5016758"/>
          </a:xfrm>
          <a:prstGeom prst="rect">
            <a:avLst/>
          </a:prstGeom>
        </p:spPr>
        <p:txBody>
          <a:bodyPr wrap="square">
            <a:spAutoFit/>
          </a:bodyPr>
          <a:lstStyle/>
          <a:p>
            <a:pPr>
              <a:buFont typeface="Wingdings" pitchFamily="2" charset="2"/>
              <a:buChar char="Ø"/>
            </a:pPr>
            <a:r>
              <a:rPr lang="en-GB" dirty="0" smtClean="0"/>
              <a:t> </a:t>
            </a:r>
            <a:r>
              <a:rPr lang="en-GB" sz="2000" dirty="0" smtClean="0"/>
              <a:t>To reduce the </a:t>
            </a:r>
            <a:r>
              <a:rPr lang="en-GB" sz="2000" dirty="0" err="1" smtClean="0"/>
              <a:t>hydromorphological</a:t>
            </a:r>
            <a:r>
              <a:rPr lang="en-GB" sz="2000" dirty="0" smtClean="0"/>
              <a:t> alteration of the downstream sector of HPP-2,  it  is  considered  appropriate  to  reference  in  the  Regulation  and  comply  with the   European   Normative   Document   SR   EN   15843:2010   "Water   quality. Guidance   standard   on   determining   the   degree   of   modification   of   river </a:t>
            </a:r>
            <a:r>
              <a:rPr lang="en-GB" sz="2000" dirty="0" err="1" smtClean="0"/>
              <a:t>hydromorphology</a:t>
            </a:r>
            <a:r>
              <a:rPr lang="en-GB" sz="2000" dirty="0" smtClean="0"/>
              <a:t>". </a:t>
            </a:r>
          </a:p>
          <a:p>
            <a:pPr>
              <a:buFont typeface="Wingdings" pitchFamily="2" charset="2"/>
              <a:buChar char="Ø"/>
            </a:pPr>
            <a:endParaRPr lang="en-GB" sz="2000" dirty="0" smtClean="0"/>
          </a:p>
          <a:p>
            <a:pPr>
              <a:buFont typeface="Wingdings" pitchFamily="2" charset="2"/>
              <a:buChar char="Ø"/>
            </a:pPr>
            <a:r>
              <a:rPr lang="en-GB" sz="2000" dirty="0" smtClean="0"/>
              <a:t>The presence of  </a:t>
            </a:r>
            <a:r>
              <a:rPr lang="en-GB" sz="2000" b="1" dirty="0" smtClean="0"/>
              <a:t>flood  passage  indicators  without  using  forecasts  significantly  increases  the risk of flooding the territory of the Republic of Moldova</a:t>
            </a:r>
            <a:r>
              <a:rPr lang="en-GB" sz="2000" dirty="0" smtClean="0"/>
              <a:t>, especially in the case of  floods  with  less  than  0,5%  </a:t>
            </a:r>
            <a:r>
              <a:rPr lang="en-GB" sz="2000" dirty="0" err="1" smtClean="0"/>
              <a:t>exceedance</a:t>
            </a:r>
            <a:r>
              <a:rPr lang="en-GB" sz="2000" dirty="0" smtClean="0"/>
              <a:t>  probability.  Point 5.1 regarding the operation of  the  </a:t>
            </a:r>
            <a:r>
              <a:rPr lang="en-GB" sz="2000" dirty="0" err="1" smtClean="0"/>
              <a:t>Dnestrovsk</a:t>
            </a:r>
            <a:r>
              <a:rPr lang="en-GB" sz="2000" dirty="0" smtClean="0"/>
              <a:t>  reservoir  without  considering  the  hydrological  forecast,  and annex  7 concerning  the  Indicators  for  passing  floods  of  different  </a:t>
            </a:r>
            <a:r>
              <a:rPr lang="en-GB" sz="2000" dirty="0" err="1" smtClean="0"/>
              <a:t>exceedance</a:t>
            </a:r>
            <a:r>
              <a:rPr lang="en-GB" sz="2000" dirty="0" smtClean="0"/>
              <a:t> probabilities  through  the  Dniester  HPP  (without  using  forecasts),  should  be excluded  from  the  current  Regulation,  and  the  table  in  annex  10  must  be corrected according to the flood passage scenario using forecasts.</a:t>
            </a:r>
            <a:endParaRPr lang="ru-RU" sz="2000" dirty="0"/>
          </a:p>
        </p:txBody>
      </p:sp>
      <p:pic>
        <p:nvPicPr>
          <p:cNvPr id="4"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5"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100357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smtClean="0">
                <a:solidFill>
                  <a:schemeClr val="tx2">
                    <a:lumMod val="60000"/>
                    <a:lumOff val="40000"/>
                  </a:schemeClr>
                </a:solidFill>
              </a:rPr>
              <a:t>Issues </a:t>
            </a:r>
            <a:r>
              <a:rPr lang="uk-UA" sz="2800" dirty="0" smtClean="0">
                <a:solidFill>
                  <a:schemeClr val="tx2">
                    <a:lumMod val="60000"/>
                    <a:lumOff val="40000"/>
                  </a:schemeClr>
                </a:solidFill>
              </a:rPr>
              <a:t>(</a:t>
            </a:r>
            <a:r>
              <a:rPr lang="en-US" sz="2800" dirty="0" smtClean="0">
                <a:solidFill>
                  <a:schemeClr val="tx2">
                    <a:lumMod val="60000"/>
                    <a:lumOff val="40000"/>
                  </a:schemeClr>
                </a:solidFill>
              </a:rPr>
              <a:t>V</a:t>
            </a:r>
            <a:r>
              <a:rPr lang="uk-UA" sz="2800" dirty="0" smtClean="0">
                <a:solidFill>
                  <a:schemeClr val="tx2">
                    <a:lumMod val="60000"/>
                    <a:lumOff val="40000"/>
                  </a:schemeClr>
                </a:solidFill>
              </a:rPr>
              <a:t>)</a:t>
            </a:r>
            <a:endParaRPr lang="ru-RU" sz="2800" dirty="0"/>
          </a:p>
        </p:txBody>
      </p:sp>
      <p:pic>
        <p:nvPicPr>
          <p:cNvPr id="3" name="Picture 11" descr="флаги, молдова-украины, молдо-украинское сотрудничество"/>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 y="1"/>
            <a:ext cx="1222410" cy="976871"/>
          </a:xfrm>
          <a:prstGeom prst="rect">
            <a:avLst/>
          </a:prstGeom>
          <a:noFill/>
        </p:spPr>
      </p:pic>
      <p:pic>
        <p:nvPicPr>
          <p:cNvPr id="4" name="Picture 5"/>
          <p:cNvPicPr>
            <a:picLocks noChangeAspect="1" noChangeArrowheads="1"/>
          </p:cNvPicPr>
          <p:nvPr/>
        </p:nvPicPr>
        <p:blipFill>
          <a:blip r:embed="rId3" cstate="print">
            <a:clrChange>
              <a:clrFrom>
                <a:srgbClr val="FFFFFF"/>
              </a:clrFrom>
              <a:clrTo>
                <a:srgbClr val="FFFFFF">
                  <a:alpha val="0"/>
                </a:srgbClr>
              </a:clrTo>
            </a:clrChange>
          </a:blip>
          <a:srcRect l="44167" t="42222" r="37083" b="25926"/>
          <a:stretch>
            <a:fillRect/>
          </a:stretch>
        </p:blipFill>
        <p:spPr bwMode="auto">
          <a:xfrm>
            <a:off x="1" y="1057277"/>
            <a:ext cx="992981" cy="1003572"/>
          </a:xfrm>
          <a:prstGeom prst="rect">
            <a:avLst/>
          </a:prstGeom>
          <a:noFill/>
          <a:ln w="9525">
            <a:noFill/>
            <a:miter lim="800000"/>
            <a:headEnd/>
            <a:tailEnd/>
          </a:ln>
        </p:spPr>
      </p:pic>
      <p:sp>
        <p:nvSpPr>
          <p:cNvPr id="5" name="TextBox 4"/>
          <p:cNvSpPr txBox="1"/>
          <p:nvPr/>
        </p:nvSpPr>
        <p:spPr>
          <a:xfrm>
            <a:off x="1331640" y="1844824"/>
            <a:ext cx="7235996" cy="4093428"/>
          </a:xfrm>
          <a:prstGeom prst="rect">
            <a:avLst/>
          </a:prstGeom>
          <a:noFill/>
        </p:spPr>
        <p:txBody>
          <a:bodyPr wrap="square" rtlCol="0">
            <a:spAutoFit/>
          </a:bodyPr>
          <a:lstStyle/>
          <a:p>
            <a:pPr>
              <a:buFont typeface="Wingdings" pitchFamily="2" charset="2"/>
              <a:buChar char="Ø"/>
            </a:pPr>
            <a:r>
              <a:rPr lang="en-GB" sz="2200" dirty="0" smtClean="0"/>
              <a:t>Priorities in regulating the Dniester Hydropower Complex reservoirs</a:t>
            </a:r>
          </a:p>
          <a:p>
            <a:pPr>
              <a:buFont typeface="Wingdings" pitchFamily="2" charset="2"/>
              <a:buChar char="Ø"/>
            </a:pPr>
            <a:r>
              <a:rPr lang="en-GB" sz="2200" dirty="0" smtClean="0"/>
              <a:t>To correct the tables in annex 2  to  make  the  information  about  the  volume  and  surface rating curves complete.</a:t>
            </a:r>
          </a:p>
          <a:p>
            <a:pPr>
              <a:buFont typeface="Wingdings" pitchFamily="2" charset="2"/>
              <a:buChar char="Ø"/>
            </a:pPr>
            <a:r>
              <a:rPr lang="en-GB" sz="2200" dirty="0" smtClean="0"/>
              <a:t>It was proposes  to  include  in  the  annexes:  the  scheme  of  the  DHC  reservoirs,  a table with the volume and surface rating curves of the PSHP reservoir, annexes 6-18  from the draft Regulation presented  for analysis to  the Moldovan side  in 2021 </a:t>
            </a:r>
          </a:p>
          <a:p>
            <a:pPr>
              <a:buFont typeface="Wingdings" pitchFamily="2" charset="2"/>
              <a:buChar char="Ø"/>
            </a:pPr>
            <a:r>
              <a:rPr lang="en-GB" sz="2200" dirty="0" smtClean="0"/>
              <a:t>Additional requests – to be answered by competent authorities during next year </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1136</TotalTime>
  <Words>1021</Words>
  <Application>Microsoft Office PowerPoint</Application>
  <PresentationFormat>Экран (4:3)</PresentationFormat>
  <Paragraphs>60</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Solstice</vt:lpstr>
      <vt:lpstr> Proposals regarding the revision of the Rules of Operation reservoir of the Dniester Hydropower Complex</vt:lpstr>
      <vt:lpstr>MINUTES OF THE 4th MEETING OF THE COMMISSION ON SUSTAINABLE USE AND PROTECTION  OF THE DNIESTER RIVER BASIN</vt:lpstr>
      <vt:lpstr>Consideration of proposals submitted by the Moldovan side</vt:lpstr>
      <vt:lpstr>Слайд 4</vt:lpstr>
      <vt:lpstr>Issues (I)</vt:lpstr>
      <vt:lpstr>Issues (1I)</vt:lpstr>
      <vt:lpstr>Issues (III)</vt:lpstr>
      <vt:lpstr>Issues (IV)</vt:lpstr>
      <vt:lpstr>Issues (V)</vt:lpstr>
      <vt:lpstr>Continue working</vt:lpstr>
      <vt:lpstr>Thank you for attention </vt:lpstr>
    </vt:vector>
  </TitlesOfParts>
  <Company>OSCE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Образец общих отчетов/презентаций встреч рабочих групп для Днестровской комиссии</dc:title>
  <dc:creator>Nadejda Mazur</dc:creator>
  <cp:lastModifiedBy>User</cp:lastModifiedBy>
  <cp:revision>97</cp:revision>
  <dcterms:created xsi:type="dcterms:W3CDTF">2019-07-04T10:55:24Z</dcterms:created>
  <dcterms:modified xsi:type="dcterms:W3CDTF">2024-11-28T06:44:39Z</dcterms:modified>
</cp:coreProperties>
</file>