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8" r:id="rId8"/>
    <p:sldId id="27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7DC5-FB27-4E4D-A93F-98EA157E52AE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C81B366-81FE-46E7-9EE9-207B366152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275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7DC5-FB27-4E4D-A93F-98EA157E52AE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C81B366-81FE-46E7-9EE9-207B366152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43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7DC5-FB27-4E4D-A93F-98EA157E52AE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C81B366-81FE-46E7-9EE9-207B366152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4298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7DC5-FB27-4E4D-A93F-98EA157E52AE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81B366-81FE-46E7-9EE9-207B366152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520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7DC5-FB27-4E4D-A93F-98EA157E52AE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81B366-81FE-46E7-9EE9-207B366152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7495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7DC5-FB27-4E4D-A93F-98EA157E52AE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81B366-81FE-46E7-9EE9-207B366152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4261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7DC5-FB27-4E4D-A93F-98EA157E52AE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B366-81FE-46E7-9EE9-207B366152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1866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7DC5-FB27-4E4D-A93F-98EA157E52AE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B366-81FE-46E7-9EE9-207B366152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552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7DC5-FB27-4E4D-A93F-98EA157E52AE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B366-81FE-46E7-9EE9-207B366152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757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7DC5-FB27-4E4D-A93F-98EA157E52AE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C81B366-81FE-46E7-9EE9-207B366152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516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7DC5-FB27-4E4D-A93F-98EA157E52AE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C81B366-81FE-46E7-9EE9-207B366152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59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7DC5-FB27-4E4D-A93F-98EA157E52AE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C81B366-81FE-46E7-9EE9-207B366152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204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7DC5-FB27-4E4D-A93F-98EA157E52AE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B366-81FE-46E7-9EE9-207B366152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406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7DC5-FB27-4E4D-A93F-98EA157E52AE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B366-81FE-46E7-9EE9-207B366152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871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7DC5-FB27-4E4D-A93F-98EA157E52AE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1B366-81FE-46E7-9EE9-207B366152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545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E7DC5-FB27-4E4D-A93F-98EA157E52AE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81B366-81FE-46E7-9EE9-207B366152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749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E7DC5-FB27-4E4D-A93F-98EA157E52AE}" type="datetimeFigureOut">
              <a:rPr lang="en-US" smtClean="0"/>
              <a:pPr/>
              <a:t>11/14/2024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C81B366-81FE-46E7-9EE9-207B366152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72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4320" y="944880"/>
            <a:ext cx="9728987" cy="2143760"/>
          </a:xfrm>
        </p:spPr>
        <p:txBody>
          <a:bodyPr>
            <a:normAutofit/>
          </a:bodyPr>
          <a:lstStyle/>
          <a:p>
            <a:r>
              <a:rPr lang="ro-RO" sz="2800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Implementarea Planului de gestionare a riscului de inundații în Districtul bazinului hidrografic Nistru</a:t>
            </a:r>
            <a:endParaRPr lang="en-US" sz="2800" b="1" dirty="0">
              <a:solidFill>
                <a:schemeClr val="bg2">
                  <a:lumMod val="2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9307" y="4675031"/>
            <a:ext cx="9144000" cy="1844899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solidFill>
                  <a:schemeClr val="tx1"/>
                </a:solidFill>
              </a:rPr>
              <a:t>Radu </a:t>
            </a:r>
            <a:r>
              <a:rPr lang="en-US" b="1" dirty="0" err="1">
                <a:solidFill>
                  <a:schemeClr val="tx1"/>
                </a:solidFill>
              </a:rPr>
              <a:t>Cazacu</a:t>
            </a:r>
            <a:endParaRPr lang="ru-RU" b="1" dirty="0"/>
          </a:p>
          <a:p>
            <a:pPr algn="l"/>
            <a:r>
              <a:rPr lang="en-US" b="1" dirty="0" err="1">
                <a:solidFill>
                  <a:schemeClr val="tx1"/>
                </a:solidFill>
              </a:rPr>
              <a:t>Agen</a:t>
            </a:r>
            <a:r>
              <a:rPr lang="ro-RO" b="1" dirty="0" err="1">
                <a:solidFill>
                  <a:schemeClr val="tx1"/>
                </a:solidFill>
              </a:rPr>
              <a:t>ția</a:t>
            </a:r>
            <a:r>
              <a:rPr lang="ro-RO" b="1" dirty="0">
                <a:solidFill>
                  <a:schemeClr val="tx1"/>
                </a:solidFill>
              </a:rPr>
              <a:t> ”Apele Moldovei”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4" name="Imagine 3">
            <a:extLst>
              <a:ext uri="{FF2B5EF4-FFF2-40B4-BE49-F238E27FC236}">
                <a16:creationId xmlns:a16="http://schemas.microsoft.com/office/drawing/2014/main" id="{50BEC321-992D-252A-3932-BAE7BAE61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7059" y="454109"/>
            <a:ext cx="1225402" cy="9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559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3600" y="1259840"/>
            <a:ext cx="11043920" cy="515058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o-RO" sz="2400" b="1" dirty="0">
                <a:solidFill>
                  <a:schemeClr val="tx1"/>
                </a:solidFill>
              </a:rPr>
              <a:t>Ciclul I al Planurilor de gestionare pe Districtele bazinelor hidrografice Nistru și Dunărea-Prut și Marea Neagră au fost aprobate prin </a:t>
            </a:r>
            <a:r>
              <a:rPr lang="ro-RO" sz="2400" b="1" dirty="0" err="1">
                <a:solidFill>
                  <a:schemeClr val="tx1"/>
                </a:solidFill>
              </a:rPr>
              <a:t>Hotărîrea</a:t>
            </a:r>
            <a:r>
              <a:rPr lang="ro-RO" sz="2400" b="1" dirty="0">
                <a:solidFill>
                  <a:schemeClr val="tx1"/>
                </a:solidFill>
              </a:rPr>
              <a:t> de Guvern 562 din 31-07-2020 pentru perioada 2020-2025.</a:t>
            </a:r>
          </a:p>
          <a:p>
            <a:pPr marL="0" indent="0">
              <a:buNone/>
            </a:pPr>
            <a:r>
              <a:rPr lang="ro-RO" sz="2400" b="1" dirty="0">
                <a:solidFill>
                  <a:schemeClr val="tx1"/>
                </a:solidFill>
              </a:rPr>
              <a:t>Programul de măsuri pentru implementarea Planului de gestionare a riscului de inundații pentru districtul bazinului hidrografic Nistru include 2 obiective generale:</a:t>
            </a:r>
          </a:p>
          <a:p>
            <a:pPr marL="514350" indent="-514350">
              <a:buAutoNum type="arabicPeriod"/>
            </a:pPr>
            <a:r>
              <a:rPr lang="ro-RO" sz="2400" b="1" dirty="0">
                <a:solidFill>
                  <a:schemeClr val="tx1"/>
                </a:solidFill>
              </a:rPr>
              <a:t>Reducerea și prevenirea riscului de inundații asupra populației, a terenurilor agricole și a elementelor de infrastructură</a:t>
            </a:r>
          </a:p>
          <a:p>
            <a:pPr marL="514350" indent="-514350">
              <a:buAutoNum type="arabicPeriod"/>
            </a:pPr>
            <a:r>
              <a:rPr lang="ro-RO" sz="2400" b="1" dirty="0">
                <a:solidFill>
                  <a:schemeClr val="tx1"/>
                </a:solidFill>
              </a:rPr>
              <a:t>Creșterea capacităților instituționale în domeniul gestionării resurselor de apă</a:t>
            </a:r>
          </a:p>
          <a:p>
            <a:pPr marL="0" indent="0">
              <a:buNone/>
            </a:pPr>
            <a:endParaRPr lang="ro-RO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1025" name="Picture 1">
            <a:extLst>
              <a:ext uri="{FF2B5EF4-FFF2-40B4-BE49-F238E27FC236}">
                <a16:creationId xmlns:a16="http://schemas.microsoft.com/office/drawing/2014/main" id="{84ED357F-39BE-7FDF-C74B-D55D0F1CC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2000" cy="962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ine 1">
            <a:extLst>
              <a:ext uri="{FF2B5EF4-FFF2-40B4-BE49-F238E27FC236}">
                <a16:creationId xmlns:a16="http://schemas.microsoft.com/office/drawing/2014/main" id="{B34269CB-D5AF-9D7B-D4A9-3F75448AB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0958" y="278299"/>
            <a:ext cx="1225402" cy="9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320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4320" y="181348"/>
            <a:ext cx="9507905" cy="1280890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Reconstrucția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digurilor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 de </a:t>
            </a:r>
            <a:r>
              <a:rPr lang="en-US" dirty="0" err="1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protecție</a:t>
            </a:r>
            <a:r>
              <a:rPr lang="ro-RO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 contra inundațiilor</a:t>
            </a:r>
            <a:endParaRPr lang="en-US" dirty="0">
              <a:solidFill>
                <a:schemeClr val="bg2">
                  <a:lumMod val="2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Imagine 4">
            <a:extLst>
              <a:ext uri="{FF2B5EF4-FFF2-40B4-BE49-F238E27FC236}">
                <a16:creationId xmlns:a16="http://schemas.microsoft.com/office/drawing/2014/main" id="{00A78555-F437-E404-8ADE-F55878752F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00" y="1504266"/>
            <a:ext cx="8101352" cy="5070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053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6720" y="619760"/>
            <a:ext cx="10164722" cy="59871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o-RO" sz="2800" b="1" dirty="0">
                <a:solidFill>
                  <a:schemeClr val="tx1"/>
                </a:solidFill>
              </a:rPr>
              <a:t>In perioada 2021-2023 au fost executate următoarele lucrări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1"/>
                </a:solidFill>
              </a:rPr>
              <a:t> </a:t>
            </a:r>
            <a:endParaRPr lang="ro-RO" sz="2400" b="1" dirty="0">
              <a:solidFill>
                <a:schemeClr val="tx1"/>
              </a:solidFill>
            </a:endParaRPr>
          </a:p>
          <a:p>
            <a:r>
              <a:rPr lang="en-US" sz="2400" b="1" dirty="0" err="1">
                <a:solidFill>
                  <a:schemeClr val="tx1"/>
                </a:solidFill>
              </a:rPr>
              <a:t>Reconstrucția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digului</a:t>
            </a:r>
            <a:r>
              <a:rPr lang="en-US" sz="2400" b="1" dirty="0">
                <a:solidFill>
                  <a:schemeClr val="tx1"/>
                </a:solidFill>
              </a:rPr>
              <a:t> de </a:t>
            </a:r>
            <a:r>
              <a:rPr lang="en-US" sz="2400" b="1" dirty="0" err="1">
                <a:solidFill>
                  <a:schemeClr val="tx1"/>
                </a:solidFill>
              </a:rPr>
              <a:t>protecție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în</a:t>
            </a:r>
            <a:r>
              <a:rPr lang="en-US" sz="2400" b="1" dirty="0">
                <a:solidFill>
                  <a:schemeClr val="tx1"/>
                </a:solidFill>
              </a:rPr>
              <a:t> s. </a:t>
            </a:r>
            <a:r>
              <a:rPr lang="en-US" sz="2400" b="1" dirty="0" err="1">
                <a:solidFill>
                  <a:schemeClr val="tx1"/>
                </a:solidFill>
              </a:rPr>
              <a:t>Răscăieți</a:t>
            </a:r>
            <a:r>
              <a:rPr lang="en-US" sz="2400" b="1" dirty="0">
                <a:solidFill>
                  <a:schemeClr val="tx1"/>
                </a:solidFill>
              </a:rPr>
              <a:t> – </a:t>
            </a:r>
            <a:r>
              <a:rPr lang="en-US" sz="2400" b="1" dirty="0" err="1">
                <a:solidFill>
                  <a:schemeClr val="tx1"/>
                </a:solidFill>
              </a:rPr>
              <a:t>Purcari</a:t>
            </a:r>
            <a:r>
              <a:rPr lang="en-US" sz="2400" b="1" dirty="0">
                <a:solidFill>
                  <a:schemeClr val="tx1"/>
                </a:solidFill>
              </a:rPr>
              <a:t> r-</a:t>
            </a:r>
            <a:r>
              <a:rPr lang="en-US" sz="2400" b="1" dirty="0" err="1">
                <a:solidFill>
                  <a:schemeClr val="tx1"/>
                </a:solidFill>
              </a:rPr>
              <a:t>nul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Ștefan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Vodă</a:t>
            </a:r>
            <a:r>
              <a:rPr lang="en-US" sz="2400" b="1" dirty="0">
                <a:solidFill>
                  <a:schemeClr val="tx1"/>
                </a:solidFill>
              </a:rPr>
              <a:t>” </a:t>
            </a:r>
            <a:r>
              <a:rPr lang="en-US" sz="2400" b="1" dirty="0" err="1">
                <a:solidFill>
                  <a:schemeClr val="tx1"/>
                </a:solidFill>
              </a:rPr>
              <a:t>cuprinde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hotarele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administrativ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teritoriale</a:t>
            </a:r>
            <a:r>
              <a:rPr lang="en-US" sz="2400" b="1" dirty="0">
                <a:solidFill>
                  <a:schemeClr val="tx1"/>
                </a:solidFill>
              </a:rPr>
              <a:t> ale </a:t>
            </a:r>
            <a:r>
              <a:rPr lang="en-US" sz="2400" b="1" dirty="0" err="1">
                <a:solidFill>
                  <a:schemeClr val="tx1"/>
                </a:solidFill>
              </a:rPr>
              <a:t>localităților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menționate</a:t>
            </a:r>
            <a:r>
              <a:rPr lang="en-US" sz="2400" b="1" dirty="0">
                <a:solidFill>
                  <a:schemeClr val="tx1"/>
                </a:solidFill>
              </a:rPr>
              <a:t>, </a:t>
            </a:r>
            <a:r>
              <a:rPr lang="en-US" sz="2400" b="1" dirty="0" err="1">
                <a:solidFill>
                  <a:schemeClr val="tx1"/>
                </a:solidFill>
              </a:rPr>
              <a:t>lungimea</a:t>
            </a:r>
            <a:r>
              <a:rPr lang="en-US" sz="2400" b="1" dirty="0">
                <a:solidFill>
                  <a:schemeClr val="tx1"/>
                </a:solidFill>
              </a:rPr>
              <a:t> 9,3km, </a:t>
            </a:r>
            <a:r>
              <a:rPr lang="en-US" sz="2400" b="1" dirty="0" err="1">
                <a:solidFill>
                  <a:schemeClr val="tx1"/>
                </a:solidFill>
              </a:rPr>
              <a:t>ce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asigură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protecția</a:t>
            </a:r>
            <a:r>
              <a:rPr lang="en-US" sz="2400" b="1" dirty="0">
                <a:solidFill>
                  <a:schemeClr val="tx1"/>
                </a:solidFill>
              </a:rPr>
              <a:t> contra </a:t>
            </a:r>
            <a:r>
              <a:rPr lang="en-US" sz="2400" b="1" dirty="0" err="1">
                <a:solidFill>
                  <a:schemeClr val="tx1"/>
                </a:solidFill>
              </a:rPr>
              <a:t>inundațiilor</a:t>
            </a:r>
            <a:r>
              <a:rPr lang="en-US" sz="2400" b="1" dirty="0">
                <a:solidFill>
                  <a:schemeClr val="tx1"/>
                </a:solidFill>
              </a:rPr>
              <a:t> a circa 480 ha </a:t>
            </a:r>
            <a:r>
              <a:rPr lang="en-US" sz="2400" b="1" dirty="0" err="1">
                <a:solidFill>
                  <a:schemeClr val="tx1"/>
                </a:solidFill>
              </a:rPr>
              <a:t>și</a:t>
            </a:r>
            <a:r>
              <a:rPr lang="en-US" sz="2400" b="1" dirty="0">
                <a:solidFill>
                  <a:schemeClr val="tx1"/>
                </a:solidFill>
              </a:rPr>
              <a:t> 70 de </a:t>
            </a:r>
            <a:r>
              <a:rPr lang="en-US" sz="2400" b="1" dirty="0" err="1">
                <a:solidFill>
                  <a:schemeClr val="tx1"/>
                </a:solidFill>
              </a:rPr>
              <a:t>gospodării</a:t>
            </a:r>
            <a:endParaRPr lang="ro-RO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o-RO" sz="2400" b="1" dirty="0">
              <a:solidFill>
                <a:schemeClr val="tx1"/>
              </a:solidFill>
            </a:endParaRPr>
          </a:p>
          <a:p>
            <a:r>
              <a:rPr lang="ro-RO" sz="2400" b="1" dirty="0">
                <a:solidFill>
                  <a:schemeClr val="tx1"/>
                </a:solidFill>
              </a:rPr>
              <a:t>„Reconstrucția digului de protecție în s. Purcari – Olănești r-nul Ștefan Vodă” cuprinde hotarele administrativ teritoriale ale localităților menționate, lungimea 10,3 km. ce asigură protecția contra inundațiilor a circa 560 ha și 90 de gospodării.</a:t>
            </a:r>
          </a:p>
          <a:p>
            <a:endParaRPr lang="ro-RO" sz="2400" b="1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23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9402" y="1232034"/>
            <a:ext cx="10268665" cy="552937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o-RO" sz="2800" b="1" dirty="0">
                <a:solidFill>
                  <a:schemeClr val="tx1"/>
                </a:solidFill>
              </a:rPr>
              <a:t>Proiecte </a:t>
            </a:r>
            <a:r>
              <a:rPr lang="en-US" sz="2800" b="1" dirty="0" err="1">
                <a:solidFill>
                  <a:schemeClr val="tx1"/>
                </a:solidFill>
              </a:rPr>
              <a:t>demarate</a:t>
            </a:r>
            <a:r>
              <a:rPr lang="en-US" sz="2800" b="1" dirty="0">
                <a:solidFill>
                  <a:schemeClr val="tx1"/>
                </a:solidFill>
              </a:rPr>
              <a:t> de la </a:t>
            </a:r>
            <a:r>
              <a:rPr lang="en-US" sz="2800" b="1" dirty="0" err="1">
                <a:solidFill>
                  <a:schemeClr val="tx1"/>
                </a:solidFill>
              </a:rPr>
              <a:t>începutul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anului</a:t>
            </a:r>
            <a:r>
              <a:rPr lang="en-US" sz="2800" b="1" dirty="0">
                <a:solidFill>
                  <a:schemeClr val="tx1"/>
                </a:solidFill>
              </a:rPr>
              <a:t> 2024</a:t>
            </a:r>
            <a:endParaRPr lang="ro-RO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o-RO" sz="2400" b="1" dirty="0">
              <a:solidFill>
                <a:schemeClr val="tx1"/>
              </a:solidFill>
            </a:endParaRPr>
          </a:p>
          <a:p>
            <a:r>
              <a:rPr lang="ro-RO" sz="2400" b="1" dirty="0">
                <a:solidFill>
                  <a:schemeClr val="tx1"/>
                </a:solidFill>
              </a:rPr>
              <a:t>Reconstrucția digului de protecție în s. Răscăieți, r-nul Ștefan Vodă (1,8km)</a:t>
            </a:r>
          </a:p>
          <a:p>
            <a:r>
              <a:rPr lang="ro-RO" sz="2400" b="1" dirty="0">
                <a:solidFill>
                  <a:schemeClr val="tx1"/>
                </a:solidFill>
              </a:rPr>
              <a:t>Reconstrucția digului de protecție în or. Criuleni, r-nul Criuleni, lungimea 3km</a:t>
            </a:r>
          </a:p>
          <a:p>
            <a:r>
              <a:rPr lang="ro-RO" sz="2400" b="1" dirty="0">
                <a:solidFill>
                  <a:schemeClr val="tx1"/>
                </a:solidFill>
              </a:rPr>
              <a:t>Lucrări de reparații a barajului lacului de acumulare Ghidighici (Consolidarea taluzului amonte) </a:t>
            </a:r>
          </a:p>
          <a:p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781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3341" y="998621"/>
            <a:ext cx="10740980" cy="5608241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ru-RU" sz="2000" b="1" dirty="0">
              <a:solidFill>
                <a:schemeClr val="tx1"/>
              </a:solidFill>
            </a:endParaRPr>
          </a:p>
          <a:p>
            <a:pPr lvl="1"/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5" name="Imagine 4">
            <a:extLst>
              <a:ext uri="{FF2B5EF4-FFF2-40B4-BE49-F238E27FC236}">
                <a16:creationId xmlns:a16="http://schemas.microsoft.com/office/drawing/2014/main" id="{A52A613D-63CD-5F53-0EA7-2687B30E43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77421"/>
            <a:ext cx="5506720" cy="4130040"/>
          </a:xfrm>
          <a:prstGeom prst="rect">
            <a:avLst/>
          </a:prstGeom>
        </p:spPr>
      </p:pic>
      <p:pic>
        <p:nvPicPr>
          <p:cNvPr id="7" name="Imagine 6">
            <a:extLst>
              <a:ext uri="{FF2B5EF4-FFF2-40B4-BE49-F238E27FC236}">
                <a16:creationId xmlns:a16="http://schemas.microsoft.com/office/drawing/2014/main" id="{48F7E542-88E1-C520-6B79-065BE00F14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3492" y="1877421"/>
            <a:ext cx="5506720" cy="413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179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2664" y="538480"/>
            <a:ext cx="10221495" cy="59585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>
                <a:solidFill>
                  <a:schemeClr val="tx1"/>
                </a:solidFill>
              </a:rPr>
              <a:t>Principalele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obiective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și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acțiuni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planificat</a:t>
            </a:r>
            <a:r>
              <a:rPr lang="ro-RO" sz="2400" b="1" dirty="0">
                <a:solidFill>
                  <a:schemeClr val="tx1"/>
                </a:solidFill>
              </a:rPr>
              <a:t>e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pentru</a:t>
            </a:r>
            <a:r>
              <a:rPr lang="en-US" sz="2400" b="1" dirty="0">
                <a:solidFill>
                  <a:schemeClr val="tx1"/>
                </a:solidFill>
              </a:rPr>
              <a:t> 2025-2026.</a:t>
            </a:r>
            <a:endParaRPr lang="ro-RO" sz="24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1.	</a:t>
            </a:r>
            <a:r>
              <a:rPr lang="en-US" sz="2000" b="1" dirty="0" err="1">
                <a:solidFill>
                  <a:schemeClr val="tx1"/>
                </a:solidFill>
              </a:rPr>
              <a:t>Reconstrucția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digului</a:t>
            </a:r>
            <a:r>
              <a:rPr lang="en-US" sz="2000" b="1" dirty="0">
                <a:solidFill>
                  <a:schemeClr val="tx1"/>
                </a:solidFill>
              </a:rPr>
              <a:t> de </a:t>
            </a:r>
            <a:r>
              <a:rPr lang="en-US" sz="2000" b="1" dirty="0" err="1">
                <a:solidFill>
                  <a:schemeClr val="tx1"/>
                </a:solidFill>
              </a:rPr>
              <a:t>protecție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în</a:t>
            </a:r>
            <a:r>
              <a:rPr lang="en-US" sz="2000" b="1" dirty="0">
                <a:solidFill>
                  <a:schemeClr val="tx1"/>
                </a:solidFill>
              </a:rPr>
              <a:t> s. </a:t>
            </a:r>
            <a:r>
              <a:rPr lang="en-US" sz="2000" b="1" dirty="0" err="1">
                <a:solidFill>
                  <a:schemeClr val="tx1"/>
                </a:solidFill>
              </a:rPr>
              <a:t>Olănești</a:t>
            </a:r>
            <a:r>
              <a:rPr lang="en-US" sz="2000" b="1" dirty="0">
                <a:solidFill>
                  <a:schemeClr val="tx1"/>
                </a:solidFill>
              </a:rPr>
              <a:t>  r-</a:t>
            </a:r>
            <a:r>
              <a:rPr lang="en-US" sz="2000" b="1" dirty="0" err="1">
                <a:solidFill>
                  <a:schemeClr val="tx1"/>
                </a:solidFill>
              </a:rPr>
              <a:t>nul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Ștefan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Vodă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lungimea</a:t>
            </a:r>
            <a:r>
              <a:rPr lang="en-US" sz="2000" b="1" dirty="0">
                <a:solidFill>
                  <a:schemeClr val="tx1"/>
                </a:solidFill>
              </a:rPr>
              <a:t> 4 km.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2.	</a:t>
            </a:r>
            <a:r>
              <a:rPr lang="en-US" sz="2000" b="1" dirty="0" err="1">
                <a:solidFill>
                  <a:schemeClr val="tx1"/>
                </a:solidFill>
              </a:rPr>
              <a:t>Reconstrucția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digului</a:t>
            </a:r>
            <a:r>
              <a:rPr lang="en-US" sz="2000" b="1" dirty="0">
                <a:solidFill>
                  <a:schemeClr val="tx1"/>
                </a:solidFill>
              </a:rPr>
              <a:t> de </a:t>
            </a:r>
            <a:r>
              <a:rPr lang="en-US" sz="2000" b="1" dirty="0" err="1">
                <a:solidFill>
                  <a:schemeClr val="tx1"/>
                </a:solidFill>
              </a:rPr>
              <a:t>protecție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în</a:t>
            </a:r>
            <a:r>
              <a:rPr lang="en-US" sz="2000" b="1" dirty="0">
                <a:solidFill>
                  <a:schemeClr val="tx1"/>
                </a:solidFill>
              </a:rPr>
              <a:t> s. </a:t>
            </a:r>
            <a:r>
              <a:rPr lang="en-US" sz="2000" b="1" dirty="0" err="1">
                <a:solidFill>
                  <a:schemeClr val="tx1"/>
                </a:solidFill>
              </a:rPr>
              <a:t>Olănești</a:t>
            </a:r>
            <a:r>
              <a:rPr lang="en-US" sz="2000" b="1" dirty="0">
                <a:solidFill>
                  <a:schemeClr val="tx1"/>
                </a:solidFill>
              </a:rPr>
              <a:t> - </a:t>
            </a:r>
            <a:r>
              <a:rPr lang="en-US" sz="2000" b="1" dirty="0" err="1">
                <a:solidFill>
                  <a:schemeClr val="tx1"/>
                </a:solidFill>
              </a:rPr>
              <a:t>Crocmaz</a:t>
            </a:r>
            <a:r>
              <a:rPr lang="en-US" sz="2000" b="1" dirty="0">
                <a:solidFill>
                  <a:schemeClr val="tx1"/>
                </a:solidFill>
              </a:rPr>
              <a:t>, r-</a:t>
            </a:r>
            <a:r>
              <a:rPr lang="en-US" sz="2000" b="1" dirty="0" err="1">
                <a:solidFill>
                  <a:schemeClr val="tx1"/>
                </a:solidFill>
              </a:rPr>
              <a:t>nul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Ștefan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Vodă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lungimea</a:t>
            </a:r>
            <a:r>
              <a:rPr lang="en-US" sz="2000" b="1" dirty="0">
                <a:solidFill>
                  <a:schemeClr val="tx1"/>
                </a:solidFill>
              </a:rPr>
              <a:t> 9,3 km.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3.	</a:t>
            </a:r>
            <a:r>
              <a:rPr lang="en-US" sz="2000" b="1" dirty="0" err="1">
                <a:solidFill>
                  <a:schemeClr val="tx1"/>
                </a:solidFill>
              </a:rPr>
              <a:t>Reconstrucția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digului</a:t>
            </a:r>
            <a:r>
              <a:rPr lang="en-US" sz="2000" b="1" dirty="0">
                <a:solidFill>
                  <a:schemeClr val="tx1"/>
                </a:solidFill>
              </a:rPr>
              <a:t> de </a:t>
            </a:r>
            <a:r>
              <a:rPr lang="en-US" sz="2000" b="1" dirty="0" err="1">
                <a:solidFill>
                  <a:schemeClr val="tx1"/>
                </a:solidFill>
              </a:rPr>
              <a:t>protecție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în</a:t>
            </a:r>
            <a:r>
              <a:rPr lang="en-US" sz="2000" b="1" dirty="0">
                <a:solidFill>
                  <a:schemeClr val="tx1"/>
                </a:solidFill>
              </a:rPr>
              <a:t> s. </a:t>
            </a:r>
            <a:r>
              <a:rPr lang="en-US" sz="2000" b="1" dirty="0" err="1">
                <a:solidFill>
                  <a:schemeClr val="tx1"/>
                </a:solidFill>
              </a:rPr>
              <a:t>Crocmaz-Tudora</a:t>
            </a:r>
            <a:r>
              <a:rPr lang="en-US" sz="2000" b="1" dirty="0">
                <a:solidFill>
                  <a:schemeClr val="tx1"/>
                </a:solidFill>
              </a:rPr>
              <a:t>, r-</a:t>
            </a:r>
            <a:r>
              <a:rPr lang="en-US" sz="2000" b="1" dirty="0" err="1">
                <a:solidFill>
                  <a:schemeClr val="tx1"/>
                </a:solidFill>
              </a:rPr>
              <a:t>nul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Ștefan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Vodă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lungimea</a:t>
            </a:r>
            <a:r>
              <a:rPr lang="en-US" sz="2000" b="1" dirty="0">
                <a:solidFill>
                  <a:schemeClr val="tx1"/>
                </a:solidFill>
              </a:rPr>
              <a:t> 4,3 km.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4.	</a:t>
            </a:r>
            <a:r>
              <a:rPr lang="en-US" sz="2000" b="1" dirty="0" err="1">
                <a:solidFill>
                  <a:schemeClr val="tx1"/>
                </a:solidFill>
              </a:rPr>
              <a:t>Reconstrucția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digului</a:t>
            </a:r>
            <a:r>
              <a:rPr lang="en-US" sz="2000" b="1" dirty="0">
                <a:solidFill>
                  <a:schemeClr val="tx1"/>
                </a:solidFill>
              </a:rPr>
              <a:t> de </a:t>
            </a:r>
            <a:r>
              <a:rPr lang="en-US" sz="2000" b="1" dirty="0" err="1">
                <a:solidFill>
                  <a:schemeClr val="tx1"/>
                </a:solidFill>
              </a:rPr>
              <a:t>protecție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în</a:t>
            </a:r>
            <a:r>
              <a:rPr lang="en-US" sz="2000" b="1" dirty="0">
                <a:solidFill>
                  <a:schemeClr val="tx1"/>
                </a:solidFill>
              </a:rPr>
              <a:t> s. </a:t>
            </a:r>
            <a:r>
              <a:rPr lang="en-US" sz="2000" b="1" dirty="0" err="1">
                <a:solidFill>
                  <a:schemeClr val="tx1"/>
                </a:solidFill>
              </a:rPr>
              <a:t>Crocmaz</a:t>
            </a:r>
            <a:r>
              <a:rPr lang="en-US" sz="2000" b="1" dirty="0">
                <a:solidFill>
                  <a:schemeClr val="tx1"/>
                </a:solidFill>
              </a:rPr>
              <a:t>, r-</a:t>
            </a:r>
            <a:r>
              <a:rPr lang="en-US" sz="2000" b="1" dirty="0" err="1">
                <a:solidFill>
                  <a:schemeClr val="tx1"/>
                </a:solidFill>
              </a:rPr>
              <a:t>nul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Ștefan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Vodă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lungimea</a:t>
            </a:r>
            <a:r>
              <a:rPr lang="en-US" sz="2000" b="1" dirty="0">
                <a:solidFill>
                  <a:schemeClr val="tx1"/>
                </a:solidFill>
              </a:rPr>
              <a:t> 1,8 km.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5.	</a:t>
            </a:r>
            <a:r>
              <a:rPr lang="en-US" sz="2000" b="1" dirty="0" err="1">
                <a:solidFill>
                  <a:schemeClr val="tx1"/>
                </a:solidFill>
              </a:rPr>
              <a:t>Reconstrucția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digului</a:t>
            </a:r>
            <a:r>
              <a:rPr lang="en-US" sz="2000" b="1" dirty="0">
                <a:solidFill>
                  <a:schemeClr val="tx1"/>
                </a:solidFill>
              </a:rPr>
              <a:t> de </a:t>
            </a:r>
            <a:r>
              <a:rPr lang="en-US" sz="2000" b="1" dirty="0" err="1">
                <a:solidFill>
                  <a:schemeClr val="tx1"/>
                </a:solidFill>
              </a:rPr>
              <a:t>protecție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în</a:t>
            </a:r>
            <a:r>
              <a:rPr lang="en-US" sz="2000" b="1" dirty="0">
                <a:solidFill>
                  <a:schemeClr val="tx1"/>
                </a:solidFill>
              </a:rPr>
              <a:t> or. </a:t>
            </a:r>
            <a:r>
              <a:rPr lang="en-US" sz="2000" b="1" dirty="0" err="1">
                <a:solidFill>
                  <a:schemeClr val="tx1"/>
                </a:solidFill>
              </a:rPr>
              <a:t>Criuleni</a:t>
            </a:r>
            <a:r>
              <a:rPr lang="en-US" sz="2000" b="1" dirty="0">
                <a:solidFill>
                  <a:schemeClr val="tx1"/>
                </a:solidFill>
              </a:rPr>
              <a:t>, r-</a:t>
            </a:r>
            <a:r>
              <a:rPr lang="en-US" sz="2000" b="1" dirty="0" err="1">
                <a:solidFill>
                  <a:schemeClr val="tx1"/>
                </a:solidFill>
              </a:rPr>
              <a:t>nul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Criuleni</a:t>
            </a:r>
            <a:r>
              <a:rPr lang="en-US" sz="2000" b="1" dirty="0">
                <a:solidFill>
                  <a:schemeClr val="tx1"/>
                </a:solidFill>
              </a:rPr>
              <a:t>, </a:t>
            </a:r>
            <a:r>
              <a:rPr lang="en-US" sz="2000" b="1" dirty="0" err="1">
                <a:solidFill>
                  <a:schemeClr val="tx1"/>
                </a:solidFill>
              </a:rPr>
              <a:t>lungimea</a:t>
            </a:r>
            <a:r>
              <a:rPr lang="en-US" sz="2000" b="1" dirty="0">
                <a:solidFill>
                  <a:schemeClr val="tx1"/>
                </a:solidFill>
              </a:rPr>
              <a:t> 3km	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6.	</a:t>
            </a:r>
            <a:r>
              <a:rPr lang="en-US" sz="2000" b="1" dirty="0" err="1">
                <a:solidFill>
                  <a:schemeClr val="tx1"/>
                </a:solidFill>
              </a:rPr>
              <a:t>Reconstrucția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digului</a:t>
            </a:r>
            <a:r>
              <a:rPr lang="en-US" sz="2000" b="1" dirty="0">
                <a:solidFill>
                  <a:schemeClr val="tx1"/>
                </a:solidFill>
              </a:rPr>
              <a:t> de </a:t>
            </a:r>
            <a:r>
              <a:rPr lang="en-US" sz="2000" b="1" dirty="0" err="1">
                <a:solidFill>
                  <a:schemeClr val="tx1"/>
                </a:solidFill>
              </a:rPr>
              <a:t>protecție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în</a:t>
            </a:r>
            <a:r>
              <a:rPr lang="en-US" sz="2000" b="1" dirty="0">
                <a:solidFill>
                  <a:schemeClr val="tx1"/>
                </a:solidFill>
              </a:rPr>
              <a:t> s. </a:t>
            </a:r>
            <a:r>
              <a:rPr lang="en-US" sz="2000" b="1" dirty="0" err="1">
                <a:solidFill>
                  <a:schemeClr val="tx1"/>
                </a:solidFill>
              </a:rPr>
              <a:t>Doroțcaia</a:t>
            </a:r>
            <a:r>
              <a:rPr lang="en-US" sz="2000" b="1" dirty="0">
                <a:solidFill>
                  <a:schemeClr val="tx1"/>
                </a:solidFill>
              </a:rPr>
              <a:t>, r-</a:t>
            </a:r>
            <a:r>
              <a:rPr lang="en-US" sz="2000" b="1" dirty="0" err="1">
                <a:solidFill>
                  <a:schemeClr val="tx1"/>
                </a:solidFill>
              </a:rPr>
              <a:t>nul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Dubăsari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lungimea</a:t>
            </a:r>
            <a:r>
              <a:rPr lang="en-US" sz="2000" b="1" dirty="0">
                <a:solidFill>
                  <a:schemeClr val="tx1"/>
                </a:solidFill>
              </a:rPr>
              <a:t> 7,0 km.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7.	</a:t>
            </a:r>
            <a:r>
              <a:rPr lang="en-US" sz="2000" b="1" dirty="0" err="1">
                <a:solidFill>
                  <a:schemeClr val="tx1"/>
                </a:solidFill>
              </a:rPr>
              <a:t>Reconstrucția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digului</a:t>
            </a:r>
            <a:r>
              <a:rPr lang="en-US" sz="2000" b="1" dirty="0">
                <a:solidFill>
                  <a:schemeClr val="tx1"/>
                </a:solidFill>
              </a:rPr>
              <a:t> de </a:t>
            </a:r>
            <a:r>
              <a:rPr lang="en-US" sz="2000" b="1" dirty="0" err="1">
                <a:solidFill>
                  <a:schemeClr val="tx1"/>
                </a:solidFill>
              </a:rPr>
              <a:t>protecție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în</a:t>
            </a:r>
            <a:r>
              <a:rPr lang="en-US" sz="2000" b="1" dirty="0">
                <a:solidFill>
                  <a:schemeClr val="tx1"/>
                </a:solidFill>
              </a:rPr>
              <a:t> s. </a:t>
            </a:r>
            <a:r>
              <a:rPr lang="en-US" sz="2000" b="1" dirty="0" err="1">
                <a:solidFill>
                  <a:schemeClr val="tx1"/>
                </a:solidFill>
              </a:rPr>
              <a:t>Coșnița</a:t>
            </a:r>
            <a:r>
              <a:rPr lang="en-US" sz="2000" b="1" dirty="0">
                <a:solidFill>
                  <a:schemeClr val="tx1"/>
                </a:solidFill>
              </a:rPr>
              <a:t> - </a:t>
            </a:r>
            <a:r>
              <a:rPr lang="en-US" sz="2000" b="1" dirty="0" err="1">
                <a:solidFill>
                  <a:schemeClr val="tx1"/>
                </a:solidFill>
              </a:rPr>
              <a:t>Pîrîta</a:t>
            </a:r>
            <a:r>
              <a:rPr lang="en-US" sz="2000" b="1" dirty="0">
                <a:solidFill>
                  <a:schemeClr val="tx1"/>
                </a:solidFill>
              </a:rPr>
              <a:t>, r-</a:t>
            </a:r>
            <a:r>
              <a:rPr lang="en-US" sz="2000" b="1" dirty="0" err="1">
                <a:solidFill>
                  <a:schemeClr val="tx1"/>
                </a:solidFill>
              </a:rPr>
              <a:t>nul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Dubăsari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lungimea</a:t>
            </a:r>
            <a:r>
              <a:rPr lang="en-US" sz="2000" b="1" dirty="0">
                <a:solidFill>
                  <a:schemeClr val="tx1"/>
                </a:solidFill>
              </a:rPr>
              <a:t> 28,6 km.</a:t>
            </a: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8.	</a:t>
            </a:r>
            <a:r>
              <a:rPr lang="en-US" sz="2000" b="1" dirty="0" err="1">
                <a:solidFill>
                  <a:schemeClr val="tx1"/>
                </a:solidFill>
              </a:rPr>
              <a:t>Reconstrucția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digului</a:t>
            </a:r>
            <a:r>
              <a:rPr lang="en-US" sz="2000" b="1" dirty="0">
                <a:solidFill>
                  <a:schemeClr val="tx1"/>
                </a:solidFill>
              </a:rPr>
              <a:t> de </a:t>
            </a:r>
            <a:r>
              <a:rPr lang="en-US" sz="2000" b="1" dirty="0" err="1">
                <a:solidFill>
                  <a:schemeClr val="tx1"/>
                </a:solidFill>
              </a:rPr>
              <a:t>protecție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în</a:t>
            </a:r>
            <a:r>
              <a:rPr lang="en-US" sz="2000" b="1" dirty="0">
                <a:solidFill>
                  <a:schemeClr val="tx1"/>
                </a:solidFill>
              </a:rPr>
              <a:t> s. </a:t>
            </a:r>
            <a:r>
              <a:rPr lang="en-US" sz="2000" b="1" dirty="0" err="1">
                <a:solidFill>
                  <a:schemeClr val="tx1"/>
                </a:solidFill>
              </a:rPr>
              <a:t>Corjova</a:t>
            </a:r>
            <a:r>
              <a:rPr lang="en-US" sz="2000" b="1" dirty="0">
                <a:solidFill>
                  <a:schemeClr val="tx1"/>
                </a:solidFill>
              </a:rPr>
              <a:t>, r-</a:t>
            </a:r>
            <a:r>
              <a:rPr lang="en-US" sz="2000" b="1" dirty="0" err="1">
                <a:solidFill>
                  <a:schemeClr val="tx1"/>
                </a:solidFill>
              </a:rPr>
              <a:t>nul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Criuleni</a:t>
            </a:r>
            <a:r>
              <a:rPr lang="en-US" sz="2000" b="1" dirty="0">
                <a:solidFill>
                  <a:schemeClr val="tx1"/>
                </a:solidFill>
              </a:rPr>
              <a:t> 4.85km</a:t>
            </a:r>
          </a:p>
          <a:p>
            <a:pPr marL="0" indent="0">
              <a:buNone/>
            </a:pP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71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5687" y="162097"/>
            <a:ext cx="6185315" cy="1280890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Mul</a:t>
            </a:r>
            <a:r>
              <a:rPr lang="ro-RO" dirty="0" err="1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țumesc</a:t>
            </a:r>
            <a:endParaRPr lang="en-US" dirty="0">
              <a:solidFill>
                <a:schemeClr val="bg2">
                  <a:lumMod val="2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124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492" y="741779"/>
            <a:ext cx="50292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433" y="2264343"/>
            <a:ext cx="4651041" cy="3488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459" y="3480251"/>
            <a:ext cx="4310362" cy="3245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7444260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22953</TotalTime>
  <Words>402</Words>
  <Application>Microsoft Office PowerPoint</Application>
  <PresentationFormat>Ecran lat</PresentationFormat>
  <Paragraphs>28</Paragraphs>
  <Slides>8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Century Gothic</vt:lpstr>
      <vt:lpstr>Wingdings 3</vt:lpstr>
      <vt:lpstr>Wisp</vt:lpstr>
      <vt:lpstr>Implementarea Planului de gestionare a riscului de inundații în Districtul bazinului hidrografic Nistru</vt:lpstr>
      <vt:lpstr>Prezentare PowerPoint</vt:lpstr>
      <vt:lpstr>Reconstrucția digurilor de protecție contra inundațiilor</vt:lpstr>
      <vt:lpstr>Prezentare PowerPoint</vt:lpstr>
      <vt:lpstr>Prezentare PowerPoint</vt:lpstr>
      <vt:lpstr>Prezentare PowerPoint</vt:lpstr>
      <vt:lpstr>Prezentare PowerPoint</vt:lpstr>
      <vt:lpstr>Mulțumesc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Трансграничное сотрудничество – опыт в бассейне рект Днестр</dc:title>
  <dc:creator>USER-A</dc:creator>
  <cp:lastModifiedBy>Asus</cp:lastModifiedBy>
  <cp:revision>56</cp:revision>
  <dcterms:created xsi:type="dcterms:W3CDTF">2018-10-05T08:32:54Z</dcterms:created>
  <dcterms:modified xsi:type="dcterms:W3CDTF">2024-11-28T08:27:32Z</dcterms:modified>
</cp:coreProperties>
</file>