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719" r:id="rId2"/>
    <p:sldId id="699" r:id="rId3"/>
    <p:sldId id="710" r:id="rId4"/>
    <p:sldId id="700" r:id="rId5"/>
    <p:sldId id="711" r:id="rId6"/>
    <p:sldId id="712" r:id="rId7"/>
    <p:sldId id="718" r:id="rId8"/>
    <p:sldId id="713" r:id="rId9"/>
    <p:sldId id="714" r:id="rId10"/>
    <p:sldId id="715" r:id="rId11"/>
    <p:sldId id="721" r:id="rId12"/>
    <p:sldId id="716" r:id="rId13"/>
    <p:sldId id="72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2C635-4B63-4D81-94F2-4D5BA3A2A46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AFD38-CCA7-4109-8380-A7769BA3A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22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3AFD38-CCA7-4109-8380-A7769BA3A67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750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99BBD0-2983-402D-A6CA-32C09BEDB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915A42-46FF-41B4-8F4F-BF982B547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D45713-D631-43BA-B488-CF336C156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B74644-D866-4BE8-9E13-54E6323AF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075F1B-113E-4AF8-A7D1-8053B908D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411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B030C-B82C-4067-B2EB-00BED28AD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BD540E-ED4B-4746-81E7-90A4882B04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3F51EF-BEF8-4531-B899-C2A948C02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BCBC35-84CD-4973-BF27-3FD3CC02A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9DD74E-9C35-44DE-9AC8-B16A91EBB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779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FF82999-031D-4B5C-85C9-E8A2B33369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B46F7D-E2F6-488D-856A-92A655080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D89415-5E6C-4D20-BA89-081FA2008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71BC2A-617A-4DA7-8D5A-E1C4FA644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3B1498-A90B-4455-B9A1-C676297A9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852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4FEFD-AEF2-4DC1-B09C-DA50E3BF2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A9044D-E3AB-4B31-8841-E976924CB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2781B4-C9A0-45EF-8271-C7BD6A772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E13635-30F6-4E9B-8D29-CF33504DC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9FE75B-AA3D-4C72-A405-0BA5C6F89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98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3FF788-64C8-4FFC-B38C-041DD10EE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2DBEAF-926C-4C65-AB4A-C26479510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9F2D6A-A305-4E92-8119-E98BD004C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1AD675-395A-4253-897A-F010F6C81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F3190C-C4E9-4B5C-9F4D-EC70A51D1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748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46D8B-CF42-4535-9041-2BE4D83A8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1190EF-990F-41D3-8EB4-00BFD624A0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9CC453-B73E-4AC4-9331-8972D63B60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C75BFF-61C1-45A0-BB36-BC2916424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3907B5-A170-48CB-9C1B-909599794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AB4C38-FCC4-4541-8EEF-A4D43D0BF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15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D70D9-44EE-4FF3-9FF3-E02235BE6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1F9E6D-FB6A-4647-B8BA-555C20CB8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73E47C-03F8-4A1F-A902-90F5514DEC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3D8CEF5-17EC-4C9E-8DC2-F108981713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0F244A-A80C-4371-8135-7A0D8C938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ACCA9AF-3D19-427E-AA6A-C7F0B278C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BB3416E-6782-465D-BCFC-D1807D632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DD39551-2604-44ED-B615-C4D56772A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0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2B6483-DEF0-4EA8-8840-AC0465957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E42A838-6E71-4336-9727-5EBA9D7A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568315-0188-4663-AC76-A3FA52E2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8CC3B77-6FDA-4B01-805F-90A2D471F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677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84F6D7A-A52C-4275-8B01-3B4E2C880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CAF7CE2-156A-4B0B-8BA8-0E95E3DB5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77CBED3-0CC4-478B-99C3-F3516C8D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01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3AD4A-D5AE-4FC1-8D5C-357FFAB3B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F5C01C-2A64-429C-90D8-6718E886D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6094FB-4262-4922-976B-D0884AEC7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D8EE62-AC60-4E07-BE06-775183E8E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BAFD6D-E531-4532-B5A4-9DCC90D2A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00BD08-A03C-4121-ACEC-C907741C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059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AB18D5-2719-4D21-A30B-E8BB9C02C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B90F24-8EF6-4D45-A8E8-52966CBA91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03AAA6-50F1-4C09-BC22-CDAE7C86C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7E0C2A-6E6C-44F0-AA9A-95B42726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079FE3-FC87-4769-B74F-360574A61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900D4C-C151-40E3-9283-4A320EACB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908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44CA4A-1A53-410C-B8D3-DC51EBC3A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6F785A-5B25-4D62-93B5-850A8F72C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BD17DF-784F-4593-8B34-A9D566C504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A4F88-167B-46B8-A8D7-40F80FBBCE11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FE8DCB-4E6B-4F06-80B6-375765EF84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E04588-EE4A-457A-B40C-E3C5A9CD61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DE377-5457-4B6D-BB89-0E4CF474E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373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764B785-6A5E-6FDC-B6E4-EEEEAC922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o-RO" dirty="0"/>
            </a:b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4C25ED8-9D88-4469-443E-8E3B07FC1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ro-RO" sz="1700" dirty="0"/>
              <a:t>Ministerul Mediului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o-RO" sz="1700" dirty="0"/>
              <a:t>Veronica Josu, Direcția politici în domeniul conservării naturii și </a:t>
            </a:r>
            <a:r>
              <a:rPr lang="ro-RO" sz="1700" dirty="0" err="1"/>
              <a:t>biosecurității</a:t>
            </a:r>
            <a:endParaRPr lang="ro-RO" sz="1700" dirty="0"/>
          </a:p>
          <a:p>
            <a:pPr marL="0" indent="0">
              <a:buNone/>
            </a:pPr>
            <a:endParaRPr lang="ro-RO" dirty="0"/>
          </a:p>
        </p:txBody>
      </p:sp>
      <p:sp>
        <p:nvSpPr>
          <p:cNvPr id="5" name="CasetăText 4">
            <a:extLst>
              <a:ext uri="{FF2B5EF4-FFF2-40B4-BE49-F238E27FC236}">
                <a16:creationId xmlns:a16="http://schemas.microsoft.com/office/drawing/2014/main" id="{B63128D5-E49F-5CCF-052D-60C033667D64}"/>
              </a:ext>
            </a:extLst>
          </p:cNvPr>
          <p:cNvSpPr txBox="1"/>
          <p:nvPr/>
        </p:nvSpPr>
        <p:spPr>
          <a:xfrm>
            <a:off x="1039528" y="365126"/>
            <a:ext cx="103142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Comisia pentru Utilizarea Durabilă și Protecția Bazinului Fluviului Nistru</a:t>
            </a:r>
          </a:p>
          <a:p>
            <a:pPr algn="ctr"/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Reuniunea a cincea</a:t>
            </a:r>
          </a:p>
          <a:p>
            <a:pPr algn="ctr"/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Chișinău, 28 – 29 Noiembrie  2024</a:t>
            </a:r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323536A3-9B2E-7F54-DBDB-E92841442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24" y="2276756"/>
            <a:ext cx="10796952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6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FBD87F0-2681-ECEC-0CCF-96D64535D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320"/>
            <a:ext cx="10515600" cy="116236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/>
              <a:t>Punerea</a:t>
            </a:r>
            <a:r>
              <a:rPr lang="en-US" sz="2400" b="1" dirty="0"/>
              <a:t> </a:t>
            </a:r>
            <a:r>
              <a:rPr lang="en-US" sz="2400" b="1" dirty="0" err="1"/>
              <a:t>în</a:t>
            </a:r>
            <a:r>
              <a:rPr lang="en-US" sz="2400" b="1" dirty="0"/>
              <a:t> </a:t>
            </a:r>
            <a:r>
              <a:rPr lang="en-US" sz="2400" b="1" dirty="0" err="1"/>
              <a:t>aplicare</a:t>
            </a:r>
            <a:r>
              <a:rPr lang="en-US" sz="2400" b="1" dirty="0"/>
              <a:t> a </a:t>
            </a:r>
            <a:r>
              <a:rPr lang="en-US" sz="2400" b="1" dirty="0" err="1"/>
              <a:t>măsurilor</a:t>
            </a:r>
            <a:r>
              <a:rPr lang="en-US" sz="2400" b="1" dirty="0"/>
              <a:t> de </a:t>
            </a:r>
            <a:r>
              <a:rPr lang="en-US" sz="2400" b="1" dirty="0" err="1"/>
              <a:t>creștere</a:t>
            </a:r>
            <a:r>
              <a:rPr lang="en-US" sz="2400" b="1" dirty="0"/>
              <a:t> a </a:t>
            </a:r>
            <a:r>
              <a:rPr lang="en-US" sz="2400" b="1" dirty="0" err="1"/>
              <a:t>acoperirii</a:t>
            </a:r>
            <a:r>
              <a:rPr lang="en-US" sz="2400" b="1" dirty="0"/>
              <a:t> </a:t>
            </a:r>
            <a:r>
              <a:rPr lang="en-US" sz="2400" b="1" dirty="0" err="1"/>
              <a:t>forestiere</a:t>
            </a:r>
            <a:r>
              <a:rPr lang="en-US" sz="2400" b="1" dirty="0"/>
              <a:t> a </a:t>
            </a:r>
            <a:r>
              <a:rPr lang="en-US" sz="2400" b="1" dirty="0" err="1"/>
              <a:t>bazinului</a:t>
            </a:r>
            <a:r>
              <a:rPr lang="en-US" sz="2400" b="1" dirty="0"/>
              <a:t> </a:t>
            </a:r>
            <a:r>
              <a:rPr lang="en-US" sz="2400" b="1" dirty="0" err="1"/>
              <a:t>Nistrului</a:t>
            </a:r>
            <a:r>
              <a:rPr lang="en-US" sz="2400" b="1" dirty="0"/>
              <a:t> </a:t>
            </a:r>
            <a:r>
              <a:rPr lang="en-US" sz="2400" b="1" dirty="0" err="1"/>
              <a:t>până</a:t>
            </a:r>
            <a:r>
              <a:rPr lang="en-US" sz="2400" b="1" dirty="0"/>
              <a:t> </a:t>
            </a:r>
            <a:r>
              <a:rPr lang="en-US" sz="2400" b="1" dirty="0" err="1"/>
              <a:t>în</a:t>
            </a:r>
            <a:r>
              <a:rPr lang="en-US" sz="2400" b="1" dirty="0"/>
              <a:t> 2030.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BDC5A30-4708-C83E-2AB8-EF3D22028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La </a:t>
            </a:r>
            <a:r>
              <a:rPr lang="en-US" dirty="0" err="1"/>
              <a:t>finalizarea</a:t>
            </a:r>
            <a:r>
              <a:rPr lang="en-US" dirty="0"/>
              <a:t> </a:t>
            </a:r>
            <a:r>
              <a:rPr lang="en-US" dirty="0" err="1"/>
              <a:t>implementării</a:t>
            </a:r>
            <a:r>
              <a:rPr lang="en-US" dirty="0"/>
              <a:t> </a:t>
            </a:r>
            <a:r>
              <a:rPr lang="en-US" dirty="0" err="1"/>
              <a:t>acestui</a:t>
            </a:r>
            <a:r>
              <a:rPr lang="en-US" dirty="0"/>
              <a:t> program,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obținute</a:t>
            </a:r>
            <a:r>
              <a:rPr lang="en-US" dirty="0"/>
              <a:t> </a:t>
            </a:r>
            <a:r>
              <a:rPr lang="en-US" dirty="0" err="1"/>
              <a:t>următoarele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:</a:t>
            </a:r>
          </a:p>
          <a:p>
            <a:r>
              <a:rPr lang="en-US" dirty="0"/>
              <a:t> - </a:t>
            </a:r>
            <a:r>
              <a:rPr lang="en-US" dirty="0" err="1"/>
              <a:t>extinderea</a:t>
            </a:r>
            <a:r>
              <a:rPr lang="en-US" dirty="0"/>
              <a:t> </a:t>
            </a:r>
            <a:r>
              <a:rPr lang="en-US" dirty="0" err="1"/>
              <a:t>suprafeței</a:t>
            </a:r>
            <a:r>
              <a:rPr lang="en-US" dirty="0"/>
              <a:t> </a:t>
            </a:r>
            <a:r>
              <a:rPr lang="en-US" dirty="0" err="1"/>
              <a:t>acoperite</a:t>
            </a:r>
            <a:r>
              <a:rPr lang="en-US" dirty="0"/>
              <a:t> de </a:t>
            </a:r>
            <a:r>
              <a:rPr lang="en-US" dirty="0" err="1"/>
              <a:t>vegetație</a:t>
            </a:r>
            <a:r>
              <a:rPr lang="en-US" dirty="0"/>
              <a:t> </a:t>
            </a:r>
            <a:r>
              <a:rPr lang="en-US" dirty="0" err="1"/>
              <a:t>forestieră</a:t>
            </a:r>
            <a:r>
              <a:rPr lang="en-US" dirty="0"/>
              <a:t> la cel </a:t>
            </a:r>
            <a:r>
              <a:rPr lang="en-US" dirty="0" err="1"/>
              <a:t>puțin</a:t>
            </a:r>
            <a:r>
              <a:rPr lang="en-US" dirty="0"/>
              <a:t> 15% din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țării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2032</a:t>
            </a:r>
          </a:p>
          <a:p>
            <a:r>
              <a:rPr lang="en-US" dirty="0"/>
              <a:t>-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2032, o </a:t>
            </a:r>
            <a:r>
              <a:rPr lang="en-US" dirty="0" err="1"/>
              <a:t>creștere</a:t>
            </a:r>
            <a:r>
              <a:rPr lang="en-US" dirty="0"/>
              <a:t> cu 10% a </a:t>
            </a:r>
            <a:r>
              <a:rPr lang="en-US" dirty="0" err="1"/>
              <a:t>potențialului</a:t>
            </a:r>
            <a:r>
              <a:rPr lang="en-US" dirty="0"/>
              <a:t> </a:t>
            </a:r>
            <a:r>
              <a:rPr lang="en-US" dirty="0" err="1"/>
              <a:t>productiv</a:t>
            </a:r>
            <a:r>
              <a:rPr lang="en-US" dirty="0"/>
              <a:t> al </a:t>
            </a:r>
            <a:r>
              <a:rPr lang="en-US" dirty="0" err="1"/>
              <a:t>pădurilor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potențialul</a:t>
            </a:r>
            <a:r>
              <a:rPr lang="en-US" dirty="0"/>
              <a:t> existent;</a:t>
            </a:r>
          </a:p>
          <a:p>
            <a:r>
              <a:rPr lang="en-US" dirty="0"/>
              <a:t>- </a:t>
            </a:r>
            <a:r>
              <a:rPr lang="en-US" dirty="0" err="1"/>
              <a:t>plantații</a:t>
            </a:r>
            <a:r>
              <a:rPr lang="en-US" dirty="0"/>
              <a:t> </a:t>
            </a:r>
            <a:r>
              <a:rPr lang="en-US" dirty="0" err="1"/>
              <a:t>forestiere</a:t>
            </a:r>
            <a:r>
              <a:rPr lang="en-US" dirty="0"/>
              <a:t> </a:t>
            </a:r>
            <a:r>
              <a:rPr lang="en-US" dirty="0" err="1"/>
              <a:t>noi</a:t>
            </a:r>
            <a:r>
              <a:rPr lang="en-US" dirty="0"/>
              <a:t> (110 mii hectare)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suprafețe</a:t>
            </a:r>
            <a:r>
              <a:rPr lang="en-US" dirty="0"/>
              <a:t> </a:t>
            </a:r>
            <a:r>
              <a:rPr lang="en-US" dirty="0" err="1"/>
              <a:t>restaurate</a:t>
            </a:r>
            <a:r>
              <a:rPr lang="en-US" dirty="0"/>
              <a:t>/</a:t>
            </a:r>
            <a:r>
              <a:rPr lang="en-US" dirty="0" err="1"/>
              <a:t>reconstruite</a:t>
            </a:r>
            <a:r>
              <a:rPr lang="en-US" dirty="0"/>
              <a:t> (35 mii hectare),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2032;</a:t>
            </a:r>
          </a:p>
          <a:p>
            <a:r>
              <a:rPr lang="en-US" dirty="0"/>
              <a:t> - </a:t>
            </a:r>
            <a:r>
              <a:rPr lang="en-US" dirty="0" err="1"/>
              <a:t>reducerea</a:t>
            </a:r>
            <a:r>
              <a:rPr lang="en-US" dirty="0"/>
              <a:t> </a:t>
            </a:r>
            <a:r>
              <a:rPr lang="en-US" dirty="0" err="1"/>
              <a:t>indicelui</a:t>
            </a:r>
            <a:r>
              <a:rPr lang="en-US" dirty="0"/>
              <a:t> de </a:t>
            </a:r>
            <a:r>
              <a:rPr lang="en-US" dirty="0" err="1"/>
              <a:t>fragmentare</a:t>
            </a:r>
            <a:r>
              <a:rPr lang="en-US" dirty="0"/>
              <a:t> a </a:t>
            </a:r>
            <a:r>
              <a:rPr lang="en-US" dirty="0" err="1"/>
              <a:t>pădurilor</a:t>
            </a:r>
            <a:r>
              <a:rPr lang="en-US" dirty="0"/>
              <a:t> cu 0,75 </a:t>
            </a:r>
            <a:r>
              <a:rPr lang="en-US" dirty="0" err="1"/>
              <a:t>unități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îmbunătățirea</a:t>
            </a:r>
            <a:r>
              <a:rPr lang="en-US" dirty="0"/>
              <a:t> </a:t>
            </a:r>
            <a:r>
              <a:rPr lang="en-US" dirty="0" err="1"/>
              <a:t>conectivității</a:t>
            </a:r>
            <a:r>
              <a:rPr lang="en-US" dirty="0"/>
              <a:t> </a:t>
            </a:r>
            <a:r>
              <a:rPr lang="en-US" dirty="0" err="1"/>
              <a:t>ecologice</a:t>
            </a:r>
            <a:r>
              <a:rPr lang="en-US" dirty="0"/>
              <a:t> cu </a:t>
            </a:r>
            <a:r>
              <a:rPr lang="en-US" dirty="0" err="1"/>
              <a:t>habitatele</a:t>
            </a:r>
            <a:r>
              <a:rPr lang="en-US" dirty="0"/>
              <a:t> </a:t>
            </a:r>
            <a:r>
              <a:rPr lang="en-US" dirty="0" err="1"/>
              <a:t>protejate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diversitate</a:t>
            </a:r>
            <a:r>
              <a:rPr lang="en-US" dirty="0"/>
              <a:t> </a:t>
            </a:r>
            <a:r>
              <a:rPr lang="en-US" dirty="0" err="1"/>
              <a:t>biologică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2032;</a:t>
            </a:r>
          </a:p>
          <a:p>
            <a:r>
              <a:rPr lang="en-US" dirty="0"/>
              <a:t>- </a:t>
            </a:r>
            <a:r>
              <a:rPr lang="en-US" dirty="0" err="1"/>
              <a:t>reducerea</a:t>
            </a:r>
            <a:r>
              <a:rPr lang="en-US" dirty="0"/>
              <a:t> </a:t>
            </a:r>
            <a:r>
              <a:rPr lang="en-US" dirty="0" err="1"/>
              <a:t>suprafeței</a:t>
            </a:r>
            <a:r>
              <a:rPr lang="en-US" dirty="0"/>
              <a:t> </a:t>
            </a:r>
            <a:r>
              <a:rPr lang="en-US" dirty="0" err="1"/>
              <a:t>zonelor</a:t>
            </a:r>
            <a:r>
              <a:rPr lang="en-US" dirty="0"/>
              <a:t> </a:t>
            </a:r>
            <a:r>
              <a:rPr lang="en-US" dirty="0" err="1"/>
              <a:t>degradate</a:t>
            </a:r>
            <a:r>
              <a:rPr lang="en-US" dirty="0"/>
              <a:t> cu 45 de mii de hectare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2032;</a:t>
            </a:r>
          </a:p>
          <a:p>
            <a:r>
              <a:rPr lang="en-US" dirty="0"/>
              <a:t>-  </a:t>
            </a:r>
            <a:r>
              <a:rPr lang="en-US" dirty="0" err="1"/>
              <a:t>reducerea</a:t>
            </a:r>
            <a:r>
              <a:rPr lang="en-US" dirty="0"/>
              <a:t> </a:t>
            </a:r>
            <a:r>
              <a:rPr lang="en-US" dirty="0" err="1"/>
              <a:t>suprafeței</a:t>
            </a:r>
            <a:r>
              <a:rPr lang="en-US" dirty="0"/>
              <a:t> de </a:t>
            </a:r>
            <a:r>
              <a:rPr lang="en-US" dirty="0" err="1"/>
              <a:t>teren</a:t>
            </a:r>
            <a:r>
              <a:rPr lang="en-US" dirty="0"/>
              <a:t> </a:t>
            </a:r>
            <a:r>
              <a:rPr lang="en-US" dirty="0" err="1"/>
              <a:t>puternic</a:t>
            </a:r>
            <a:r>
              <a:rPr lang="en-US" dirty="0"/>
              <a:t> </a:t>
            </a:r>
            <a:r>
              <a:rPr lang="en-US" dirty="0" err="1"/>
              <a:t>erodat</a:t>
            </a:r>
            <a:r>
              <a:rPr lang="en-US" dirty="0"/>
              <a:t> cu 15 mii de hectare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2032;</a:t>
            </a:r>
          </a:p>
          <a:p>
            <a:r>
              <a:rPr lang="en-US" dirty="0"/>
              <a:t>- </a:t>
            </a:r>
            <a:r>
              <a:rPr lang="en-US" dirty="0" err="1"/>
              <a:t>consolidarea</a:t>
            </a:r>
            <a:r>
              <a:rPr lang="en-US" dirty="0"/>
              <a:t> </a:t>
            </a:r>
            <a:r>
              <a:rPr lang="en-US" dirty="0" err="1"/>
              <a:t>cadrului</a:t>
            </a:r>
            <a:r>
              <a:rPr lang="en-US" dirty="0"/>
              <a:t> </a:t>
            </a:r>
            <a:r>
              <a:rPr lang="en-US" dirty="0" err="1"/>
              <a:t>hidrologic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împădurirea</a:t>
            </a:r>
            <a:r>
              <a:rPr lang="en-US" dirty="0"/>
              <a:t> a 15 mii de hectare de </a:t>
            </a:r>
            <a:r>
              <a:rPr lang="en-US" dirty="0" err="1"/>
              <a:t>centuri</a:t>
            </a:r>
            <a:r>
              <a:rPr lang="en-US" dirty="0"/>
              <a:t> de </a:t>
            </a:r>
            <a:r>
              <a:rPr lang="en-US" dirty="0" err="1"/>
              <a:t>protecție</a:t>
            </a:r>
            <a:r>
              <a:rPr lang="en-US" dirty="0"/>
              <a:t> a </a:t>
            </a:r>
            <a:r>
              <a:rPr lang="en-US" dirty="0" err="1"/>
              <a:t>apelor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2032;</a:t>
            </a:r>
          </a:p>
          <a:p>
            <a:r>
              <a:rPr lang="en-US" dirty="0"/>
              <a:t>- </a:t>
            </a:r>
            <a:r>
              <a:rPr lang="en-US" dirty="0" err="1"/>
              <a:t>reducerea</a:t>
            </a:r>
            <a:r>
              <a:rPr lang="en-US" dirty="0"/>
              <a:t> </a:t>
            </a:r>
            <a:r>
              <a:rPr lang="en-US" dirty="0" err="1"/>
              <a:t>eroziunii</a:t>
            </a:r>
            <a:r>
              <a:rPr lang="en-US" dirty="0"/>
              <a:t> </a:t>
            </a:r>
            <a:r>
              <a:rPr lang="en-US" dirty="0" err="1"/>
              <a:t>solului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protejarea</a:t>
            </a:r>
            <a:r>
              <a:rPr lang="en-US" dirty="0"/>
              <a:t> a </a:t>
            </a:r>
            <a:r>
              <a:rPr lang="en-US" dirty="0" err="1"/>
              <a:t>aproximativ</a:t>
            </a:r>
            <a:r>
              <a:rPr lang="en-US" dirty="0"/>
              <a:t> 350.000 de hectare de </a:t>
            </a:r>
            <a:r>
              <a:rPr lang="en-US" dirty="0" err="1"/>
              <a:t>teren</a:t>
            </a:r>
            <a:r>
              <a:rPr lang="en-US" dirty="0"/>
              <a:t> </a:t>
            </a:r>
            <a:r>
              <a:rPr lang="en-US" dirty="0" err="1"/>
              <a:t>agricol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crearea</a:t>
            </a:r>
            <a:r>
              <a:rPr lang="en-US" dirty="0"/>
              <a:t>/</a:t>
            </a:r>
            <a:r>
              <a:rPr lang="en-US" dirty="0" err="1"/>
              <a:t>refacerea</a:t>
            </a:r>
            <a:r>
              <a:rPr lang="en-US" dirty="0"/>
              <a:t> a 10.000 de </a:t>
            </a:r>
            <a:r>
              <a:rPr lang="en-US" dirty="0" err="1"/>
              <a:t>centuri</a:t>
            </a:r>
            <a:r>
              <a:rPr lang="en-US" dirty="0"/>
              <a:t> de </a:t>
            </a:r>
            <a:r>
              <a:rPr lang="en-US" dirty="0" err="1"/>
              <a:t>protecție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2032;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702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C6239D8F-D468-834A-FCA9-83A467667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286154"/>
              </p:ext>
            </p:extLst>
          </p:nvPr>
        </p:nvGraphicFramePr>
        <p:xfrm>
          <a:off x="955826" y="471638"/>
          <a:ext cx="10376274" cy="6124284"/>
        </p:xfrm>
        <a:graphic>
          <a:graphicData uri="http://schemas.openxmlformats.org/drawingml/2006/table">
            <a:tbl>
              <a:tblPr/>
              <a:tblGrid>
                <a:gridCol w="667162">
                  <a:extLst>
                    <a:ext uri="{9D8B030D-6E8A-4147-A177-3AD203B41FA5}">
                      <a16:colId xmlns:a16="http://schemas.microsoft.com/office/drawing/2014/main" val="51176184"/>
                    </a:ext>
                  </a:extLst>
                </a:gridCol>
                <a:gridCol w="581197">
                  <a:extLst>
                    <a:ext uri="{9D8B030D-6E8A-4147-A177-3AD203B41FA5}">
                      <a16:colId xmlns:a16="http://schemas.microsoft.com/office/drawing/2014/main" val="4220034011"/>
                    </a:ext>
                  </a:extLst>
                </a:gridCol>
                <a:gridCol w="917286">
                  <a:extLst>
                    <a:ext uri="{9D8B030D-6E8A-4147-A177-3AD203B41FA5}">
                      <a16:colId xmlns:a16="http://schemas.microsoft.com/office/drawing/2014/main" val="3654409196"/>
                    </a:ext>
                  </a:extLst>
                </a:gridCol>
                <a:gridCol w="720231">
                  <a:extLst>
                    <a:ext uri="{9D8B030D-6E8A-4147-A177-3AD203B41FA5}">
                      <a16:colId xmlns:a16="http://schemas.microsoft.com/office/drawing/2014/main" val="1493070082"/>
                    </a:ext>
                  </a:extLst>
                </a:gridCol>
                <a:gridCol w="525642">
                  <a:extLst>
                    <a:ext uri="{9D8B030D-6E8A-4147-A177-3AD203B41FA5}">
                      <a16:colId xmlns:a16="http://schemas.microsoft.com/office/drawing/2014/main" val="3693230838"/>
                    </a:ext>
                  </a:extLst>
                </a:gridCol>
                <a:gridCol w="325999">
                  <a:extLst>
                    <a:ext uri="{9D8B030D-6E8A-4147-A177-3AD203B41FA5}">
                      <a16:colId xmlns:a16="http://schemas.microsoft.com/office/drawing/2014/main" val="3085215305"/>
                    </a:ext>
                  </a:extLst>
                </a:gridCol>
                <a:gridCol w="265348">
                  <a:extLst>
                    <a:ext uri="{9D8B030D-6E8A-4147-A177-3AD203B41FA5}">
                      <a16:colId xmlns:a16="http://schemas.microsoft.com/office/drawing/2014/main" val="2573924301"/>
                    </a:ext>
                  </a:extLst>
                </a:gridCol>
                <a:gridCol w="323472">
                  <a:extLst>
                    <a:ext uri="{9D8B030D-6E8A-4147-A177-3AD203B41FA5}">
                      <a16:colId xmlns:a16="http://schemas.microsoft.com/office/drawing/2014/main" val="812339355"/>
                    </a:ext>
                  </a:extLst>
                </a:gridCol>
                <a:gridCol w="325999">
                  <a:extLst>
                    <a:ext uri="{9D8B030D-6E8A-4147-A177-3AD203B41FA5}">
                      <a16:colId xmlns:a16="http://schemas.microsoft.com/office/drawing/2014/main" val="1507423308"/>
                    </a:ext>
                  </a:extLst>
                </a:gridCol>
                <a:gridCol w="265348">
                  <a:extLst>
                    <a:ext uri="{9D8B030D-6E8A-4147-A177-3AD203B41FA5}">
                      <a16:colId xmlns:a16="http://schemas.microsoft.com/office/drawing/2014/main" val="4245974431"/>
                    </a:ext>
                  </a:extLst>
                </a:gridCol>
                <a:gridCol w="265348">
                  <a:extLst>
                    <a:ext uri="{9D8B030D-6E8A-4147-A177-3AD203B41FA5}">
                      <a16:colId xmlns:a16="http://schemas.microsoft.com/office/drawing/2014/main" val="1470366973"/>
                    </a:ext>
                  </a:extLst>
                </a:gridCol>
                <a:gridCol w="265348">
                  <a:extLst>
                    <a:ext uri="{9D8B030D-6E8A-4147-A177-3AD203B41FA5}">
                      <a16:colId xmlns:a16="http://schemas.microsoft.com/office/drawing/2014/main" val="2798702883"/>
                    </a:ext>
                  </a:extLst>
                </a:gridCol>
                <a:gridCol w="265348">
                  <a:extLst>
                    <a:ext uri="{9D8B030D-6E8A-4147-A177-3AD203B41FA5}">
                      <a16:colId xmlns:a16="http://schemas.microsoft.com/office/drawing/2014/main" val="2310009185"/>
                    </a:ext>
                  </a:extLst>
                </a:gridCol>
                <a:gridCol w="353797">
                  <a:extLst>
                    <a:ext uri="{9D8B030D-6E8A-4147-A177-3AD203B41FA5}">
                      <a16:colId xmlns:a16="http://schemas.microsoft.com/office/drawing/2014/main" val="781857278"/>
                    </a:ext>
                  </a:extLst>
                </a:gridCol>
                <a:gridCol w="356325">
                  <a:extLst>
                    <a:ext uri="{9D8B030D-6E8A-4147-A177-3AD203B41FA5}">
                      <a16:colId xmlns:a16="http://schemas.microsoft.com/office/drawing/2014/main" val="3270214337"/>
                    </a:ext>
                  </a:extLst>
                </a:gridCol>
                <a:gridCol w="353797">
                  <a:extLst>
                    <a:ext uri="{9D8B030D-6E8A-4147-A177-3AD203B41FA5}">
                      <a16:colId xmlns:a16="http://schemas.microsoft.com/office/drawing/2014/main" val="287785832"/>
                    </a:ext>
                  </a:extLst>
                </a:gridCol>
                <a:gridCol w="356325">
                  <a:extLst>
                    <a:ext uri="{9D8B030D-6E8A-4147-A177-3AD203B41FA5}">
                      <a16:colId xmlns:a16="http://schemas.microsoft.com/office/drawing/2014/main" val="1140326484"/>
                    </a:ext>
                  </a:extLst>
                </a:gridCol>
                <a:gridCol w="444774">
                  <a:extLst>
                    <a:ext uri="{9D8B030D-6E8A-4147-A177-3AD203B41FA5}">
                      <a16:colId xmlns:a16="http://schemas.microsoft.com/office/drawing/2014/main" val="341445996"/>
                    </a:ext>
                  </a:extLst>
                </a:gridCol>
                <a:gridCol w="265348">
                  <a:extLst>
                    <a:ext uri="{9D8B030D-6E8A-4147-A177-3AD203B41FA5}">
                      <a16:colId xmlns:a16="http://schemas.microsoft.com/office/drawing/2014/main" val="3380556222"/>
                    </a:ext>
                  </a:extLst>
                </a:gridCol>
                <a:gridCol w="444774">
                  <a:extLst>
                    <a:ext uri="{9D8B030D-6E8A-4147-A177-3AD203B41FA5}">
                      <a16:colId xmlns:a16="http://schemas.microsoft.com/office/drawing/2014/main" val="1527632668"/>
                    </a:ext>
                  </a:extLst>
                </a:gridCol>
                <a:gridCol w="444774">
                  <a:extLst>
                    <a:ext uri="{9D8B030D-6E8A-4147-A177-3AD203B41FA5}">
                      <a16:colId xmlns:a16="http://schemas.microsoft.com/office/drawing/2014/main" val="5561494"/>
                    </a:ext>
                  </a:extLst>
                </a:gridCol>
                <a:gridCol w="447301">
                  <a:extLst>
                    <a:ext uri="{9D8B030D-6E8A-4147-A177-3AD203B41FA5}">
                      <a16:colId xmlns:a16="http://schemas.microsoft.com/office/drawing/2014/main" val="1621381699"/>
                    </a:ext>
                  </a:extLst>
                </a:gridCol>
                <a:gridCol w="353797">
                  <a:extLst>
                    <a:ext uri="{9D8B030D-6E8A-4147-A177-3AD203B41FA5}">
                      <a16:colId xmlns:a16="http://schemas.microsoft.com/office/drawing/2014/main" val="2806658955"/>
                    </a:ext>
                  </a:extLst>
                </a:gridCol>
                <a:gridCol w="356325">
                  <a:extLst>
                    <a:ext uri="{9D8B030D-6E8A-4147-A177-3AD203B41FA5}">
                      <a16:colId xmlns:a16="http://schemas.microsoft.com/office/drawing/2014/main" val="2224999793"/>
                    </a:ext>
                  </a:extLst>
                </a:gridCol>
                <a:gridCol w="485209">
                  <a:extLst>
                    <a:ext uri="{9D8B030D-6E8A-4147-A177-3AD203B41FA5}">
                      <a16:colId xmlns:a16="http://schemas.microsoft.com/office/drawing/2014/main" val="2166370338"/>
                    </a:ext>
                  </a:extLst>
                </a:gridCol>
              </a:tblGrid>
              <a:tr h="448846">
                <a:tc>
                  <a:txBody>
                    <a:bodyPr/>
                    <a:lstStyle/>
                    <a:p>
                      <a:pPr algn="ctr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9">
                  <a:txBody>
                    <a:bodyPr/>
                    <a:lstStyle/>
                    <a:p>
                      <a:pPr algn="ctr" fontAlgn="ctr"/>
                      <a:r>
                        <a:rPr lang="ro-RO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Înformație</a:t>
                      </a:r>
                      <a:r>
                        <a:rPr lang="ro-R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cu privire la culturile create în cadrul programului PNERP pe ÎS. ÎSC.RN perioada anilor 2022-202</a:t>
                      </a: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5880228"/>
                  </a:ext>
                </a:extLst>
              </a:tr>
              <a:tr h="227194">
                <a:tc>
                  <a:txBody>
                    <a:bodyPr/>
                    <a:lstStyle/>
                    <a:p>
                      <a:pPr algn="ctr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7451476"/>
                  </a:ext>
                </a:extLst>
              </a:tr>
              <a:tr h="22719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Nr d/o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ÎS. ÎSC. RN.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Raionul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Primăria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Suprafața totală a culturilor create ha.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Anul si perioada creării inclusiv: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 culturi create inclusiv: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826711"/>
                  </a:ext>
                </a:extLst>
              </a:tr>
              <a:tr h="227194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287820"/>
                  </a:ext>
                </a:extLst>
              </a:tr>
              <a:tr h="438462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Toamna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Primăvara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Toamna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Primăvara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Toamna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18078"/>
                  </a:ext>
                </a:extLst>
              </a:tr>
              <a:tr h="866104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Pegătirea solului inclusiv: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Crearea culturilor inclusiv: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Pegătirea solului inclusiv: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Crearea culturilor inclusiv: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Pegătirea solului inclusiv: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Crearea culturilor inclusiv: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Pegătirea solului inclusiv: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Crearea culturilor inclusiv: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plan ha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607872"/>
                  </a:ext>
                </a:extLst>
              </a:tr>
              <a:tr h="1309074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integral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parțial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 semănat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 sădit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integral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parțial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 semănat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 sădit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integral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parțial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 semănat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 sădit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integral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parțial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 semănat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 sădit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 semănat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prin sădit ha</a:t>
                      </a:r>
                    </a:p>
                  </a:txBody>
                  <a:tcPr marL="8482" marR="8482" marT="848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3634997"/>
                  </a:ext>
                </a:extLst>
              </a:tr>
              <a:tr h="22719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ÎS Chișinău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Criuleni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Bălăbănești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5100420"/>
                  </a:ext>
                </a:extLst>
              </a:tr>
              <a:tr h="227194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Criuleni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Jevreni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5,4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5,4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5,4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5,4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2427806"/>
                  </a:ext>
                </a:extLst>
              </a:tr>
              <a:tr h="227194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Criuleni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Onițcani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284744"/>
                  </a:ext>
                </a:extLst>
              </a:tr>
              <a:tr h="227194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Anenii Noi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Speia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092890"/>
                  </a:ext>
                </a:extLst>
              </a:tr>
              <a:tr h="227194"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25,6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15,4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19,6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19,6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3011458"/>
                  </a:ext>
                </a:extLst>
              </a:tr>
              <a:tr h="22719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ÎS Soroca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Florești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Vertiujeni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87712"/>
                  </a:ext>
                </a:extLst>
              </a:tr>
              <a:tr h="227194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Soroca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Zaluceni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5789687"/>
                  </a:ext>
                </a:extLst>
              </a:tr>
              <a:tr h="227194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Soroca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Racovăț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3006808"/>
                  </a:ext>
                </a:extLst>
              </a:tr>
              <a:tr h="227194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Soroca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Egoreni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10,8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10,8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365861"/>
                  </a:ext>
                </a:extLst>
              </a:tr>
              <a:tr h="227194"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52,5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36,8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o-RO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82" marR="8482" marT="84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0489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3539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D967DC4-8EE5-4473-ACA4-080FF648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400" b="1" dirty="0"/>
              <a:t>Plantări în 2023 și 2024</a:t>
            </a:r>
            <a:endParaRPr lang="en-US" sz="2400" b="1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148F786-6CD4-0915-3B6A-119B26344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Plantări în Parcul național „Nistrul de Jos” a. 2023 – 12 ha;</a:t>
            </a:r>
          </a:p>
          <a:p>
            <a:pPr marL="0" indent="0">
              <a:buNone/>
            </a:pPr>
            <a:r>
              <a:rPr lang="ro-RO" dirty="0"/>
              <a:t>                                                                              a. 2024 – 8 ha</a:t>
            </a:r>
            <a:endParaRPr lang="en-US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D3B2B834-D13A-F6F8-C42D-C112975A3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99" y="3286124"/>
            <a:ext cx="5698398" cy="3025776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1F18A353-7405-7B2E-F334-200DB9D04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9293" y="3286124"/>
            <a:ext cx="2050090" cy="1341236"/>
          </a:xfrm>
          <a:prstGeom prst="rect">
            <a:avLst/>
          </a:prstGeom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7A98D0BA-386C-69A6-7647-36366D685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9292" y="1356852"/>
            <a:ext cx="1941095" cy="142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063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ine 1">
            <a:extLst>
              <a:ext uri="{FF2B5EF4-FFF2-40B4-BE49-F238E27FC236}">
                <a16:creationId xmlns:a16="http://schemas.microsoft.com/office/drawing/2014/main" id="{D9EBF31A-100B-34BB-D3EC-FB39141D0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48" y="501445"/>
            <a:ext cx="10638503" cy="563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31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0544183-4BD2-8233-3ACF-E745930C2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4376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activităților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monitorizare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biodiversității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Rețelei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Emerald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coordonarea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gestionării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zone 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0B964F4-6AA1-F834-5490-5AC063FE1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4160"/>
            <a:ext cx="10515600" cy="4642803"/>
          </a:xfrm>
        </p:spPr>
        <p:txBody>
          <a:bodyPr>
            <a:normAutofit/>
          </a:bodyPr>
          <a:lstStyle/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en-US" dirty="0"/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F3404487-3C45-1573-3F97-A832E0217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473" y="4109964"/>
            <a:ext cx="4245950" cy="2371165"/>
          </a:xfrm>
          <a:prstGeom prst="rect">
            <a:avLst/>
          </a:prstGeom>
        </p:spPr>
      </p:pic>
      <p:sp>
        <p:nvSpPr>
          <p:cNvPr id="9" name="CasetăText 8">
            <a:extLst>
              <a:ext uri="{FF2B5EF4-FFF2-40B4-BE49-F238E27FC236}">
                <a16:creationId xmlns:a16="http://schemas.microsoft.com/office/drawing/2014/main" id="{80D64136-0BC8-7CB8-D37B-68E6E5A244FD}"/>
              </a:ext>
            </a:extLst>
          </p:cNvPr>
          <p:cNvSpPr txBox="1"/>
          <p:nvPr/>
        </p:nvSpPr>
        <p:spPr>
          <a:xfrm>
            <a:off x="838200" y="1801640"/>
            <a:ext cx="975435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o-RO" dirty="0"/>
              <a:t>Adoptată Legea Ucrainei nr. 2973</a:t>
            </a:r>
            <a:r>
              <a:rPr lang="ru-RU" dirty="0"/>
              <a:t>.2023 </a:t>
            </a:r>
            <a:r>
              <a:rPr lang="ro-RO" dirty="0"/>
              <a:t>„Cu privire la modificările aduse anumitor acte legislative ale Ucrainei privind sistemul de stat de monitorizare a mediului, informarea privind starea mediului (informații de mediu) și sprijinul informațional al managementului de mediu".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o-RO" dirty="0"/>
              <a:t>HG 684/2024 cu privire la anumite aspecte ale funcționării Sistemului de Stat de Monitorizare a Mediului și a Subsistemelor acestuia" (a aprobat Procedura de funcționare a Sistemului de Stat de Monitorizare a Mediului și a Subsistemelor acestuia)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o-RO" dirty="0"/>
              <a:t>În proces de aprobare  proiectul HG „Cu privire la aprobarea procedurii de monitorizare a diversității biologice și peisagistice".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354924D9-C5AD-9954-BC09-09276E042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596" y="5078479"/>
            <a:ext cx="1883827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43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B7474D5-AD1C-6F5E-9338-9135EB55B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Organizarea activităților de monitorizare comună a biodiversității în cadrul Rețelei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Emewrald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și coordonarea gestionării acestor zone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02D3CCA-6462-D899-C3EB-81F8DCEE7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o-RO" sz="2400" dirty="0"/>
              <a:t>Ghid pentru elaborarea planurilor de management pentru siturile de smarald din Republica Moldova (</a:t>
            </a:r>
            <a:r>
              <a:rPr lang="ro-RO" sz="2400" i="1" dirty="0"/>
              <a:t>Ordin MM nr. 80 din 02.05.2024/ MO nr.</a:t>
            </a:r>
            <a:r>
              <a:rPr lang="ro-RO" sz="2400" dirty="0"/>
              <a:t> 377-379 art. 69130-08-2024)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o-RO" sz="2400" dirty="0"/>
              <a:t>Foaie de parcurs pentru asigurarea gestionării și protecției eficiente a siturilor din Rețeaua </a:t>
            </a:r>
            <a:r>
              <a:rPr lang="ro-RO" sz="2400" dirty="0" err="1"/>
              <a:t>Emerald</a:t>
            </a:r>
            <a:r>
              <a:rPr lang="ro-RO" sz="2400" dirty="0"/>
              <a:t> din Republica Moldova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o-RO" sz="2400" dirty="0"/>
              <a:t>Starea speciilor și habitatelor Rețelei </a:t>
            </a:r>
            <a:r>
              <a:rPr lang="ro-RO" sz="2400" dirty="0" err="1"/>
              <a:t>Emerald</a:t>
            </a:r>
            <a:r>
              <a:rPr lang="ro-RO" sz="2400" dirty="0"/>
              <a:t> în Republica Moldova: o evaluare a cadrului legal și instituțional</a:t>
            </a:r>
          </a:p>
          <a:p>
            <a:endParaRPr lang="ro-RO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AAAFFAE9-7C4B-4BEB-9CAD-D29D84C00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9357" y="4327556"/>
            <a:ext cx="1809613" cy="233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950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E4D4C89-E201-5DB7-279E-89236095E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98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Pregătirea propunerilor pentru crearea de zone transfrontaliere de conservare a naturii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464B85C-F5EE-36CE-52D3-AC8C0F373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00696"/>
          </a:xfrm>
        </p:spPr>
        <p:txBody>
          <a:bodyPr>
            <a:normAutofit/>
          </a:bodyPr>
          <a:lstStyle/>
          <a:p>
            <a:endParaRPr lang="en-US" b="1" i="1" dirty="0"/>
          </a:p>
          <a:p>
            <a:pPr algn="just"/>
            <a:r>
              <a:rPr lang="ro-RO" sz="2400" dirty="0"/>
              <a:t>Crearea unui parc național transfrontalier în zona Nistrului de Jos;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(</a:t>
            </a:r>
            <a:r>
              <a:rPr lang="ro-RO" sz="2400" dirty="0"/>
              <a:t>Parcul național „Nistrul de Jos” și </a:t>
            </a:r>
            <a:r>
              <a:rPr lang="ru-RU" sz="2400" dirty="0"/>
              <a:t>«</a:t>
            </a:r>
            <a:r>
              <a:rPr lang="ru-RU" sz="2400" dirty="0" err="1"/>
              <a:t>Нижнеднестровский</a:t>
            </a:r>
            <a:r>
              <a:rPr lang="ru-RU" sz="2400" dirty="0"/>
              <a:t> национальный природный парк»)</a:t>
            </a:r>
            <a:endParaRPr lang="ro-RO" sz="2400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137C6D56-8BB0-6BB3-DD8C-269B701A0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21" y="3996331"/>
            <a:ext cx="3799127" cy="1810669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70FEE734-9BDA-500F-0442-22E8CB354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981" y="3996330"/>
            <a:ext cx="4326193" cy="1810669"/>
          </a:xfrm>
          <a:prstGeom prst="rect">
            <a:avLst/>
          </a:prstGeom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F2B67954-0F64-3247-4776-3F74D6BB0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6110" y="4980323"/>
            <a:ext cx="1810669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59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F3DACF5-554F-4BAE-1773-FB5BE56C8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33497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ts val="5280"/>
              </a:lnSpc>
              <a:spcBef>
                <a:spcPts val="0"/>
              </a:spcBef>
            </a:pPr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cțiuni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controlul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pescuitului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combaterea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braconajului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3DC64DD8-0F07-8D07-013D-A2E3B86D6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Nu au </a:t>
            </a:r>
            <a:r>
              <a:rPr lang="en-US" sz="2000" dirty="0" err="1"/>
              <a:t>fost</a:t>
            </a:r>
            <a:r>
              <a:rPr lang="en-US" sz="2000" dirty="0"/>
              <a:t> </a:t>
            </a:r>
            <a:r>
              <a:rPr lang="en-US" sz="2000" dirty="0" err="1"/>
              <a:t>organizate</a:t>
            </a:r>
            <a:r>
              <a:rPr lang="en-US" sz="2000" dirty="0"/>
              <a:t> </a:t>
            </a:r>
            <a:r>
              <a:rPr lang="en-US" sz="2000" dirty="0" err="1"/>
              <a:t>măsuri</a:t>
            </a:r>
            <a:r>
              <a:rPr lang="en-US" sz="2000" dirty="0"/>
              <a:t> </a:t>
            </a:r>
            <a:r>
              <a:rPr lang="en-US" sz="2000" dirty="0" err="1"/>
              <a:t>coordonate</a:t>
            </a:r>
            <a:r>
              <a:rPr lang="en-US" sz="2000" dirty="0"/>
              <a:t> </a:t>
            </a:r>
            <a:r>
              <a:rPr lang="en-US" sz="2000" dirty="0" err="1"/>
              <a:t>pentru</a:t>
            </a:r>
            <a:r>
              <a:rPr lang="en-US" sz="2000" dirty="0"/>
              <a:t> </a:t>
            </a:r>
            <a:r>
              <a:rPr lang="en-US" sz="2000" dirty="0" err="1"/>
              <a:t>controlul</a:t>
            </a:r>
            <a:r>
              <a:rPr lang="en-US" sz="2000" dirty="0"/>
              <a:t> </a:t>
            </a:r>
            <a:r>
              <a:rPr lang="en-US" sz="2000" dirty="0" err="1"/>
              <a:t>pescuitului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combaterea</a:t>
            </a:r>
            <a:r>
              <a:rPr lang="en-US" sz="2000" dirty="0"/>
              <a:t> </a:t>
            </a:r>
            <a:r>
              <a:rPr lang="en-US" sz="2000" dirty="0" err="1"/>
              <a:t>braconajului</a:t>
            </a:r>
            <a:endParaRPr lang="ro-RO" sz="2000" dirty="0"/>
          </a:p>
          <a:p>
            <a:endParaRPr lang="ro-RO" sz="2000" dirty="0"/>
          </a:p>
          <a:p>
            <a:r>
              <a:rPr lang="ro-RO" sz="1600" dirty="0"/>
              <a:t>R</a:t>
            </a:r>
            <a:r>
              <a:rPr lang="en-US" sz="1600" dirty="0" err="1"/>
              <a:t>azii</a:t>
            </a:r>
            <a:r>
              <a:rPr lang="en-US" sz="1600" dirty="0"/>
              <a:t> </a:t>
            </a:r>
            <a:r>
              <a:rPr lang="en-US" sz="1600" dirty="0" err="1"/>
              <a:t>antibraconaj</a:t>
            </a:r>
            <a:r>
              <a:rPr lang="ro-RO" sz="1600" dirty="0"/>
              <a:t> a.</a:t>
            </a:r>
            <a:r>
              <a:rPr lang="en-US" sz="1600" dirty="0"/>
              <a:t>2023 </a:t>
            </a:r>
            <a:r>
              <a:rPr lang="ro-RO" sz="1600" dirty="0"/>
              <a:t>– </a:t>
            </a:r>
            <a:r>
              <a:rPr lang="en-US" sz="1600" dirty="0"/>
              <a:t>1370</a:t>
            </a:r>
            <a:r>
              <a:rPr lang="ro-RO" sz="1600" dirty="0"/>
              <a:t>; a. 2024 (ianuarie-octombrie )- 768</a:t>
            </a:r>
          </a:p>
          <a:p>
            <a:r>
              <a:rPr lang="ro-RO" sz="1600" dirty="0"/>
              <a:t>Amenzi: a. 2023 </a:t>
            </a:r>
            <a:r>
              <a:rPr lang="en-US" sz="1600" dirty="0"/>
              <a:t> </a:t>
            </a:r>
            <a:r>
              <a:rPr lang="ro-RO" sz="1600" dirty="0"/>
              <a:t>- </a:t>
            </a:r>
            <a:r>
              <a:rPr lang="en-US" sz="1600" dirty="0"/>
              <a:t>940900 lei</a:t>
            </a:r>
            <a:r>
              <a:rPr lang="ro-RO" sz="1600" dirty="0"/>
              <a:t>; a. 2024 -  737000 lei</a:t>
            </a:r>
          </a:p>
          <a:p>
            <a:r>
              <a:rPr lang="ro-RO" sz="1600" dirty="0"/>
              <a:t>Scule de pescuit ridicate:  a.2023 – </a:t>
            </a:r>
            <a:r>
              <a:rPr lang="en-US" sz="1600" dirty="0"/>
              <a:t>829</a:t>
            </a:r>
            <a:r>
              <a:rPr lang="ro-RO" sz="1600" dirty="0"/>
              <a:t>;   a. 2024 -  903 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 </a:t>
            </a:r>
          </a:p>
          <a:p>
            <a:endParaRPr lang="en-US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28C42AA4-9631-48B3-18A2-414A9E53E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31" y="4523874"/>
            <a:ext cx="3405638" cy="1788026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3BCA8B64-C1B8-BA39-D2A1-41349C61D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2381" y="4523874"/>
            <a:ext cx="3309169" cy="1653089"/>
          </a:xfrm>
          <a:prstGeom prst="rect">
            <a:avLst/>
          </a:prstGeom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80AF7888-E0BF-B89B-37F8-C913A8FE1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7866" y="4523874"/>
            <a:ext cx="2844266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967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84AC9DC-934E-4280-625B-CD0C50A4C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err="1"/>
              <a:t>Elaborarea</a:t>
            </a:r>
            <a:r>
              <a:rPr lang="en-US" sz="2400" b="1" dirty="0"/>
              <a:t> de </a:t>
            </a:r>
            <a:r>
              <a:rPr lang="en-US" sz="2400" b="1" dirty="0" err="1"/>
              <a:t>măsuri</a:t>
            </a:r>
            <a:r>
              <a:rPr lang="en-US" sz="2400" b="1" dirty="0"/>
              <a:t> de </a:t>
            </a:r>
            <a:r>
              <a:rPr lang="en-US" sz="2400" b="1" dirty="0" err="1"/>
              <a:t>conservare</a:t>
            </a:r>
            <a:r>
              <a:rPr lang="en-US" sz="2400" b="1" dirty="0"/>
              <a:t> a </a:t>
            </a:r>
            <a:r>
              <a:rPr lang="en-US" sz="2400" b="1" dirty="0" err="1"/>
              <a:t>biodiversității</a:t>
            </a:r>
            <a:r>
              <a:rPr lang="en-US" sz="2400" b="1" dirty="0"/>
              <a:t> </a:t>
            </a:r>
            <a:r>
              <a:rPr lang="en-US" sz="2400" b="1" dirty="0" err="1"/>
              <a:t>organismelor</a:t>
            </a:r>
            <a:r>
              <a:rPr lang="en-US" sz="2400" b="1" dirty="0"/>
              <a:t> </a:t>
            </a:r>
            <a:r>
              <a:rPr lang="en-US" sz="2400" b="1" dirty="0" err="1"/>
              <a:t>acvatice</a:t>
            </a:r>
            <a:r>
              <a:rPr lang="en-US" sz="2400" b="1" dirty="0"/>
              <a:t>, </a:t>
            </a:r>
            <a:r>
              <a:rPr lang="en-US" sz="2400" b="1" dirty="0" err="1"/>
              <a:t>în</a:t>
            </a:r>
            <a:r>
              <a:rPr lang="en-US" sz="2400" b="1" dirty="0"/>
              <a:t> special </a:t>
            </a:r>
            <a:r>
              <a:rPr lang="en-US" sz="2400" b="1" dirty="0" err="1"/>
              <a:t>în</a:t>
            </a:r>
            <a:r>
              <a:rPr lang="en-US" sz="2400" b="1" dirty="0"/>
              <a:t> </a:t>
            </a:r>
            <a:r>
              <a:rPr lang="en-US" sz="2400" b="1" dirty="0" err="1"/>
              <a:t>ceea</a:t>
            </a:r>
            <a:r>
              <a:rPr lang="en-US" sz="2400" b="1" dirty="0"/>
              <a:t> </a:t>
            </a:r>
            <a:r>
              <a:rPr lang="en-US" sz="2400" b="1" dirty="0" err="1"/>
              <a:t>ce</a:t>
            </a:r>
            <a:r>
              <a:rPr lang="en-US" sz="2400" b="1" dirty="0"/>
              <a:t> </a:t>
            </a:r>
            <a:r>
              <a:rPr lang="en-US" sz="2400" b="1" dirty="0" err="1"/>
              <a:t>privește</a:t>
            </a:r>
            <a:r>
              <a:rPr lang="en-US" sz="2400" b="1" dirty="0"/>
              <a:t> </a:t>
            </a:r>
            <a:r>
              <a:rPr lang="en-US" sz="2400" b="1" dirty="0" err="1"/>
              <a:t>controlul</a:t>
            </a:r>
            <a:r>
              <a:rPr lang="en-US" sz="2400" b="1" dirty="0"/>
              <a:t> </a:t>
            </a:r>
            <a:r>
              <a:rPr lang="en-US" sz="2400" b="1" dirty="0" err="1"/>
              <a:t>speciilor</a:t>
            </a:r>
            <a:r>
              <a:rPr lang="en-US" sz="2400" b="1" dirty="0"/>
              <a:t> </a:t>
            </a:r>
            <a:r>
              <a:rPr lang="en-US" sz="2400" b="1" dirty="0" err="1"/>
              <a:t>alogene</a:t>
            </a:r>
            <a:r>
              <a:rPr lang="en-US" sz="2400" b="1" dirty="0"/>
              <a:t> </a:t>
            </a:r>
            <a:r>
              <a:rPr lang="en-US" sz="2400" b="1" dirty="0" err="1"/>
              <a:t>invazive</a:t>
            </a:r>
            <a:r>
              <a:rPr lang="en-US" sz="2400" b="1" dirty="0"/>
              <a:t> 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A24D73A-150C-A068-BE5E-354B1AF58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perioada 2023-2024, Agenția de Mediu a planificat, dar nu a realizat, măsuri de stocare a râului Nistru, inclusiv a lacului de acumulare Dubăsari și a canalului </a:t>
            </a:r>
            <a:r>
              <a:rPr lang="ro-RO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Turunciuc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-lipsa de fonduri alocate</a:t>
            </a:r>
          </a:p>
          <a:p>
            <a:pPr algn="just"/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Repopularea a fost efectuată în 2022 în perioada lunii noiembrie în lacul de acumulare Dubăsari, cu 5,1 tone de pește  (crap - 3570 kg; (crap - 3570 kg; sânger, novac și cosaș - 1540 kg)</a:t>
            </a:r>
          </a:p>
          <a:p>
            <a:pPr marL="0" indent="0" algn="ctr">
              <a:buNone/>
            </a:pP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Specii invazive</a:t>
            </a:r>
          </a:p>
          <a:p>
            <a:pPr algn="just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Ministerul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Ecologiei și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Naturale 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(MERN) ale Ucrainei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aprobat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Ghidul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impactului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riscurilor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potențiale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speciilor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alogene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invazive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data de 15.03.2024 nr. 290.</a:t>
            </a:r>
          </a:p>
          <a:p>
            <a:pPr algn="just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M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aprobarea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speciilor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floră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faună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exotice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invazive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invazive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)"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curs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aprobare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autoritățile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</a:t>
            </a:r>
            <a:r>
              <a:rPr lang="ro-RO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Ucrainei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modificările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legislative ale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Ucrainei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competențelor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autorităților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executive centrale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speciilor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alogene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invazive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floră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faună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inclusiv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introducerea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măsuri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contracarare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prevenire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răspândirii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proces de elaborare proiectul legii privind speciile exotice invazive (RM)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378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FF4C64E-938A-8A1D-564C-3881268BC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966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/>
              <a:t>Monitoringul ecosistemelor acvatice 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7F3C1DC-C564-AE07-0DF4-0D4C2686F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5092"/>
            <a:ext cx="10515600" cy="54677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o-RO" dirty="0"/>
          </a:p>
          <a:p>
            <a:r>
              <a:rPr lang="it-IT" sz="2000" dirty="0"/>
              <a:t>Simpozion </a:t>
            </a:r>
            <a:r>
              <a:rPr lang="ro-RO" sz="2000" dirty="0"/>
              <a:t>„</a:t>
            </a:r>
            <a:r>
              <a:rPr lang="it-IT" sz="2000" i="1" dirty="0"/>
              <a:t>STAREA ECOSISTEMELOR ACVATICE  ÎN CONTEXTUL IMPACTULUI ANTROPIC ȘI AL SCHIMBĂRILOR CLIMATICE</a:t>
            </a:r>
            <a:r>
              <a:rPr lang="ro-RO" sz="2000" i="1" dirty="0"/>
              <a:t>”</a:t>
            </a:r>
            <a:r>
              <a:rPr lang="it-IT" sz="2000" i="1" dirty="0"/>
              <a:t> </a:t>
            </a:r>
            <a:r>
              <a:rPr lang="it-IT" sz="2000" dirty="0"/>
              <a:t>(USM, Institutul de Zoologie,) </a:t>
            </a:r>
            <a:r>
              <a:rPr lang="ro-RO" sz="2000" dirty="0"/>
              <a:t>2023</a:t>
            </a:r>
          </a:p>
          <a:p>
            <a:pPr marL="0" indent="0">
              <a:buNone/>
            </a:pPr>
            <a:r>
              <a:rPr lang="ro-RO" sz="2000" dirty="0"/>
              <a:t>      -  G</a:t>
            </a:r>
            <a:r>
              <a:rPr lang="ro-RO" sz="1700" dirty="0"/>
              <a:t>eneralizare a celor mai recente investigații științifice privind evaluarea funcționării ecosistemelor acvatice prin estimarea stării habitatelor și </a:t>
            </a:r>
            <a:r>
              <a:rPr lang="ro-RO" sz="1700" dirty="0" err="1"/>
              <a:t>hidrobiocenozelor</a:t>
            </a:r>
            <a:r>
              <a:rPr lang="ro-RO" sz="1700" dirty="0"/>
              <a:t> ecosistemelor acvatice din Republica Moldova </a:t>
            </a:r>
          </a:p>
          <a:p>
            <a:r>
              <a:rPr lang="ro-RO" sz="2000" dirty="0"/>
              <a:t>S</a:t>
            </a:r>
            <a:r>
              <a:rPr lang="it-IT" sz="2000" dirty="0"/>
              <a:t>impozion național „</a:t>
            </a:r>
            <a:r>
              <a:rPr lang="it-IT" sz="2000" i="1" dirty="0"/>
              <a:t>Starea ecosistemelor acvatice transfrontaliere ale Republicii Moldova</a:t>
            </a:r>
            <a:r>
              <a:rPr lang="it-IT" sz="2000" dirty="0"/>
              <a:t>”, ediția I-a</a:t>
            </a:r>
            <a:r>
              <a:rPr lang="ro-RO" sz="2000" dirty="0"/>
              <a:t> (USM, Institutul de Zoologie,) 2024</a:t>
            </a:r>
          </a:p>
          <a:p>
            <a:pPr marL="0" indent="0" algn="just">
              <a:buNone/>
            </a:pPr>
            <a:r>
              <a:rPr lang="ro-RO" sz="2000" dirty="0"/>
              <a:t>        -</a:t>
            </a:r>
            <a:r>
              <a:rPr lang="ro-RO" sz="1900" dirty="0"/>
              <a:t>  </a:t>
            </a:r>
            <a:r>
              <a:rPr lang="ro-RO" sz="1700" i="1" dirty="0"/>
              <a:t>Monitoringul complex și aspectele metodologice ale estimării calității apei și stării    </a:t>
            </a:r>
            <a:r>
              <a:rPr lang="ro-RO" sz="1700" i="1" dirty="0" err="1"/>
              <a:t>hidrobiocenozelor</a:t>
            </a:r>
            <a:r>
              <a:rPr lang="ro-RO" sz="1700" i="1" dirty="0"/>
              <a:t>; </a:t>
            </a:r>
          </a:p>
          <a:p>
            <a:pPr marL="0" indent="0" algn="just">
              <a:buNone/>
            </a:pPr>
            <a:r>
              <a:rPr lang="ro-RO" sz="1700" i="1" dirty="0"/>
              <a:t>         - Biodiversitatea și rolul </a:t>
            </a:r>
            <a:r>
              <a:rPr lang="ro-RO" sz="1700" i="1" dirty="0" err="1"/>
              <a:t>hidrobionților</a:t>
            </a:r>
            <a:r>
              <a:rPr lang="ro-RO" sz="1700" i="1" dirty="0"/>
              <a:t> în funcționarea ecosistemelor acvatice transfrontaliere;</a:t>
            </a:r>
          </a:p>
          <a:p>
            <a:pPr marL="0" indent="0" algn="just">
              <a:buNone/>
            </a:pPr>
            <a:r>
              <a:rPr lang="ro-RO" sz="1700" i="1" dirty="0"/>
              <a:t>         - Investigații </a:t>
            </a:r>
            <a:r>
              <a:rPr lang="ro-RO" sz="1700" i="1" dirty="0" err="1"/>
              <a:t>ecotoxicologice</a:t>
            </a:r>
            <a:r>
              <a:rPr lang="ro-RO" sz="1700" i="1" dirty="0"/>
              <a:t> în descifrarea funcționalității ecosistemelor acvatice și elaborarea biotehnologiilor în acvacultură;</a:t>
            </a:r>
          </a:p>
          <a:p>
            <a:pPr marL="0" indent="0" algn="just">
              <a:buNone/>
            </a:pPr>
            <a:r>
              <a:rPr lang="ro-RO" sz="1700" i="1" dirty="0"/>
              <a:t>          - Starea ihtiofaunei și menținerea efectivului speciilor rare prin valorificarea durabilă a ecosistemelor acvatice și dezvoltarea pisciculturii ecologice. </a:t>
            </a:r>
          </a:p>
        </p:txBody>
      </p:sp>
    </p:spTree>
    <p:extLst>
      <p:ext uri="{BB962C8B-B14F-4D97-AF65-F5344CB8AC3E}">
        <p14:creationId xmlns:p14="http://schemas.microsoft.com/office/powerpoint/2010/main" val="3448407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92BE1F6-B06F-4454-2311-9014BD2EE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Dezvoltarea </a:t>
            </a:r>
            <a:r>
              <a:rPr lang="en-US" sz="2400" b="1" dirty="0" err="1"/>
              <a:t>unei</a:t>
            </a:r>
            <a:r>
              <a:rPr lang="en-US" sz="2400" b="1" dirty="0"/>
              <a:t> </a:t>
            </a:r>
            <a:r>
              <a:rPr lang="en-US" sz="2400" b="1" dirty="0" err="1"/>
              <a:t>metodologii</a:t>
            </a:r>
            <a:r>
              <a:rPr lang="en-US" sz="2400" b="1" dirty="0"/>
              <a:t> de </a:t>
            </a:r>
            <a:r>
              <a:rPr lang="en-US" sz="2400" b="1" dirty="0" err="1"/>
              <a:t>analiză</a:t>
            </a:r>
            <a:r>
              <a:rPr lang="en-US" sz="2400" b="1" dirty="0"/>
              <a:t> a </a:t>
            </a:r>
            <a:r>
              <a:rPr lang="en-US" sz="2400" b="1" dirty="0" err="1"/>
              <a:t>eficacității</a:t>
            </a:r>
            <a:r>
              <a:rPr lang="en-US" sz="2400" b="1" dirty="0"/>
              <a:t> </a:t>
            </a:r>
            <a:r>
              <a:rPr lang="en-US" sz="2400" b="1" dirty="0" err="1"/>
              <a:t>debitelor</a:t>
            </a:r>
            <a:r>
              <a:rPr lang="en-US" sz="2400" b="1" dirty="0"/>
              <a:t> </a:t>
            </a:r>
            <a:r>
              <a:rPr lang="en-US" sz="2400" b="1" dirty="0" err="1"/>
              <a:t>ecologice</a:t>
            </a:r>
            <a:r>
              <a:rPr lang="en-US" sz="2400" b="1" dirty="0"/>
              <a:t> de </a:t>
            </a:r>
            <a:r>
              <a:rPr lang="en-US" sz="2400" b="1" dirty="0" err="1"/>
              <a:t>primăvară</a:t>
            </a:r>
            <a:r>
              <a:rPr lang="en-US" sz="2400" b="1" dirty="0"/>
              <a:t> </a:t>
            </a:r>
            <a:r>
              <a:rPr lang="en-US" sz="2400" b="1" dirty="0" err="1"/>
              <a:t>pentru</a:t>
            </a:r>
            <a:r>
              <a:rPr lang="en-US" sz="2400" b="1" dirty="0"/>
              <a:t> </a:t>
            </a:r>
            <a:r>
              <a:rPr lang="en-US" sz="2400" b="1" dirty="0" err="1"/>
              <a:t>starea</a:t>
            </a:r>
            <a:r>
              <a:rPr lang="en-US" sz="2400" b="1" dirty="0"/>
              <a:t> </a:t>
            </a:r>
            <a:r>
              <a:rPr lang="en-US" sz="2400" b="1" dirty="0" err="1"/>
              <a:t>ecologică</a:t>
            </a:r>
            <a:r>
              <a:rPr lang="en-US" sz="2400" b="1" dirty="0"/>
              <a:t> </a:t>
            </a:r>
            <a:r>
              <a:rPr lang="en-US" sz="2400" b="1" dirty="0" err="1"/>
              <a:t>și</a:t>
            </a:r>
            <a:r>
              <a:rPr lang="en-US" sz="2400" b="1" dirty="0"/>
              <a:t> </a:t>
            </a:r>
            <a:r>
              <a:rPr lang="en-US" sz="2400" b="1" dirty="0" err="1"/>
              <a:t>conservarea</a:t>
            </a:r>
            <a:r>
              <a:rPr lang="en-US" sz="2400" b="1" dirty="0"/>
              <a:t> </a:t>
            </a:r>
            <a:r>
              <a:rPr lang="en-US" sz="2400" b="1" dirty="0" err="1"/>
              <a:t>biodiversității</a:t>
            </a:r>
            <a:r>
              <a:rPr lang="en-US" sz="2400" b="1" dirty="0"/>
              <a:t>, </a:t>
            </a:r>
            <a:r>
              <a:rPr lang="en-US" sz="2400" b="1" dirty="0" err="1"/>
              <a:t>în</a:t>
            </a:r>
            <a:r>
              <a:rPr lang="en-US" sz="2400" b="1" dirty="0"/>
              <a:t> special </a:t>
            </a:r>
            <a:r>
              <a:rPr lang="en-US" sz="2400" b="1" dirty="0" err="1"/>
              <a:t>reproducerea</a:t>
            </a:r>
            <a:r>
              <a:rPr lang="en-US" sz="2400" b="1" dirty="0"/>
              <a:t> </a:t>
            </a:r>
            <a:r>
              <a:rPr lang="en-US" sz="2400" b="1" dirty="0" err="1"/>
              <a:t>resurselor</a:t>
            </a:r>
            <a:r>
              <a:rPr lang="en-US" sz="2400" b="1" dirty="0"/>
              <a:t> </a:t>
            </a:r>
            <a:r>
              <a:rPr lang="en-US" sz="2400" b="1" dirty="0" err="1"/>
              <a:t>biologice</a:t>
            </a:r>
            <a:r>
              <a:rPr lang="en-US" sz="2400" b="1" dirty="0"/>
              <a:t> </a:t>
            </a:r>
            <a:r>
              <a:rPr lang="en-US" sz="2400" b="1" dirty="0" err="1"/>
              <a:t>acvatice</a:t>
            </a:r>
            <a:r>
              <a:rPr lang="en-US" sz="2400" b="1" dirty="0"/>
              <a:t>, </a:t>
            </a:r>
            <a:r>
              <a:rPr lang="en-US" sz="2400" b="1" dirty="0" err="1"/>
              <a:t>în</a:t>
            </a:r>
            <a:r>
              <a:rPr lang="en-US" sz="2400" b="1" dirty="0"/>
              <a:t> </a:t>
            </a:r>
            <a:r>
              <a:rPr lang="en-US" sz="2400" b="1" dirty="0" err="1"/>
              <a:t>bazinul</a:t>
            </a:r>
            <a:r>
              <a:rPr lang="en-US" sz="2400" b="1" dirty="0"/>
              <a:t> </a:t>
            </a:r>
            <a:r>
              <a:rPr lang="en-US" sz="2400" b="1" dirty="0" err="1"/>
              <a:t>râului</a:t>
            </a:r>
            <a:r>
              <a:rPr lang="en-US" sz="2400" b="1" dirty="0"/>
              <a:t> Nistru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799B13B-8DD6-A7F2-CD98-BFCE5D2D8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O metodologie agreată de ambele părți nu este elaborată.</a:t>
            </a:r>
          </a:p>
          <a:p>
            <a:pPr marL="0" indent="0">
              <a:buNone/>
            </a:pPr>
            <a:r>
              <a:rPr lang="ro-RO" dirty="0"/>
              <a:t>   (GL </a:t>
            </a:r>
            <a:r>
              <a:rPr lang="ro-RO" dirty="0" err="1"/>
              <a:t>biodiversiate</a:t>
            </a:r>
            <a:r>
              <a:rPr lang="ro-RO" dirty="0"/>
              <a:t> a reconfirmat necesitatea elaborării și aprobării unei asemenea metodologii).</a:t>
            </a:r>
          </a:p>
        </p:txBody>
      </p:sp>
    </p:spTree>
    <p:extLst>
      <p:ext uri="{BB962C8B-B14F-4D97-AF65-F5344CB8AC3E}">
        <p14:creationId xmlns:p14="http://schemas.microsoft.com/office/powerpoint/2010/main" val="3137015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430F613-AEEB-5D29-EECF-536A41A83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3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/>
              <a:t>Punerea</a:t>
            </a:r>
            <a:r>
              <a:rPr lang="en-US" sz="2400" b="1" dirty="0"/>
              <a:t> </a:t>
            </a:r>
            <a:r>
              <a:rPr lang="en-US" sz="2400" b="1" dirty="0" err="1"/>
              <a:t>în</a:t>
            </a:r>
            <a:r>
              <a:rPr lang="en-US" sz="2400" b="1" dirty="0"/>
              <a:t> </a:t>
            </a:r>
            <a:r>
              <a:rPr lang="en-US" sz="2400" b="1" dirty="0" err="1"/>
              <a:t>aplicare</a:t>
            </a:r>
            <a:r>
              <a:rPr lang="en-US" sz="2400" b="1" dirty="0"/>
              <a:t> a </a:t>
            </a:r>
            <a:r>
              <a:rPr lang="en-US" sz="2400" b="1" dirty="0" err="1"/>
              <a:t>măsurilor</a:t>
            </a:r>
            <a:r>
              <a:rPr lang="en-US" sz="2400" b="1" dirty="0"/>
              <a:t> de </a:t>
            </a:r>
            <a:r>
              <a:rPr lang="en-US" sz="2400" b="1" dirty="0" err="1"/>
              <a:t>creștere</a:t>
            </a:r>
            <a:r>
              <a:rPr lang="en-US" sz="2400" b="1" dirty="0"/>
              <a:t> a </a:t>
            </a:r>
            <a:r>
              <a:rPr lang="en-US" sz="2400" b="1" dirty="0" err="1"/>
              <a:t>acoperirii</a:t>
            </a:r>
            <a:r>
              <a:rPr lang="en-US" sz="2400" b="1" dirty="0"/>
              <a:t> </a:t>
            </a:r>
            <a:r>
              <a:rPr lang="en-US" sz="2400" b="1" dirty="0" err="1"/>
              <a:t>forestiere</a:t>
            </a:r>
            <a:r>
              <a:rPr lang="en-US" sz="2400" b="1" dirty="0"/>
              <a:t> a </a:t>
            </a:r>
            <a:r>
              <a:rPr lang="en-US" sz="2400" b="1" dirty="0" err="1"/>
              <a:t>bazinului</a:t>
            </a:r>
            <a:r>
              <a:rPr lang="en-US" sz="2400" b="1" dirty="0"/>
              <a:t> </a:t>
            </a:r>
            <a:r>
              <a:rPr lang="en-US" sz="2400" b="1" dirty="0" err="1"/>
              <a:t>Nistrului</a:t>
            </a:r>
            <a:r>
              <a:rPr lang="en-US" sz="2400" b="1" dirty="0"/>
              <a:t> </a:t>
            </a:r>
            <a:r>
              <a:rPr lang="en-US" sz="2400" b="1" dirty="0" err="1"/>
              <a:t>până</a:t>
            </a:r>
            <a:r>
              <a:rPr lang="en-US" sz="2400" b="1" dirty="0"/>
              <a:t> </a:t>
            </a:r>
            <a:r>
              <a:rPr lang="en-US" sz="2400" b="1" dirty="0" err="1"/>
              <a:t>în</a:t>
            </a:r>
            <a:r>
              <a:rPr lang="en-US" sz="2400" b="1" dirty="0"/>
              <a:t> 2030.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D303D638-F913-7708-FA68-69398E0E7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83240" cy="4351338"/>
          </a:xfrm>
        </p:spPr>
        <p:txBody>
          <a:bodyPr>
            <a:norm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Hotărârea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nr. 55</a:t>
            </a:r>
            <a:r>
              <a:rPr lang="ro-R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aprobarea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Național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extindere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reabilitare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pădurilor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2023-2032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acestuia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2023-2027</a:t>
            </a:r>
          </a:p>
          <a:p>
            <a:pPr algn="just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durabilă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sectorului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forestier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extinderea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resurselor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forestiere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naționale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crește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rezistența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termen lung la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climatice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satisface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țării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servicii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forestiere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refacerea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reconstrucția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zonelor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vegetație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forestieră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grav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afectată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diverse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degradare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principal de a reface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pădurile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preponderent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ecologice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sechestrarea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carbonului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hidrologic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biodiversității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etc.);</a:t>
            </a:r>
            <a:endParaRPr lang="ro-RO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DFB2D930-03CF-A4DD-E9F4-904513940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5974" y="4355690"/>
            <a:ext cx="3497826" cy="205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186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1474</Words>
  <Application>Microsoft Office PowerPoint</Application>
  <PresentationFormat>Ecran lat</PresentationFormat>
  <Paragraphs>355</Paragraphs>
  <Slides>13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5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 </vt:lpstr>
      <vt:lpstr>Organizarea activităților de monitorizare comună a biodiversității în cadrul Rețelei Emerald și coordonarea gestionării acestor zone </vt:lpstr>
      <vt:lpstr>Organizarea activităților de monitorizare comună a biodiversității în cadrul Rețelei Emewrald și coordonarea gestionării acestor zone</vt:lpstr>
      <vt:lpstr>Pregătirea propunerilor pentru crearea de zone transfrontaliere de conservare a naturii</vt:lpstr>
      <vt:lpstr>Acțiuni comune privind controlul pescuitului și combaterea braconajului.</vt:lpstr>
      <vt:lpstr>Elaborarea de măsuri de conservare a biodiversității organismelor acvatice, în special în ceea ce privește controlul speciilor alogene invazive </vt:lpstr>
      <vt:lpstr>Monitoringul ecosistemelor acvatice </vt:lpstr>
      <vt:lpstr>Dezvoltarea unei metodologii de analiză a eficacității debitelor ecologice de primăvară pentru starea ecologică și conservarea biodiversității, în special reproducerea resurselor biologice acvatice, în bazinul râului Nistru</vt:lpstr>
      <vt:lpstr>Punerea în aplicare a măsurilor de creștere a acoperirii forestiere a bazinului Nistrului până în 2030.</vt:lpstr>
      <vt:lpstr>Punerea în aplicare a măsurilor de creștere a acoperirii forestiere a bazinului Nistrului până în 2030.</vt:lpstr>
      <vt:lpstr>Prezentare PowerPoint</vt:lpstr>
      <vt:lpstr>Plantări în 2023 și 2024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Dumitru Bulat</dc:creator>
  <cp:lastModifiedBy>Veronica Josu</cp:lastModifiedBy>
  <cp:revision>32</cp:revision>
  <dcterms:created xsi:type="dcterms:W3CDTF">2023-11-14T06:53:06Z</dcterms:created>
  <dcterms:modified xsi:type="dcterms:W3CDTF">2024-11-27T13:50:09Z</dcterms:modified>
</cp:coreProperties>
</file>