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0"/>
  </p:notesMasterIdLst>
  <p:sldIdLst>
    <p:sldId id="256" r:id="rId2"/>
    <p:sldId id="271" r:id="rId3"/>
    <p:sldId id="273" r:id="rId4"/>
    <p:sldId id="274" r:id="rId5"/>
    <p:sldId id="275" r:id="rId6"/>
    <p:sldId id="272" r:id="rId7"/>
    <p:sldId id="276" r:id="rId8"/>
    <p:sldId id="26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1CD6C4A2-4D87-47D6-B940-38AE01462B61}">
          <p14:sldIdLst>
            <p14:sldId id="256"/>
          </p14:sldIdLst>
        </p14:section>
        <p14:section name="Раздел без заголовка" id="{B3E6F85F-737A-4ED7-A878-5274B13299F0}">
          <p14:sldIdLst>
            <p14:sldId id="271"/>
            <p14:sldId id="273"/>
            <p14:sldId id="274"/>
            <p14:sldId id="275"/>
            <p14:sldId id="272"/>
            <p14:sldId id="276"/>
            <p14:sldId id="26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660"/>
  </p:normalViewPr>
  <p:slideViewPr>
    <p:cSldViewPr>
      <p:cViewPr varScale="1">
        <p:scale>
          <a:sx n="105" d="100"/>
          <a:sy n="105" d="100"/>
        </p:scale>
        <p:origin x="181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16EC4C-A65F-4F17-A9E4-674A6A04B6A2}" type="datetimeFigureOut">
              <a:rPr lang="en-US" smtClean="0"/>
              <a:t>11/27/2024</a:t>
            </a:fld>
            <a:endParaRPr lang="en-US"/>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9C56AF-87D6-441F-95D0-DDDD772A8580}" type="slidenum">
              <a:rPr lang="en-US" smtClean="0"/>
              <a:t>‹#›</a:t>
            </a:fld>
            <a:endParaRPr lang="en-US"/>
          </a:p>
        </p:txBody>
      </p:sp>
    </p:spTree>
    <p:extLst>
      <p:ext uri="{BB962C8B-B14F-4D97-AF65-F5344CB8AC3E}">
        <p14:creationId xmlns:p14="http://schemas.microsoft.com/office/powerpoint/2010/main" val="1244876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a:p>
        </p:txBody>
      </p:sp>
      <p:sp>
        <p:nvSpPr>
          <p:cNvPr id="4" name="Номер слайда 3"/>
          <p:cNvSpPr>
            <a:spLocks noGrp="1"/>
          </p:cNvSpPr>
          <p:nvPr>
            <p:ph type="sldNum" sz="quarter" idx="5"/>
          </p:nvPr>
        </p:nvSpPr>
        <p:spPr/>
        <p:txBody>
          <a:bodyPr/>
          <a:lstStyle/>
          <a:p>
            <a:fld id="{DD9C56AF-87D6-441F-95D0-DDDD772A8580}" type="slidenum">
              <a:rPr lang="en-US" smtClean="0"/>
              <a:t>1</a:t>
            </a:fld>
            <a:endParaRPr lang="en-US"/>
          </a:p>
        </p:txBody>
      </p:sp>
    </p:spTree>
    <p:extLst>
      <p:ext uri="{BB962C8B-B14F-4D97-AF65-F5344CB8AC3E}">
        <p14:creationId xmlns:p14="http://schemas.microsoft.com/office/powerpoint/2010/main" val="754924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20" name="Footer Placeholder 19"/>
          <p:cNvSpPr>
            <a:spLocks noGrp="1"/>
          </p:cNvSpPr>
          <p:nvPr>
            <p:ph type="ftr" sz="quarter" idx="11"/>
          </p:nvPr>
        </p:nvSpPr>
        <p:spPr/>
        <p:txBody>
          <a:bodyPr/>
          <a:lstStyle/>
          <a:p>
            <a:endParaRPr lang="en-GB"/>
          </a:p>
        </p:txBody>
      </p:sp>
      <p:sp>
        <p:nvSpPr>
          <p:cNvPr id="10" name="Slide Number Placeholder 9"/>
          <p:cNvSpPr>
            <a:spLocks noGrp="1"/>
          </p:cNvSpPr>
          <p:nvPr>
            <p:ph type="sldNum" sz="quarter" idx="12"/>
          </p:nvPr>
        </p:nvSpPr>
        <p:spPr/>
        <p:txBody>
          <a:bodyPr/>
          <a:lstStyle/>
          <a:p>
            <a:fld id="{92D5B402-10B4-4A7B-B4C1-6CFD1294616A}"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D5B402-10B4-4A7B-B4C1-6CFD1294616A}"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D5B402-10B4-4A7B-B4C1-6CFD1294616A}"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5B402-10B4-4A7B-B4C1-6CFD1294616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46AD23CD-DBA8-45BB-9A14-2D33483A2EB5}" type="datetimeFigureOut">
              <a:rPr lang="en-GB" smtClean="0"/>
              <a:pPr/>
              <a:t>27/11/2024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D5B402-10B4-4A7B-B4C1-6CFD1294616A}"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6AD23CD-DBA8-45BB-9A14-2D33483A2EB5}" type="datetimeFigureOut">
              <a:rPr lang="en-GB" smtClean="0"/>
              <a:pPr/>
              <a:t>27/11/2024</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92D5B402-10B4-4A7B-B4C1-6CFD1294616A}"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4.png"/><Relationship Id="rId7"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png"/><Relationship Id="rId10" Type="http://schemas.openxmlformats.org/officeDocument/2006/relationships/image" Target="../media/image16.jpeg"/><Relationship Id="rId4" Type="http://schemas.openxmlformats.org/officeDocument/2006/relationships/image" Target="../media/image5.pn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mailto:kropotov@dsns.gov.ua" TargetMode="External"/><Relationship Id="rId5" Type="http://schemas.openxmlformats.org/officeDocument/2006/relationships/hyperlink" Target="mailto:liudmila.david@igsu.gov.md" TargetMode="Externa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7347" y="2826451"/>
            <a:ext cx="7439690" cy="1205097"/>
          </a:xfrm>
        </p:spPr>
        <p:txBody>
          <a:bodyPr>
            <a:noAutofit/>
          </a:bodyPr>
          <a:lstStyle/>
          <a:p>
            <a:pPr algn="ctr">
              <a:lnSpc>
                <a:spcPct val="95000"/>
              </a:lnSpc>
            </a:pPr>
            <a:r>
              <a:rPr lang="ro-RO" sz="2800" b="1" dirty="0">
                <a:latin typeface="Times New Roman" panose="02020603050405020304" pitchFamily="18" charset="0"/>
                <a:cs typeface="Times New Roman" panose="02020603050405020304" pitchFamily="18" charset="0"/>
              </a:rPr>
              <a:t>RAPORT</a:t>
            </a:r>
            <a:r>
              <a:rPr lang="ro-RO" sz="2400" dirty="0">
                <a:latin typeface="Times New Roman" panose="02020603050405020304" pitchFamily="18" charset="0"/>
                <a:cs typeface="Times New Roman" panose="02020603050405020304" pitchFamily="18" charset="0"/>
              </a:rPr>
              <a:t> </a:t>
            </a:r>
            <a:br>
              <a:rPr lang="ro-RO" sz="1800" dirty="0">
                <a:latin typeface="Times New Roman" panose="02020603050405020304" pitchFamily="18" charset="0"/>
                <a:cs typeface="Times New Roman" panose="02020603050405020304" pitchFamily="18" charset="0"/>
              </a:rPr>
            </a:br>
            <a:br>
              <a:rPr lang="ro-RO" sz="1800" dirty="0">
                <a:latin typeface="Times New Roman" panose="02020603050405020304" pitchFamily="18" charset="0"/>
                <a:cs typeface="Times New Roman" panose="02020603050405020304" pitchFamily="18" charset="0"/>
              </a:rPr>
            </a:br>
            <a:r>
              <a:rPr lang="ro-RO" sz="2400" b="1" dirty="0">
                <a:latin typeface="Times New Roman" panose="02020603050405020304" pitchFamily="18" charset="0"/>
                <a:cs typeface="Times New Roman" panose="02020603050405020304" pitchFamily="18" charset="0"/>
              </a:rPr>
              <a:t>al Grupului de lucru privind</a:t>
            </a:r>
            <a:r>
              <a:rPr lang="ro-RO" sz="2400" dirty="0">
                <a:latin typeface="Times New Roman" panose="02020603050405020304" pitchFamily="18" charset="0"/>
                <a:cs typeface="Times New Roman" panose="02020603050405020304" pitchFamily="18" charset="0"/>
              </a:rPr>
              <a:t> </a:t>
            </a:r>
            <a:r>
              <a:rPr lang="ro-RO" sz="2400" b="1" dirty="0">
                <a:latin typeface="Times New Roman" panose="02020603050405020304" pitchFamily="18" charset="0"/>
                <a:cs typeface="Times New Roman" panose="02020603050405020304" pitchFamily="18" charset="0"/>
              </a:rPr>
              <a:t>situațiile excepționale</a:t>
            </a:r>
            <a:r>
              <a:rPr lang="ro-RO" sz="2400" dirty="0">
                <a:latin typeface="Times New Roman" panose="02020603050405020304" pitchFamily="18" charset="0"/>
                <a:cs typeface="Times New Roman" panose="02020603050405020304" pitchFamily="18" charset="0"/>
              </a:rPr>
              <a:t> </a:t>
            </a:r>
            <a:endParaRPr lang="ro-RO" sz="20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70126"/>
          <a:stretch/>
        </p:blipFill>
        <p:spPr bwMode="auto">
          <a:xfrm>
            <a:off x="1065485" y="69894"/>
            <a:ext cx="1441752" cy="1205098"/>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a:extLst>
              <a:ext uri="{FF2B5EF4-FFF2-40B4-BE49-F238E27FC236}">
                <a16:creationId xmlns:a16="http://schemas.microsoft.com/office/drawing/2014/main" id="{6C67E6F9-3D37-D6C0-E9B2-6362399A6333}"/>
              </a:ext>
            </a:extLst>
          </p:cNvPr>
          <p:cNvSpPr/>
          <p:nvPr/>
        </p:nvSpPr>
        <p:spPr>
          <a:xfrm>
            <a:off x="1516237" y="1561549"/>
            <a:ext cx="7200800" cy="769441"/>
          </a:xfrm>
          <a:prstGeom prst="rect">
            <a:avLst/>
          </a:prstGeom>
        </p:spPr>
        <p:txBody>
          <a:bodyPr wrap="square">
            <a:spAutoFit/>
          </a:bodyPr>
          <a:lstStyle/>
          <a:p>
            <a:pPr algn="ctr"/>
            <a:r>
              <a:rPr lang="ro-RO" sz="2200" dirty="0">
                <a:solidFill>
                  <a:schemeClr val="accent2">
                    <a:lumMod val="50000"/>
                  </a:schemeClr>
                </a:solidFill>
                <a:latin typeface="Times New Roman" panose="02020603050405020304" pitchFamily="18" charset="0"/>
                <a:cs typeface="Times New Roman" panose="02020603050405020304" pitchFamily="18" charset="0"/>
              </a:rPr>
              <a:t>Ședința a V-a a Comisiei privind utilizarea stabilă și protecția bazinului fluviului Nistru</a:t>
            </a:r>
            <a:endParaRPr lang="ru-RU" sz="22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6" name="Прямокутник 3">
            <a:extLst>
              <a:ext uri="{FF2B5EF4-FFF2-40B4-BE49-F238E27FC236}">
                <a16:creationId xmlns:a16="http://schemas.microsoft.com/office/drawing/2014/main" id="{4ED4A846-84A5-E864-5652-BAEA77696871}"/>
              </a:ext>
            </a:extLst>
          </p:cNvPr>
          <p:cNvSpPr/>
          <p:nvPr/>
        </p:nvSpPr>
        <p:spPr>
          <a:xfrm>
            <a:off x="2555776" y="235944"/>
            <a:ext cx="6408712" cy="1246495"/>
          </a:xfrm>
          <a:prstGeom prst="rect">
            <a:avLst/>
          </a:prstGeom>
          <a:noFill/>
        </p:spPr>
        <p:txBody>
          <a:bodyPr wrap="square" lIns="91440" tIns="45720" rIns="91440" bIns="45720">
            <a:spAutoFit/>
          </a:bodyPr>
          <a:lstStyle/>
          <a:p>
            <a:pPr algn="ctr"/>
            <a:r>
              <a:rPr lang="en-US" sz="28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SAVE</a:t>
            </a:r>
            <a:r>
              <a:rPr lang="uk-UA" sz="28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8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THE</a:t>
            </a:r>
            <a:r>
              <a:rPr lang="uk-UA" sz="28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8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DNIESTER</a:t>
            </a:r>
            <a:r>
              <a:rPr lang="uk-UA" sz="28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8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TOGETHER</a:t>
            </a:r>
            <a:endParaRPr lang="ro-RO" sz="28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r>
              <a:rPr lang="ro-RO" sz="2250" b="1" dirty="0">
                <a:ln w="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SALVĂM  NISTRU  ÎMPREUNĂ</a:t>
            </a:r>
          </a:p>
          <a:p>
            <a:pPr algn="ctr"/>
            <a:r>
              <a:rPr lang="uk-UA" sz="2250" b="1" cap="none" spc="0" dirty="0">
                <a:ln w="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ЗБЕРЕЖЕМО </a:t>
            </a:r>
            <a:r>
              <a:rPr lang="ro-RO" sz="2250" b="1" cap="none" spc="0" dirty="0">
                <a:ln w="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uk-UA" sz="2250" b="1" cap="none" spc="0" dirty="0">
                <a:ln w="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ДНІСТЕР </a:t>
            </a:r>
            <a:r>
              <a:rPr lang="ro-RO" sz="2250" b="1" cap="none" spc="0" dirty="0">
                <a:ln w="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uk-UA" sz="2250" b="1" cap="none" spc="0" dirty="0">
                <a:ln w="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РАЗОМ</a:t>
            </a:r>
          </a:p>
        </p:txBody>
      </p:sp>
      <p:sp>
        <p:nvSpPr>
          <p:cNvPr id="13" name="TextBox 12">
            <a:extLst>
              <a:ext uri="{FF2B5EF4-FFF2-40B4-BE49-F238E27FC236}">
                <a16:creationId xmlns:a16="http://schemas.microsoft.com/office/drawing/2014/main" id="{CF2578AC-ACEE-B3B1-4E96-CFD87156271C}"/>
              </a:ext>
            </a:extLst>
          </p:cNvPr>
          <p:cNvSpPr txBox="1"/>
          <p:nvPr/>
        </p:nvSpPr>
        <p:spPr>
          <a:xfrm>
            <a:off x="2699792" y="6525346"/>
            <a:ext cx="4320480" cy="353943"/>
          </a:xfrm>
          <a:prstGeom prst="rect">
            <a:avLst/>
          </a:prstGeom>
          <a:noFill/>
        </p:spPr>
        <p:txBody>
          <a:bodyPr wrap="square" rtlCol="0">
            <a:spAutoFit/>
          </a:bodyPr>
          <a:lstStyle/>
          <a:p>
            <a:pPr algn="ctr"/>
            <a:r>
              <a:rPr lang="ro-RO" sz="1700" dirty="0">
                <a:solidFill>
                  <a:schemeClr val="tx2">
                    <a:lumMod val="75000"/>
                  </a:schemeClr>
                </a:solidFill>
                <a:latin typeface="Times New Roman" panose="02020603050405020304" pitchFamily="18" charset="0"/>
                <a:cs typeface="Times New Roman" panose="02020603050405020304" pitchFamily="18" charset="0"/>
              </a:rPr>
              <a:t>2</a:t>
            </a:r>
            <a:r>
              <a:rPr lang="en-US" sz="1700" dirty="0">
                <a:solidFill>
                  <a:schemeClr val="tx2">
                    <a:lumMod val="75000"/>
                  </a:schemeClr>
                </a:solidFill>
                <a:latin typeface="Times New Roman" panose="02020603050405020304" pitchFamily="18" charset="0"/>
                <a:cs typeface="Times New Roman" panose="02020603050405020304" pitchFamily="18" charset="0"/>
              </a:rPr>
              <a:t>8</a:t>
            </a:r>
            <a:r>
              <a:rPr lang="ro-RO" sz="1700" dirty="0">
                <a:solidFill>
                  <a:schemeClr val="tx2">
                    <a:lumMod val="75000"/>
                  </a:schemeClr>
                </a:solidFill>
                <a:latin typeface="Times New Roman" panose="02020603050405020304" pitchFamily="18" charset="0"/>
                <a:cs typeface="Times New Roman" panose="02020603050405020304" pitchFamily="18" charset="0"/>
              </a:rPr>
              <a:t>-2</a:t>
            </a:r>
            <a:r>
              <a:rPr lang="en-US" sz="1700" dirty="0">
                <a:solidFill>
                  <a:schemeClr val="tx2">
                    <a:lumMod val="75000"/>
                  </a:schemeClr>
                </a:solidFill>
                <a:latin typeface="Times New Roman" panose="02020603050405020304" pitchFamily="18" charset="0"/>
                <a:cs typeface="Times New Roman" panose="02020603050405020304" pitchFamily="18" charset="0"/>
              </a:rPr>
              <a:t>9</a:t>
            </a:r>
            <a:r>
              <a:rPr lang="ro-RO" sz="1700" dirty="0">
                <a:solidFill>
                  <a:schemeClr val="tx2">
                    <a:lumMod val="75000"/>
                  </a:schemeClr>
                </a:solidFill>
                <a:latin typeface="Times New Roman" panose="02020603050405020304" pitchFamily="18" charset="0"/>
                <a:cs typeface="Times New Roman" panose="02020603050405020304" pitchFamily="18" charset="0"/>
              </a:rPr>
              <a:t> noiembrie </a:t>
            </a:r>
            <a:r>
              <a:rPr lang="uk-UA" sz="1700" dirty="0">
                <a:solidFill>
                  <a:schemeClr val="tx2">
                    <a:lumMod val="75000"/>
                  </a:schemeClr>
                </a:solidFill>
                <a:latin typeface="Times New Roman" panose="02020603050405020304" pitchFamily="18" charset="0"/>
                <a:cs typeface="Times New Roman" panose="02020603050405020304" pitchFamily="18" charset="0"/>
              </a:rPr>
              <a:t>202</a:t>
            </a:r>
            <a:r>
              <a:rPr lang="en-US" sz="1700" dirty="0">
                <a:solidFill>
                  <a:schemeClr val="tx2">
                    <a:lumMod val="75000"/>
                  </a:schemeClr>
                </a:solidFill>
                <a:latin typeface="Times New Roman" panose="02020603050405020304" pitchFamily="18" charset="0"/>
                <a:cs typeface="Times New Roman" panose="02020603050405020304" pitchFamily="18" charset="0"/>
              </a:rPr>
              <a:t>4</a:t>
            </a:r>
            <a:r>
              <a:rPr lang="ro-RO" sz="1700" dirty="0">
                <a:solidFill>
                  <a:schemeClr val="tx2">
                    <a:lumMod val="75000"/>
                  </a:schemeClr>
                </a:solidFill>
                <a:latin typeface="Times New Roman" panose="02020603050405020304" pitchFamily="18" charset="0"/>
                <a:cs typeface="Times New Roman" panose="02020603050405020304" pitchFamily="18" charset="0"/>
              </a:rPr>
              <a:t>, Republica Moldova</a:t>
            </a:r>
            <a:endParaRPr lang="uk-UA" sz="1700" dirty="0">
              <a:solidFill>
                <a:schemeClr val="bg2">
                  <a:lumMod val="10000"/>
                </a:schemeClr>
              </a:solidFill>
              <a:latin typeface="Times New Roman" panose="02020603050405020304" pitchFamily="18"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9A1CC17F-FC45-37F2-1249-9AAA6646BB8C}"/>
              </a:ext>
            </a:extLst>
          </p:cNvPr>
          <p:cNvPicPr>
            <a:picLocks noChangeAspect="1"/>
          </p:cNvPicPr>
          <p:nvPr/>
        </p:nvPicPr>
        <p:blipFill>
          <a:blip r:embed="rId4"/>
          <a:stretch>
            <a:fillRect/>
          </a:stretch>
        </p:blipFill>
        <p:spPr>
          <a:xfrm>
            <a:off x="3529613" y="4797152"/>
            <a:ext cx="5506884" cy="1409661"/>
          </a:xfrm>
          <a:prstGeom prst="rect">
            <a:avLst/>
          </a:prstGeom>
        </p:spPr>
      </p:pic>
    </p:spTree>
    <p:extLst>
      <p:ext uri="{BB962C8B-B14F-4D97-AF65-F5344CB8AC3E}">
        <p14:creationId xmlns:p14="http://schemas.microsoft.com/office/powerpoint/2010/main" val="1225523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5A664-428A-32E7-D051-D90ADFF037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DAE738-60D4-A7BD-B9D0-AFACC0520AF9}"/>
              </a:ext>
            </a:extLst>
          </p:cNvPr>
          <p:cNvSpPr>
            <a:spLocks noGrp="1"/>
          </p:cNvSpPr>
          <p:nvPr>
            <p:ph type="ctrTitle"/>
          </p:nvPr>
        </p:nvSpPr>
        <p:spPr>
          <a:xfrm>
            <a:off x="1650716" y="2412211"/>
            <a:ext cx="6353566" cy="440725"/>
          </a:xfrm>
        </p:spPr>
        <p:txBody>
          <a:bodyPr>
            <a:noAutofit/>
          </a:bodyPr>
          <a:lstStyle/>
          <a:p>
            <a:pPr algn="ctr"/>
            <a:r>
              <a:rPr lang="ro-RO" sz="2300" b="1" dirty="0">
                <a:solidFill>
                  <a:schemeClr val="tx2">
                    <a:lumMod val="60000"/>
                    <a:lumOff val="40000"/>
                  </a:schemeClr>
                </a:solidFill>
                <a:latin typeface="Times New Roman" panose="02020603050405020304" pitchFamily="18" charset="0"/>
                <a:cs typeface="Times New Roman" panose="02020603050405020304" pitchFamily="18" charset="0"/>
              </a:rPr>
              <a:t>Ședința comună - </a:t>
            </a:r>
            <a:r>
              <a:rPr lang="ru-RU" sz="2300" dirty="0">
                <a:solidFill>
                  <a:schemeClr val="bg2">
                    <a:lumMod val="25000"/>
                  </a:schemeClr>
                </a:solidFill>
                <a:latin typeface="Times New Roman" panose="02020603050405020304" pitchFamily="18" charset="0"/>
                <a:cs typeface="Times New Roman" panose="02020603050405020304" pitchFamily="18" charset="0"/>
              </a:rPr>
              <a:t>0</a:t>
            </a:r>
            <a:r>
              <a:rPr lang="ro-RO" sz="2300" dirty="0">
                <a:solidFill>
                  <a:schemeClr val="bg2">
                    <a:lumMod val="25000"/>
                  </a:schemeClr>
                </a:solidFill>
                <a:latin typeface="Times New Roman" panose="02020603050405020304" pitchFamily="18" charset="0"/>
                <a:cs typeface="Times New Roman" panose="02020603050405020304" pitchFamily="18" charset="0"/>
              </a:rPr>
              <a:t>7</a:t>
            </a:r>
            <a:r>
              <a:rPr lang="ru-RU" sz="2300" dirty="0">
                <a:solidFill>
                  <a:schemeClr val="bg2">
                    <a:lumMod val="25000"/>
                  </a:schemeClr>
                </a:solidFill>
                <a:latin typeface="Times New Roman" panose="02020603050405020304" pitchFamily="18" charset="0"/>
                <a:cs typeface="Times New Roman" panose="02020603050405020304" pitchFamily="18" charset="0"/>
              </a:rPr>
              <a:t> </a:t>
            </a:r>
            <a:r>
              <a:rPr lang="ro-RO" sz="2300" dirty="0">
                <a:solidFill>
                  <a:schemeClr val="bg2">
                    <a:lumMod val="25000"/>
                  </a:schemeClr>
                </a:solidFill>
                <a:latin typeface="Times New Roman" panose="02020603050405020304" pitchFamily="18" charset="0"/>
                <a:cs typeface="Times New Roman" panose="02020603050405020304" pitchFamily="18" charset="0"/>
              </a:rPr>
              <a:t>noiembrie </a:t>
            </a:r>
            <a:r>
              <a:rPr lang="ru-RU" sz="2300" dirty="0">
                <a:solidFill>
                  <a:schemeClr val="bg2">
                    <a:lumMod val="25000"/>
                  </a:schemeClr>
                </a:solidFill>
                <a:latin typeface="Times New Roman" panose="02020603050405020304" pitchFamily="18" charset="0"/>
                <a:cs typeface="Times New Roman" panose="02020603050405020304" pitchFamily="18" charset="0"/>
              </a:rPr>
              <a:t> 202</a:t>
            </a:r>
            <a:r>
              <a:rPr lang="ro-RO" sz="2300" dirty="0">
                <a:solidFill>
                  <a:schemeClr val="bg2">
                    <a:lumMod val="25000"/>
                  </a:schemeClr>
                </a:solidFill>
                <a:latin typeface="Times New Roman" panose="02020603050405020304" pitchFamily="18" charset="0"/>
                <a:cs typeface="Times New Roman" panose="02020603050405020304" pitchFamily="18" charset="0"/>
              </a:rPr>
              <a:t>4</a:t>
            </a:r>
            <a:r>
              <a:rPr lang="ru-RU" sz="2300" dirty="0">
                <a:solidFill>
                  <a:schemeClr val="bg2">
                    <a:lumMod val="25000"/>
                  </a:schemeClr>
                </a:solidFill>
                <a:latin typeface="Times New Roman" panose="02020603050405020304" pitchFamily="18" charset="0"/>
                <a:cs typeface="Times New Roman" panose="02020603050405020304" pitchFamily="18" charset="0"/>
              </a:rPr>
              <a:t>, </a:t>
            </a:r>
            <a:r>
              <a:rPr lang="ro-RO" sz="2300" dirty="0">
                <a:solidFill>
                  <a:schemeClr val="bg2">
                    <a:lumMod val="25000"/>
                  </a:schemeClr>
                </a:solidFill>
                <a:latin typeface="Times New Roman" panose="02020603050405020304" pitchFamily="18" charset="0"/>
                <a:cs typeface="Times New Roman" panose="02020603050405020304" pitchFamily="18" charset="0"/>
              </a:rPr>
              <a:t>online</a:t>
            </a:r>
            <a:endParaRPr lang="ro-RO" sz="2300"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F9E226A4-AB09-11E4-A8B4-513D9D7A5E3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0126"/>
          <a:stretch/>
        </p:blipFill>
        <p:spPr bwMode="auto">
          <a:xfrm>
            <a:off x="1031953" y="42937"/>
            <a:ext cx="1441752" cy="12050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скачанные файлы">
            <a:extLst>
              <a:ext uri="{FF2B5EF4-FFF2-40B4-BE49-F238E27FC236}">
                <a16:creationId xmlns:a16="http://schemas.microsoft.com/office/drawing/2014/main" id="{8338E338-D9EE-4C60-E5AD-77580D524DF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8424" y="302112"/>
            <a:ext cx="632704" cy="635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Изображение логотипа">
            <a:extLst>
              <a:ext uri="{FF2B5EF4-FFF2-40B4-BE49-F238E27FC236}">
                <a16:creationId xmlns:a16="http://schemas.microsoft.com/office/drawing/2014/main" id="{BB6B2E47-A243-A01B-846A-0DB8D9A1B32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8908" y="270942"/>
            <a:ext cx="610749" cy="718334"/>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a:extLst>
              <a:ext uri="{FF2B5EF4-FFF2-40B4-BE49-F238E27FC236}">
                <a16:creationId xmlns:a16="http://schemas.microsoft.com/office/drawing/2014/main" id="{D9875444-47A8-F488-3488-2AB1EFF71394}"/>
              </a:ext>
            </a:extLst>
          </p:cNvPr>
          <p:cNvSpPr/>
          <p:nvPr/>
        </p:nvSpPr>
        <p:spPr>
          <a:xfrm>
            <a:off x="1650716" y="1365381"/>
            <a:ext cx="6946493" cy="707886"/>
          </a:xfrm>
          <a:prstGeom prst="rect">
            <a:avLst/>
          </a:prstGeom>
        </p:spPr>
        <p:txBody>
          <a:bodyPr wrap="square">
            <a:spAutoFit/>
          </a:bodyPr>
          <a:lstStyle/>
          <a:p>
            <a:pPr algn="ctr"/>
            <a:r>
              <a:rPr lang="ro-RO" sz="2000" b="1" cap="all" dirty="0">
                <a:solidFill>
                  <a:schemeClr val="tx2">
                    <a:lumMod val="60000"/>
                    <a:lumOff val="40000"/>
                  </a:schemeClr>
                </a:solidFill>
                <a:latin typeface="Times New Roman" panose="02020603050405020304" pitchFamily="18" charset="0"/>
                <a:cs typeface="Times New Roman" panose="02020603050405020304" pitchFamily="18" charset="0"/>
              </a:rPr>
              <a:t>Rezultatele  activității  GRUPULUI  DE  LUCRU privind  SITUAȚIILE  EXCEPȚIONALE</a:t>
            </a:r>
            <a:endParaRPr lang="ru-RU" sz="2000" b="1" cap="all"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6" name="Прямокутник 3">
            <a:extLst>
              <a:ext uri="{FF2B5EF4-FFF2-40B4-BE49-F238E27FC236}">
                <a16:creationId xmlns:a16="http://schemas.microsoft.com/office/drawing/2014/main" id="{423E6C36-2B53-9FBF-CE6F-679590975ABB}"/>
              </a:ext>
            </a:extLst>
          </p:cNvPr>
          <p:cNvSpPr/>
          <p:nvPr/>
        </p:nvSpPr>
        <p:spPr>
          <a:xfrm>
            <a:off x="2298308" y="153596"/>
            <a:ext cx="5400600" cy="830997"/>
          </a:xfrm>
          <a:prstGeom prst="rect">
            <a:avLst/>
          </a:prstGeom>
          <a:noFill/>
        </p:spPr>
        <p:txBody>
          <a:bodyPr wrap="square" lIns="91440" tIns="45720" rIns="91440" bIns="45720">
            <a:spAutoFit/>
          </a:bodyPr>
          <a:lstStyle/>
          <a:p>
            <a:pPr algn="ct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SAVE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DNIESTER</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TOGETHER</a:t>
            </a:r>
            <a:endParaRPr lang="ro-RO"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r>
              <a:rPr lang="ro-RO" sz="23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SALVĂM NISTRU ÎMPREUNĂ</a:t>
            </a:r>
            <a:endParaRPr lang="en-US" sz="23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3FAFA3C6-6026-B841-2C5A-E4BC626C5035}"/>
              </a:ext>
            </a:extLst>
          </p:cNvPr>
          <p:cNvSpPr txBox="1"/>
          <p:nvPr/>
        </p:nvSpPr>
        <p:spPr>
          <a:xfrm>
            <a:off x="1031953" y="3042007"/>
            <a:ext cx="7732928" cy="3554819"/>
          </a:xfrm>
          <a:prstGeom prst="rect">
            <a:avLst/>
          </a:prstGeom>
          <a:noFill/>
        </p:spPr>
        <p:txBody>
          <a:bodyPr wrap="square">
            <a:spAutoFit/>
          </a:bodyPr>
          <a:lstStyle/>
          <a:p>
            <a:pPr marL="285750" indent="-285750">
              <a:buFont typeface="Wingdings" panose="05000000000000000000" pitchFamily="2" charset="2"/>
              <a:buChar char="ü"/>
            </a:pPr>
            <a:r>
              <a:rPr lang="ro-RO" altLang="uk-UA" sz="1950" b="1" dirty="0">
                <a:solidFill>
                  <a:schemeClr val="tx2"/>
                </a:solidFill>
                <a:latin typeface="Times New Roman" panose="02020603050405020304" pitchFamily="18" charset="0"/>
                <a:cs typeface="Times New Roman" panose="02020603050405020304" pitchFamily="18" charset="0"/>
              </a:rPr>
              <a:t>Progrese în implementarea măsurilor prevăzute în Planurile de gestionare </a:t>
            </a:r>
            <a:r>
              <a:rPr lang="en-US" altLang="uk-UA" sz="1950" b="1" dirty="0">
                <a:solidFill>
                  <a:schemeClr val="tx2"/>
                </a:solidFill>
                <a:latin typeface="Times New Roman" panose="02020603050405020304" pitchFamily="18" charset="0"/>
                <a:cs typeface="Times New Roman" panose="02020603050405020304" pitchFamily="18" charset="0"/>
              </a:rPr>
              <a:t>a </a:t>
            </a:r>
            <a:r>
              <a:rPr lang="ro-RO" altLang="uk-UA" sz="1950" b="1" dirty="0">
                <a:solidFill>
                  <a:schemeClr val="tx2"/>
                </a:solidFill>
                <a:latin typeface="Times New Roman" panose="02020603050405020304" pitchFamily="18" charset="0"/>
                <a:cs typeface="Times New Roman" panose="02020603050405020304" pitchFamily="18" charset="0"/>
              </a:rPr>
              <a:t>riscurilor de inundații în bazinul râului Nistru;</a:t>
            </a:r>
          </a:p>
          <a:p>
            <a:pPr marL="285750" indent="-285750">
              <a:spcBef>
                <a:spcPts val="1200"/>
              </a:spcBef>
              <a:buFont typeface="Wingdings" panose="05000000000000000000" pitchFamily="2" charset="2"/>
              <a:buChar char="ü"/>
            </a:pPr>
            <a:r>
              <a:rPr lang="ro-RO" altLang="uk-UA" sz="1950" b="1" dirty="0">
                <a:solidFill>
                  <a:schemeClr val="tx2"/>
                </a:solidFill>
                <a:latin typeface="Times New Roman" panose="02020603050405020304" pitchFamily="18" charset="0"/>
                <a:cs typeface="Times New Roman" panose="02020603050405020304" pitchFamily="18" charset="0"/>
              </a:rPr>
              <a:t>Participarea la armonizarea cadrului național de reglementare al Republicii Moldova și Ucrainei în domeniul prevenirii și reducerii riscurilor de situații de urgență, inclusiv a riscului de inundații în contextul Acordului de Asociere cu Uniunea Europeană;</a:t>
            </a:r>
          </a:p>
          <a:p>
            <a:pPr marL="285750" indent="-285750">
              <a:spcBef>
                <a:spcPts val="1200"/>
              </a:spcBef>
              <a:buFont typeface="Wingdings" panose="05000000000000000000" pitchFamily="2" charset="2"/>
              <a:buChar char="ü"/>
            </a:pPr>
            <a:r>
              <a:rPr lang="ro-RO" altLang="uk-UA" sz="1950" b="1" dirty="0">
                <a:solidFill>
                  <a:schemeClr val="tx2"/>
                </a:solidFill>
                <a:latin typeface="Times New Roman" panose="02020603050405020304" pitchFamily="18" charset="0"/>
                <a:cs typeface="Times New Roman" panose="02020603050405020304" pitchFamily="18" charset="0"/>
              </a:rPr>
              <a:t>Participarea la procesul de elaborare a Planului de gestionare a districtului bazinului hidrografic Nistru, ciclul II (2024-2029);</a:t>
            </a:r>
          </a:p>
          <a:p>
            <a:pPr marL="285750" indent="-285750">
              <a:spcBef>
                <a:spcPts val="1200"/>
              </a:spcBef>
              <a:buFont typeface="Wingdings" panose="05000000000000000000" pitchFamily="2" charset="2"/>
              <a:buChar char="ü"/>
            </a:pPr>
            <a:r>
              <a:rPr lang="ro-RO" altLang="uk-UA" sz="1950" b="1" dirty="0">
                <a:solidFill>
                  <a:schemeClr val="tx2"/>
                </a:solidFill>
                <a:latin typeface="Times New Roman" panose="02020603050405020304" pitchFamily="18" charset="0"/>
                <a:cs typeface="Times New Roman" panose="02020603050405020304" pitchFamily="18" charset="0"/>
              </a:rPr>
              <a:t>Participarea la procesul de adaptare a Planurilor protecției civile la schimbările climatice și gestionarea riscurilor de dezastre.</a:t>
            </a:r>
          </a:p>
        </p:txBody>
      </p:sp>
    </p:spTree>
    <p:extLst>
      <p:ext uri="{BB962C8B-B14F-4D97-AF65-F5344CB8AC3E}">
        <p14:creationId xmlns:p14="http://schemas.microsoft.com/office/powerpoint/2010/main" val="1519978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DF3DD-3B7C-B5DC-0C6C-47DE2D248945}"/>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94CA3EA6-B5A3-980B-381D-EE9E2A50288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0126"/>
          <a:stretch/>
        </p:blipFill>
        <p:spPr bwMode="auto">
          <a:xfrm>
            <a:off x="1031953" y="42937"/>
            <a:ext cx="1441752" cy="12050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скачанные файлы">
            <a:extLst>
              <a:ext uri="{FF2B5EF4-FFF2-40B4-BE49-F238E27FC236}">
                <a16:creationId xmlns:a16="http://schemas.microsoft.com/office/drawing/2014/main" id="{881A2A01-64B1-BA2B-299C-0982BD8E568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8424" y="302112"/>
            <a:ext cx="632704" cy="635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Изображение логотипа">
            <a:extLst>
              <a:ext uri="{FF2B5EF4-FFF2-40B4-BE49-F238E27FC236}">
                <a16:creationId xmlns:a16="http://schemas.microsoft.com/office/drawing/2014/main" id="{237FFC04-C65B-D1CD-33B8-8AB82347DD5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8908" y="270942"/>
            <a:ext cx="610749" cy="71833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кутник 3">
            <a:extLst>
              <a:ext uri="{FF2B5EF4-FFF2-40B4-BE49-F238E27FC236}">
                <a16:creationId xmlns:a16="http://schemas.microsoft.com/office/drawing/2014/main" id="{E2F8150A-5CDC-B848-8CB3-AA9412F0FCBD}"/>
              </a:ext>
            </a:extLst>
          </p:cNvPr>
          <p:cNvSpPr/>
          <p:nvPr/>
        </p:nvSpPr>
        <p:spPr>
          <a:xfrm>
            <a:off x="2298308" y="153596"/>
            <a:ext cx="5400600" cy="830997"/>
          </a:xfrm>
          <a:prstGeom prst="rect">
            <a:avLst/>
          </a:prstGeom>
          <a:noFill/>
        </p:spPr>
        <p:txBody>
          <a:bodyPr wrap="square" lIns="91440" tIns="45720" rIns="91440" bIns="45720">
            <a:spAutoFit/>
          </a:bodyPr>
          <a:lstStyle/>
          <a:p>
            <a:pPr algn="ct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SAVE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DNIESTER</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TOGETHER</a:t>
            </a:r>
            <a:endParaRPr lang="ro-RO"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r>
              <a:rPr lang="ro-RO" sz="23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SALVĂM NISTRU ÎMPREUNĂ</a:t>
            </a:r>
            <a:endParaRPr lang="en-US" sz="23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EEF0883-E0B4-85C5-47C2-04E5CF8784D9}"/>
              </a:ext>
            </a:extLst>
          </p:cNvPr>
          <p:cNvSpPr txBox="1"/>
          <p:nvPr/>
        </p:nvSpPr>
        <p:spPr>
          <a:xfrm>
            <a:off x="5724128" y="4259358"/>
            <a:ext cx="3240360" cy="707886"/>
          </a:xfrm>
          <a:prstGeom prst="rect">
            <a:avLst/>
          </a:prstGeom>
          <a:noFill/>
        </p:spPr>
        <p:txBody>
          <a:bodyPr wrap="square">
            <a:spAutoFit/>
          </a:bodyPr>
          <a:lstStyle/>
          <a:p>
            <a:r>
              <a:rPr lang="ro-RO" altLang="uk-UA" sz="2000" b="1" dirty="0">
                <a:solidFill>
                  <a:schemeClr val="tx2"/>
                </a:solidFill>
                <a:latin typeface="Times New Roman" panose="02020603050405020304" pitchFamily="18" charset="0"/>
                <a:cs typeface="Times New Roman" panose="02020603050405020304" pitchFamily="18" charset="0"/>
              </a:rPr>
              <a:t>Exercițiu de Stat Major la nivel național – 30.04.2024</a:t>
            </a:r>
          </a:p>
        </p:txBody>
      </p:sp>
      <p:pic>
        <p:nvPicPr>
          <p:cNvPr id="8" name="Picture 14">
            <a:extLst>
              <a:ext uri="{FF2B5EF4-FFF2-40B4-BE49-F238E27FC236}">
                <a16:creationId xmlns:a16="http://schemas.microsoft.com/office/drawing/2014/main" id="{7EA6A4EA-1635-C5FC-BBEB-FACA9A17CC5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61402" y="1232219"/>
            <a:ext cx="2066927" cy="2691116"/>
          </a:xfrm>
          <a:prstGeom prst="rect">
            <a:avLst/>
          </a:prstGeom>
          <a:noFill/>
          <a:extLst>
            <a:ext uri="{909E8E84-426E-40DD-AFC4-6F175D3DCCD1}">
              <a14:hiddenFill xmlns:a14="http://schemas.microsoft.com/office/drawing/2010/main">
                <a:solidFill>
                  <a:srgbClr val="FFFFFF"/>
                </a:solidFill>
              </a14:hiddenFill>
            </a:ext>
          </a:extLst>
        </p:spPr>
      </p:pic>
      <p:pic>
        <p:nvPicPr>
          <p:cNvPr id="10" name="Google Shape;258;p13">
            <a:extLst>
              <a:ext uri="{FF2B5EF4-FFF2-40B4-BE49-F238E27FC236}">
                <a16:creationId xmlns:a16="http://schemas.microsoft.com/office/drawing/2014/main" id="{F9AE841A-BA2F-3201-FAF2-6819AD624F5A}"/>
              </a:ext>
            </a:extLst>
          </p:cNvPr>
          <p:cNvPicPr preferRelativeResize="0"/>
          <p:nvPr/>
        </p:nvPicPr>
        <p:blipFill>
          <a:blip r:embed="rId6">
            <a:alphaModFix/>
          </a:blip>
          <a:stretch>
            <a:fillRect/>
          </a:stretch>
        </p:blipFill>
        <p:spPr>
          <a:xfrm>
            <a:off x="7027579" y="1273195"/>
            <a:ext cx="1993549" cy="2667196"/>
          </a:xfrm>
          <a:prstGeom prst="rect">
            <a:avLst/>
          </a:prstGeom>
          <a:noFill/>
          <a:ln>
            <a:noFill/>
          </a:ln>
        </p:spPr>
      </p:pic>
      <p:sp>
        <p:nvSpPr>
          <p:cNvPr id="11" name="TextBox 10">
            <a:extLst>
              <a:ext uri="{FF2B5EF4-FFF2-40B4-BE49-F238E27FC236}">
                <a16:creationId xmlns:a16="http://schemas.microsoft.com/office/drawing/2014/main" id="{639C5115-3949-4ABD-A342-328B22E35F7A}"/>
              </a:ext>
            </a:extLst>
          </p:cNvPr>
          <p:cNvSpPr txBox="1"/>
          <p:nvPr/>
        </p:nvSpPr>
        <p:spPr>
          <a:xfrm>
            <a:off x="1115616" y="1733135"/>
            <a:ext cx="3456384" cy="1200329"/>
          </a:xfrm>
          <a:prstGeom prst="rect">
            <a:avLst/>
          </a:prstGeom>
          <a:noFill/>
        </p:spPr>
        <p:txBody>
          <a:bodyPr wrap="square">
            <a:spAutoFit/>
          </a:bodyPr>
          <a:lstStyle/>
          <a:p>
            <a:r>
              <a:rPr lang="ro-RO" altLang="uk-UA" b="1" dirty="0">
                <a:solidFill>
                  <a:schemeClr val="tx2"/>
                </a:solidFill>
                <a:latin typeface="Times New Roman" panose="02020603050405020304" pitchFamily="18" charset="0"/>
                <a:cs typeface="Times New Roman" panose="02020603050405020304" pitchFamily="18" charset="0"/>
              </a:rPr>
              <a:t>Elaborarea proiectului Planului Național de Management în cazul producerii inundațiilor în bazinul hidrografic Nistru</a:t>
            </a:r>
          </a:p>
        </p:txBody>
      </p:sp>
      <p:pic>
        <p:nvPicPr>
          <p:cNvPr id="13" name="Picture 26" descr="Exerciţiu de stat major moldo-austriac (FOTO / VIDEO de SPC SE) |  Inspectoratul General pentru Situații de Urgență">
            <a:extLst>
              <a:ext uri="{FF2B5EF4-FFF2-40B4-BE49-F238E27FC236}">
                <a16:creationId xmlns:a16="http://schemas.microsoft.com/office/drawing/2014/main" id="{AF2DBCD9-E4D7-D119-1139-B895000E84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15671" y="3089580"/>
            <a:ext cx="2993628" cy="197486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a:extLst>
              <a:ext uri="{FF2B5EF4-FFF2-40B4-BE49-F238E27FC236}">
                <a16:creationId xmlns:a16="http://schemas.microsoft.com/office/drawing/2014/main" id="{F63F548B-B1B1-0584-CA84-D49A5700ED6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71009" y="5141728"/>
            <a:ext cx="2857500" cy="156267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0">
            <a:extLst>
              <a:ext uri="{FF2B5EF4-FFF2-40B4-BE49-F238E27FC236}">
                <a16:creationId xmlns:a16="http://schemas.microsoft.com/office/drawing/2014/main" id="{63B48B60-A721-CA2B-F339-97468D6D248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60260" y="5141728"/>
            <a:ext cx="2808312" cy="1562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127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4D944-3B2A-38BE-6CD3-A063E05B2F0B}"/>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4EE4ED15-9A56-A707-71FB-D8EE23F0133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0126"/>
          <a:stretch/>
        </p:blipFill>
        <p:spPr bwMode="auto">
          <a:xfrm>
            <a:off x="1031953" y="42937"/>
            <a:ext cx="1441752" cy="12050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скачанные файлы">
            <a:extLst>
              <a:ext uri="{FF2B5EF4-FFF2-40B4-BE49-F238E27FC236}">
                <a16:creationId xmlns:a16="http://schemas.microsoft.com/office/drawing/2014/main" id="{250541C5-37F9-4D46-8F10-F50A8410162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8424" y="302112"/>
            <a:ext cx="632704" cy="635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Изображение логотипа">
            <a:extLst>
              <a:ext uri="{FF2B5EF4-FFF2-40B4-BE49-F238E27FC236}">
                <a16:creationId xmlns:a16="http://schemas.microsoft.com/office/drawing/2014/main" id="{CFC80444-7A47-92AC-D6B5-3CB79DB8152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8908" y="270942"/>
            <a:ext cx="610749" cy="71833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кутник 3">
            <a:extLst>
              <a:ext uri="{FF2B5EF4-FFF2-40B4-BE49-F238E27FC236}">
                <a16:creationId xmlns:a16="http://schemas.microsoft.com/office/drawing/2014/main" id="{88318BBA-2CBA-F1C2-A251-E8BDE35507F4}"/>
              </a:ext>
            </a:extLst>
          </p:cNvPr>
          <p:cNvSpPr/>
          <p:nvPr/>
        </p:nvSpPr>
        <p:spPr>
          <a:xfrm>
            <a:off x="2298308" y="153596"/>
            <a:ext cx="5400600" cy="830997"/>
          </a:xfrm>
          <a:prstGeom prst="rect">
            <a:avLst/>
          </a:prstGeom>
          <a:noFill/>
        </p:spPr>
        <p:txBody>
          <a:bodyPr wrap="square" lIns="91440" tIns="45720" rIns="91440" bIns="45720">
            <a:spAutoFit/>
          </a:bodyPr>
          <a:lstStyle/>
          <a:p>
            <a:pPr algn="ct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SAVE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DNIESTER</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TOGETHER</a:t>
            </a:r>
            <a:endParaRPr lang="ro-RO"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r>
              <a:rPr lang="ro-RO" sz="23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SALVĂM NISTRU ÎMPREUNĂ</a:t>
            </a:r>
            <a:endParaRPr lang="en-US" sz="23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CA8CD30-BB22-71A7-CA66-7662FBC27C97}"/>
              </a:ext>
            </a:extLst>
          </p:cNvPr>
          <p:cNvSpPr txBox="1"/>
          <p:nvPr/>
        </p:nvSpPr>
        <p:spPr>
          <a:xfrm>
            <a:off x="3100226" y="1430678"/>
            <a:ext cx="2748409" cy="707886"/>
          </a:xfrm>
          <a:prstGeom prst="rect">
            <a:avLst/>
          </a:prstGeom>
          <a:noFill/>
        </p:spPr>
        <p:txBody>
          <a:bodyPr wrap="square">
            <a:spAutoFit/>
          </a:bodyPr>
          <a:lstStyle/>
          <a:p>
            <a:pPr algn="ctr"/>
            <a:r>
              <a:rPr lang="ro-RO" altLang="uk-UA" sz="2000" b="1" dirty="0">
                <a:solidFill>
                  <a:schemeClr val="tx2"/>
                </a:solidFill>
                <a:latin typeface="Times New Roman" panose="02020603050405020304" pitchFamily="18" charset="0"/>
                <a:cs typeface="Times New Roman" panose="02020603050405020304" pitchFamily="18" charset="0"/>
              </a:rPr>
              <a:t>Exercițiu de Stat Major </a:t>
            </a:r>
          </a:p>
          <a:p>
            <a:pPr algn="ctr"/>
            <a:r>
              <a:rPr lang="ro-RO" altLang="uk-UA" sz="2000" b="1" dirty="0">
                <a:solidFill>
                  <a:schemeClr val="tx2"/>
                </a:solidFill>
                <a:latin typeface="Times New Roman" panose="02020603050405020304" pitchFamily="18" charset="0"/>
                <a:cs typeface="Times New Roman" panose="02020603050405020304" pitchFamily="18" charset="0"/>
              </a:rPr>
              <a:t>15-16.05.2024</a:t>
            </a:r>
          </a:p>
        </p:txBody>
      </p:sp>
      <p:pic>
        <p:nvPicPr>
          <p:cNvPr id="2" name="Picture 6" descr="PPRD East3 logo, link to startpage">
            <a:extLst>
              <a:ext uri="{FF2B5EF4-FFF2-40B4-BE49-F238E27FC236}">
                <a16:creationId xmlns:a16="http://schemas.microsoft.com/office/drawing/2014/main" id="{D074A171-9681-300F-81C7-21A8BA179C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7842" y="5789647"/>
            <a:ext cx="2576934" cy="83478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2" descr="Возможно, это изображение 1 человек, учится и текст">
            <a:extLst>
              <a:ext uri="{FF2B5EF4-FFF2-40B4-BE49-F238E27FC236}">
                <a16:creationId xmlns:a16="http://schemas.microsoft.com/office/drawing/2014/main" id="{4BB3E66A-3DE0-DA1F-B723-96A558E9843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8635" y="1484119"/>
            <a:ext cx="2968588" cy="19933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4" descr="Возможно, это изображение 2 человека и текст">
            <a:extLst>
              <a:ext uri="{FF2B5EF4-FFF2-40B4-BE49-F238E27FC236}">
                <a16:creationId xmlns:a16="http://schemas.microsoft.com/office/drawing/2014/main" id="{D5BA6BC6-80C1-A413-637B-7306BF3158E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7424" y="1248035"/>
            <a:ext cx="2831001" cy="184546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Нет описания фото.">
            <a:extLst>
              <a:ext uri="{FF2B5EF4-FFF2-40B4-BE49-F238E27FC236}">
                <a16:creationId xmlns:a16="http://schemas.microsoft.com/office/drawing/2014/main" id="{379A1387-018B-3A68-3D5A-CF05EE8DF7C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52120" y="3607906"/>
            <a:ext cx="3369008" cy="20512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Нет описания фото.">
            <a:extLst>
              <a:ext uri="{FF2B5EF4-FFF2-40B4-BE49-F238E27FC236}">
                <a16:creationId xmlns:a16="http://schemas.microsoft.com/office/drawing/2014/main" id="{913680C6-C2D4-C663-F4AD-D094335701C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5901" y="4901072"/>
            <a:ext cx="2613891" cy="18454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Нет описания фото.">
            <a:extLst>
              <a:ext uri="{FF2B5EF4-FFF2-40B4-BE49-F238E27FC236}">
                <a16:creationId xmlns:a16="http://schemas.microsoft.com/office/drawing/2014/main" id="{472E2F80-0268-B594-ADCF-07626ACD979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85094" y="4914428"/>
            <a:ext cx="2763081" cy="18415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Нет описания фото.">
            <a:extLst>
              <a:ext uri="{FF2B5EF4-FFF2-40B4-BE49-F238E27FC236}">
                <a16:creationId xmlns:a16="http://schemas.microsoft.com/office/drawing/2014/main" id="{87DA326A-36B1-5A1C-B91A-866CD17B83F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55109" y="3116873"/>
            <a:ext cx="3793066" cy="1737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023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05667-2571-6156-063D-B28325513D27}"/>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9FF9AFD6-8128-AAAF-886E-1E3181320BD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0126"/>
          <a:stretch/>
        </p:blipFill>
        <p:spPr bwMode="auto">
          <a:xfrm>
            <a:off x="1031953" y="42937"/>
            <a:ext cx="1441752" cy="12050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скачанные файлы">
            <a:extLst>
              <a:ext uri="{FF2B5EF4-FFF2-40B4-BE49-F238E27FC236}">
                <a16:creationId xmlns:a16="http://schemas.microsoft.com/office/drawing/2014/main" id="{FC2BC568-720A-CE76-261D-CDC01A2FF89B}"/>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8424" y="302112"/>
            <a:ext cx="632704" cy="635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Изображение логотипа">
            <a:extLst>
              <a:ext uri="{FF2B5EF4-FFF2-40B4-BE49-F238E27FC236}">
                <a16:creationId xmlns:a16="http://schemas.microsoft.com/office/drawing/2014/main" id="{0E20F789-A701-11CA-179C-391C644D8AD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8908" y="270942"/>
            <a:ext cx="610749" cy="71833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кутник 3">
            <a:extLst>
              <a:ext uri="{FF2B5EF4-FFF2-40B4-BE49-F238E27FC236}">
                <a16:creationId xmlns:a16="http://schemas.microsoft.com/office/drawing/2014/main" id="{61532D51-CBB5-EF23-5783-6E35DF8D5C70}"/>
              </a:ext>
            </a:extLst>
          </p:cNvPr>
          <p:cNvSpPr/>
          <p:nvPr/>
        </p:nvSpPr>
        <p:spPr>
          <a:xfrm>
            <a:off x="2298308" y="153596"/>
            <a:ext cx="5400600" cy="830997"/>
          </a:xfrm>
          <a:prstGeom prst="rect">
            <a:avLst/>
          </a:prstGeom>
          <a:noFill/>
        </p:spPr>
        <p:txBody>
          <a:bodyPr wrap="square" lIns="91440" tIns="45720" rIns="91440" bIns="45720">
            <a:spAutoFit/>
          </a:bodyPr>
          <a:lstStyle/>
          <a:p>
            <a:pPr algn="ct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SAVE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DNIESTER</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TOGETHER</a:t>
            </a:r>
            <a:endParaRPr lang="ro-RO"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r>
              <a:rPr lang="ro-RO" sz="23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SALVĂM NISTRU ÎMPREUNĂ</a:t>
            </a:r>
            <a:endParaRPr lang="en-US" sz="23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B6029100-2437-DD57-9CC1-7A386B9815CF}"/>
              </a:ext>
            </a:extLst>
          </p:cNvPr>
          <p:cNvSpPr txBox="1"/>
          <p:nvPr/>
        </p:nvSpPr>
        <p:spPr>
          <a:xfrm>
            <a:off x="1031953" y="1693643"/>
            <a:ext cx="3972095" cy="2246769"/>
          </a:xfrm>
          <a:prstGeom prst="rect">
            <a:avLst/>
          </a:prstGeom>
          <a:noFill/>
        </p:spPr>
        <p:txBody>
          <a:bodyPr wrap="square">
            <a:spAutoFit/>
          </a:bodyPr>
          <a:lstStyle/>
          <a:p>
            <a:pPr algn="ctr"/>
            <a:r>
              <a:rPr lang="ro-RO" sz="2000" b="1" i="1" dirty="0">
                <a:solidFill>
                  <a:schemeClr val="tx2"/>
                </a:solidFill>
                <a:latin typeface="Times New Roman" panose="02020603050405020304" pitchFamily="18" charset="0"/>
                <a:ea typeface="SimSun" panose="02010600030101010101" pitchFamily="2" charset="-122"/>
              </a:rPr>
              <a:t>SAFETY4TMF </a:t>
            </a:r>
          </a:p>
          <a:p>
            <a:pPr algn="ctr"/>
            <a:r>
              <a:rPr lang="ro-RO" sz="2000" b="1" i="1" dirty="0">
                <a:solidFill>
                  <a:schemeClr val="tx2"/>
                </a:solidFill>
                <a:effectLst/>
                <a:latin typeface="Times New Roman" panose="02020603050405020304" pitchFamily="18" charset="0"/>
                <a:ea typeface="SimSun" panose="02010600030101010101" pitchFamily="2" charset="-122"/>
              </a:rPr>
              <a:t>Activități coordonate de prevenire și management al dezastrelor pentru instalațiile de gestionare a sterilului de către autorități, municipalități și alte părți interesate să reducă riscurile și pericolele transnaționale </a:t>
            </a:r>
            <a:endParaRPr lang="ro-RO" altLang="uk-UA" sz="2400" b="1" dirty="0">
              <a:solidFill>
                <a:schemeClr val="tx2"/>
              </a:solidFill>
              <a:latin typeface="Times New Roman" panose="02020603050405020304" pitchFamily="18" charset="0"/>
              <a:cs typeface="Times New Roman" panose="02020603050405020304" pitchFamily="18" charset="0"/>
            </a:endParaRPr>
          </a:p>
        </p:txBody>
      </p:sp>
      <p:pic>
        <p:nvPicPr>
          <p:cNvPr id="8" name="Рисунок 7">
            <a:extLst>
              <a:ext uri="{FF2B5EF4-FFF2-40B4-BE49-F238E27FC236}">
                <a16:creationId xmlns:a16="http://schemas.microsoft.com/office/drawing/2014/main" id="{10B7CEB7-40ED-A58E-1364-321DE2DF9C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072" y="1225535"/>
            <a:ext cx="3801056" cy="5374627"/>
          </a:xfrm>
          <a:prstGeom prst="rect">
            <a:avLst/>
          </a:prstGeom>
        </p:spPr>
      </p:pic>
      <p:sp>
        <p:nvSpPr>
          <p:cNvPr id="10" name="TextBox 9">
            <a:extLst>
              <a:ext uri="{FF2B5EF4-FFF2-40B4-BE49-F238E27FC236}">
                <a16:creationId xmlns:a16="http://schemas.microsoft.com/office/drawing/2014/main" id="{103386E7-175F-E7B1-71C1-52CB11608EFF}"/>
              </a:ext>
            </a:extLst>
          </p:cNvPr>
          <p:cNvSpPr txBox="1"/>
          <p:nvPr/>
        </p:nvSpPr>
        <p:spPr>
          <a:xfrm>
            <a:off x="1187624" y="4653136"/>
            <a:ext cx="3456384" cy="2031325"/>
          </a:xfrm>
          <a:prstGeom prst="rect">
            <a:avLst/>
          </a:prstGeom>
          <a:noFill/>
        </p:spPr>
        <p:txBody>
          <a:bodyPr wrap="square">
            <a:spAutoFit/>
          </a:bodyPr>
          <a:lstStyle/>
          <a:p>
            <a:pPr algn="ctr"/>
            <a:r>
              <a:rPr lang="ro-RO" sz="1800" b="1" u="sng" dirty="0">
                <a:solidFill>
                  <a:schemeClr val="tx2"/>
                </a:solidFill>
                <a:effectLst/>
                <a:latin typeface="Times New Roman" panose="02020603050405020304" pitchFamily="18" charset="0"/>
                <a:ea typeface="Times New Roman" panose="02020603050405020304" pitchFamily="18" charset="0"/>
              </a:rPr>
              <a:t>Obiectivul specific</a:t>
            </a:r>
          </a:p>
          <a:p>
            <a:pPr algn="ctr"/>
            <a:r>
              <a:rPr lang="ro-RO" sz="1800" dirty="0">
                <a:solidFill>
                  <a:schemeClr val="tx2"/>
                </a:solidFill>
                <a:effectLst/>
                <a:latin typeface="Times New Roman" panose="02020603050405020304" pitchFamily="18" charset="0"/>
                <a:ea typeface="Times New Roman" panose="02020603050405020304" pitchFamily="18" charset="0"/>
              </a:rPr>
              <a:t>Promovarea capacității de adaptare la schimbările climatice și managementul dezastrelor la nivel transnațional în raport cu riscurile de mediu luând în considerare abordările bazate pe ecosistem</a:t>
            </a:r>
            <a:r>
              <a:rPr lang="ro-RO" sz="1800" b="1" i="1" dirty="0">
                <a:solidFill>
                  <a:schemeClr val="tx2"/>
                </a:solidFill>
                <a:effectLst/>
                <a:latin typeface="Times New Roman" panose="02020603050405020304" pitchFamily="18" charset="0"/>
                <a:ea typeface="SimSun" panose="02010600030101010101" pitchFamily="2" charset="-122"/>
              </a:rPr>
              <a:t> </a:t>
            </a:r>
            <a:endParaRPr lang="ro-RO" altLang="uk-UA" sz="2000"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9436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2E9C-F46D-2C7F-52B3-4D864C5776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24C7D-193F-87DB-EB63-23508046B6C5}"/>
              </a:ext>
            </a:extLst>
          </p:cNvPr>
          <p:cNvSpPr>
            <a:spLocks noGrp="1"/>
          </p:cNvSpPr>
          <p:nvPr>
            <p:ph type="ctrTitle"/>
          </p:nvPr>
        </p:nvSpPr>
        <p:spPr>
          <a:xfrm>
            <a:off x="1705580" y="1430037"/>
            <a:ext cx="6353566" cy="486795"/>
          </a:xfrm>
        </p:spPr>
        <p:txBody>
          <a:bodyPr>
            <a:noAutofit/>
          </a:bodyPr>
          <a:lstStyle/>
          <a:p>
            <a:pPr algn="ctr"/>
            <a:r>
              <a:rPr lang="ro-RO" sz="2400" b="1" dirty="0">
                <a:solidFill>
                  <a:schemeClr val="tx2">
                    <a:lumMod val="60000"/>
                    <a:lumOff val="40000"/>
                  </a:schemeClr>
                </a:solidFill>
                <a:latin typeface="Times New Roman" panose="02020603050405020304" pitchFamily="18" charset="0"/>
                <a:cs typeface="Times New Roman" panose="02020603050405020304" pitchFamily="18" charset="0"/>
              </a:rPr>
              <a:t>DECIZII LUATE:</a:t>
            </a:r>
            <a:endParaRPr lang="ro-RO" sz="2400"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41CDCC3C-36EE-DA03-BCD5-5F29D4B79E1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0126"/>
          <a:stretch/>
        </p:blipFill>
        <p:spPr bwMode="auto">
          <a:xfrm>
            <a:off x="1031953" y="42937"/>
            <a:ext cx="1441752" cy="12050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скачанные файлы">
            <a:extLst>
              <a:ext uri="{FF2B5EF4-FFF2-40B4-BE49-F238E27FC236}">
                <a16:creationId xmlns:a16="http://schemas.microsoft.com/office/drawing/2014/main" id="{DB9600DA-D6BD-88AC-1764-9153D98A0B35}"/>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8424" y="302112"/>
            <a:ext cx="632704" cy="635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Изображение логотипа">
            <a:extLst>
              <a:ext uri="{FF2B5EF4-FFF2-40B4-BE49-F238E27FC236}">
                <a16:creationId xmlns:a16="http://schemas.microsoft.com/office/drawing/2014/main" id="{DD2D6731-0BDB-34B6-E177-B9B56CE07CE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8908" y="270942"/>
            <a:ext cx="610749" cy="71833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кутник 3">
            <a:extLst>
              <a:ext uri="{FF2B5EF4-FFF2-40B4-BE49-F238E27FC236}">
                <a16:creationId xmlns:a16="http://schemas.microsoft.com/office/drawing/2014/main" id="{B07D6BB4-EAB3-EDBB-7EB2-F45D40072EF8}"/>
              </a:ext>
            </a:extLst>
          </p:cNvPr>
          <p:cNvSpPr/>
          <p:nvPr/>
        </p:nvSpPr>
        <p:spPr>
          <a:xfrm>
            <a:off x="2298308" y="153596"/>
            <a:ext cx="5400600" cy="830997"/>
          </a:xfrm>
          <a:prstGeom prst="rect">
            <a:avLst/>
          </a:prstGeom>
          <a:noFill/>
        </p:spPr>
        <p:txBody>
          <a:bodyPr wrap="square" lIns="91440" tIns="45720" rIns="91440" bIns="45720">
            <a:spAutoFit/>
          </a:bodyPr>
          <a:lstStyle/>
          <a:p>
            <a:pPr algn="ct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SAVE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DNIESTER</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TOGETHER</a:t>
            </a:r>
            <a:endParaRPr lang="ro-RO"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r>
              <a:rPr lang="ro-RO" sz="23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SALVĂM NISTRU ÎMPREUNĂ</a:t>
            </a:r>
            <a:endParaRPr lang="en-US" sz="23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CD17E6E-40D5-673F-DDA7-38DB69A25DFE}"/>
              </a:ext>
            </a:extLst>
          </p:cNvPr>
          <p:cNvSpPr txBox="1"/>
          <p:nvPr/>
        </p:nvSpPr>
        <p:spPr>
          <a:xfrm>
            <a:off x="1187624" y="2155075"/>
            <a:ext cx="7732928" cy="4431983"/>
          </a:xfrm>
          <a:prstGeom prst="rect">
            <a:avLst/>
          </a:prstGeom>
          <a:noFill/>
        </p:spPr>
        <p:txBody>
          <a:bodyPr wrap="square">
            <a:spAutoFit/>
          </a:bodyPr>
          <a:lstStyle/>
          <a:p>
            <a:pPr marL="285750" indent="-285750">
              <a:spcBef>
                <a:spcPts val="1200"/>
              </a:spcBef>
              <a:buFont typeface="Wingdings" panose="05000000000000000000" pitchFamily="2" charset="2"/>
              <a:buChar char="ü"/>
            </a:pPr>
            <a:r>
              <a:rPr lang="ro-RO" b="1" dirty="0">
                <a:solidFill>
                  <a:schemeClr val="tx2"/>
                </a:solidFill>
                <a:effectLst/>
                <a:latin typeface="Times New Roman" panose="02020603050405020304" pitchFamily="18" charset="0"/>
                <a:ea typeface="Calibri" panose="020F0502020204030204" pitchFamily="34" charset="0"/>
              </a:rPr>
              <a:t>Informarea </a:t>
            </a:r>
            <a:r>
              <a:rPr lang="ro-RO" b="1" dirty="0">
                <a:solidFill>
                  <a:schemeClr val="tx2"/>
                </a:solidFill>
                <a:latin typeface="Times New Roman" panose="02020603050405020304" pitchFamily="18" charset="0"/>
                <a:ea typeface="Calibri" panose="020F0502020204030204" pitchFamily="34" charset="0"/>
              </a:rPr>
              <a:t>Comisiei despre insuficiența forțelor și mijloacelor necesare pentru localizarea și lichidarea scurgerilor accidentale de petrol, produse petroliere și alte substanțe chimice periculoase în râul Nistru;</a:t>
            </a:r>
            <a:endParaRPr lang="ru-RU" b="1" dirty="0">
              <a:solidFill>
                <a:schemeClr val="tx2"/>
              </a:solidFill>
              <a:effectLst/>
              <a:latin typeface="Times New Roman" panose="02020603050405020304" pitchFamily="18" charset="0"/>
              <a:ea typeface="Calibri" panose="020F0502020204030204" pitchFamily="34" charset="0"/>
            </a:endParaRPr>
          </a:p>
          <a:p>
            <a:pPr marL="285750" indent="-285750">
              <a:spcBef>
                <a:spcPts val="1200"/>
              </a:spcBef>
              <a:buFont typeface="Wingdings" panose="05000000000000000000" pitchFamily="2" charset="2"/>
              <a:buChar char="ü"/>
            </a:pPr>
            <a:r>
              <a:rPr lang="ro-RO" b="1" dirty="0">
                <a:solidFill>
                  <a:schemeClr val="tx2"/>
                </a:solidFill>
                <a:effectLst/>
                <a:latin typeface="Times New Roman" panose="02020603050405020304" pitchFamily="18" charset="0"/>
                <a:ea typeface="Calibri" panose="020F0502020204030204" pitchFamily="34" charset="0"/>
              </a:rPr>
              <a:t>Informare</a:t>
            </a:r>
            <a:r>
              <a:rPr lang="ro-RO" b="1" dirty="0">
                <a:solidFill>
                  <a:schemeClr val="tx2"/>
                </a:solidFill>
                <a:latin typeface="Times New Roman" panose="02020603050405020304" pitchFamily="18" charset="0"/>
                <a:ea typeface="Calibri" panose="020F0502020204030204" pitchFamily="34" charset="0"/>
              </a:rPr>
              <a:t>a </a:t>
            </a:r>
            <a:r>
              <a:rPr lang="ro-RO" b="1" dirty="0">
                <a:solidFill>
                  <a:schemeClr val="tx2"/>
                </a:solidFill>
                <a:effectLst/>
                <a:latin typeface="Times New Roman" panose="02020603050405020304" pitchFamily="18" charset="0"/>
                <a:ea typeface="Calibri" panose="020F0502020204030204" pitchFamily="34" charset="0"/>
              </a:rPr>
              <a:t>Comisiei privind necesitatea studierii experienței statelor membre ale UE din regiunea Dunării în ceea ce privește răspunsul la eventualele situații de urgență legate de deversările accidentale de produse petroliere și alte substanțe chimice periculoase, inclusiv disponibilitatea forțelor și mijloacelor necesare pentru eliminarea acestora</a:t>
            </a:r>
            <a:r>
              <a:rPr lang="ro-RO" altLang="uk-UA" b="1" dirty="0">
                <a:solidFill>
                  <a:schemeClr val="tx2"/>
                </a:solidFill>
                <a:latin typeface="Times New Roman" panose="02020603050405020304" pitchFamily="18" charset="0"/>
                <a:cs typeface="Times New Roman" panose="02020603050405020304" pitchFamily="18" charset="0"/>
              </a:rPr>
              <a:t>;</a:t>
            </a:r>
          </a:p>
          <a:p>
            <a:pPr marL="285750" indent="-285750">
              <a:spcBef>
                <a:spcPts val="1200"/>
              </a:spcBef>
              <a:buFont typeface="Wingdings" panose="05000000000000000000" pitchFamily="2" charset="2"/>
              <a:buChar char="ü"/>
            </a:pPr>
            <a:r>
              <a:rPr lang="ro-RO" altLang="uk-UA" b="1" dirty="0">
                <a:solidFill>
                  <a:schemeClr val="tx2"/>
                </a:solidFill>
                <a:latin typeface="Times New Roman" panose="02020603050405020304" pitchFamily="18" charset="0"/>
                <a:cs typeface="Times New Roman" panose="02020603050405020304" pitchFamily="18" charset="0"/>
              </a:rPr>
              <a:t>Participarea în continuare la armonizarea cadrului național de reglementare al Republicii Moldova și Ucrainei în domeniul prevenirii și reducerii riscurilor de situații de urgență, inclusiv a riscului de inundații în contextul Acordului de Asociere cu Uniunea Europeană;</a:t>
            </a:r>
          </a:p>
          <a:p>
            <a:pPr marL="285750" indent="-285750">
              <a:spcBef>
                <a:spcPts val="1200"/>
              </a:spcBef>
              <a:buFont typeface="Wingdings" panose="05000000000000000000" pitchFamily="2" charset="2"/>
              <a:buChar char="ü"/>
            </a:pPr>
            <a:r>
              <a:rPr lang="ro-RO" altLang="uk-UA" b="1" dirty="0">
                <a:solidFill>
                  <a:schemeClr val="tx2"/>
                </a:solidFill>
                <a:latin typeface="Times New Roman" panose="02020603050405020304" pitchFamily="18" charset="0"/>
                <a:cs typeface="Times New Roman" panose="02020603050405020304" pitchFamily="18" charset="0"/>
              </a:rPr>
              <a:t>Participarea în continuare la procesul de adaptare a Planurilor protecției civile la schimbările climatice și gestionarea riscurilor de dezastre.</a:t>
            </a:r>
          </a:p>
        </p:txBody>
      </p:sp>
    </p:spTree>
    <p:extLst>
      <p:ext uri="{BB962C8B-B14F-4D97-AF65-F5344CB8AC3E}">
        <p14:creationId xmlns:p14="http://schemas.microsoft.com/office/powerpoint/2010/main" val="2518396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FC544-F9D1-A086-2435-2F53FC4C8A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27EC3B-6766-E9C8-2BFC-023BF1A647F4}"/>
              </a:ext>
            </a:extLst>
          </p:cNvPr>
          <p:cNvSpPr>
            <a:spLocks noGrp="1"/>
          </p:cNvSpPr>
          <p:nvPr>
            <p:ph type="ctrTitle"/>
          </p:nvPr>
        </p:nvSpPr>
        <p:spPr>
          <a:xfrm>
            <a:off x="1691680" y="1571891"/>
            <a:ext cx="6840760" cy="718334"/>
          </a:xfrm>
        </p:spPr>
        <p:txBody>
          <a:bodyPr>
            <a:noAutofit/>
          </a:bodyPr>
          <a:lstStyle/>
          <a:p>
            <a:pPr algn="ctr"/>
            <a:r>
              <a:rPr lang="ro-RO" altLang="uk-UA" sz="2000" b="1" dirty="0">
                <a:solidFill>
                  <a:schemeClr val="accent2"/>
                </a:solidFill>
                <a:latin typeface="Times New Roman" panose="02020603050405020304" pitchFamily="18" charset="0"/>
                <a:cs typeface="Times New Roman" panose="02020603050405020304" pitchFamily="18" charset="0"/>
              </a:rPr>
              <a:t>SARCINILE GL SE PENTRU PERIOADĂ URMĂTOARE (Planul de activitate pentru 2024 – 2025)</a:t>
            </a:r>
            <a:endParaRPr lang="ro-RO" sz="2000" dirty="0">
              <a:solidFill>
                <a:schemeClr val="accent2"/>
              </a:solidFill>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E50389A1-E8CB-13A3-9C34-B6C42629916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0126"/>
          <a:stretch/>
        </p:blipFill>
        <p:spPr bwMode="auto">
          <a:xfrm>
            <a:off x="1031953" y="42937"/>
            <a:ext cx="1441752" cy="12050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скачанные файлы">
            <a:extLst>
              <a:ext uri="{FF2B5EF4-FFF2-40B4-BE49-F238E27FC236}">
                <a16:creationId xmlns:a16="http://schemas.microsoft.com/office/drawing/2014/main" id="{C9D47A90-8FAB-EB11-B9B3-F75CDEFCE02F}"/>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8424" y="302112"/>
            <a:ext cx="632704" cy="635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Изображение логотипа">
            <a:extLst>
              <a:ext uri="{FF2B5EF4-FFF2-40B4-BE49-F238E27FC236}">
                <a16:creationId xmlns:a16="http://schemas.microsoft.com/office/drawing/2014/main" id="{2167CCB9-55E7-F0BF-ACCC-223BFF00C3F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8908" y="270942"/>
            <a:ext cx="610749" cy="718334"/>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кутник 3">
            <a:extLst>
              <a:ext uri="{FF2B5EF4-FFF2-40B4-BE49-F238E27FC236}">
                <a16:creationId xmlns:a16="http://schemas.microsoft.com/office/drawing/2014/main" id="{924A9422-F1B4-E041-E111-1D926196CD62}"/>
              </a:ext>
            </a:extLst>
          </p:cNvPr>
          <p:cNvSpPr/>
          <p:nvPr/>
        </p:nvSpPr>
        <p:spPr>
          <a:xfrm>
            <a:off x="2298308" y="153596"/>
            <a:ext cx="5400600" cy="830997"/>
          </a:xfrm>
          <a:prstGeom prst="rect">
            <a:avLst/>
          </a:prstGeom>
          <a:noFill/>
        </p:spPr>
        <p:txBody>
          <a:bodyPr wrap="square" lIns="91440" tIns="45720" rIns="91440" bIns="45720">
            <a:spAutoFit/>
          </a:bodyPr>
          <a:lstStyle/>
          <a:p>
            <a:pPr algn="ct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SAVE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THE</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DNIESTER</a:t>
            </a:r>
            <a:r>
              <a:rPr lang="uk-UA"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TOGETHER</a:t>
            </a:r>
            <a:endParaRPr lang="ro-RO" sz="24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algn="ctr"/>
            <a:r>
              <a:rPr lang="ro-RO" sz="2300" b="1"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SALVĂM  NISTRU  ÎMPREUNĂ</a:t>
            </a:r>
            <a:endParaRPr lang="en-US" sz="2300" b="1"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DE432351-0986-9155-17AE-53B17688D5D1}"/>
              </a:ext>
            </a:extLst>
          </p:cNvPr>
          <p:cNvSpPr txBox="1"/>
          <p:nvPr/>
        </p:nvSpPr>
        <p:spPr>
          <a:xfrm>
            <a:off x="1132144" y="2690339"/>
            <a:ext cx="7732928" cy="3754874"/>
          </a:xfrm>
          <a:prstGeom prst="rect">
            <a:avLst/>
          </a:prstGeom>
          <a:noFill/>
        </p:spPr>
        <p:txBody>
          <a:bodyPr wrap="square">
            <a:spAutoFit/>
          </a:bodyPr>
          <a:lstStyle/>
          <a:p>
            <a:pPr marL="285750" indent="-285750">
              <a:spcBef>
                <a:spcPts val="1200"/>
              </a:spcBef>
              <a:buFont typeface="Wingdings" panose="05000000000000000000" pitchFamily="2" charset="2"/>
              <a:buChar char="ü"/>
            </a:pPr>
            <a:r>
              <a:rPr lang="ro-RO" b="1" dirty="0">
                <a:solidFill>
                  <a:schemeClr val="tx2"/>
                </a:solidFill>
                <a:effectLst/>
                <a:latin typeface="Times New Roman" panose="02020603050405020304" pitchFamily="18" charset="0"/>
                <a:ea typeface="Calibri" panose="020F0502020204030204" pitchFamily="34" charset="0"/>
              </a:rPr>
              <a:t>Schimbul</a:t>
            </a:r>
            <a:r>
              <a:rPr lang="ro-RO" b="1" dirty="0">
                <a:solidFill>
                  <a:schemeClr val="tx2"/>
                </a:solidFill>
                <a:latin typeface="Times New Roman" panose="02020603050405020304" pitchFamily="18" charset="0"/>
                <a:ea typeface="Calibri" panose="020F0502020204030204" pitchFamily="34" charset="0"/>
              </a:rPr>
              <a:t> de informații privind amenințarea și apariția situațiilor excepționale cu impact transfrontalier</a:t>
            </a:r>
            <a:r>
              <a:rPr lang="ro-RO" altLang="uk-UA" b="1" dirty="0">
                <a:solidFill>
                  <a:schemeClr val="tx2"/>
                </a:solidFill>
                <a:latin typeface="Times New Roman" panose="02020603050405020304" pitchFamily="18" charset="0"/>
                <a:cs typeface="Times New Roman" panose="02020603050405020304" pitchFamily="18" charset="0"/>
              </a:rPr>
              <a:t>;</a:t>
            </a:r>
          </a:p>
          <a:p>
            <a:pPr marL="285750" indent="-285750">
              <a:spcBef>
                <a:spcPts val="1200"/>
              </a:spcBef>
              <a:buFont typeface="Wingdings" panose="05000000000000000000" pitchFamily="2" charset="2"/>
              <a:buChar char="ü"/>
            </a:pPr>
            <a:r>
              <a:rPr lang="ro-RO" altLang="uk-UA" b="1" dirty="0">
                <a:solidFill>
                  <a:schemeClr val="tx2"/>
                </a:solidFill>
                <a:latin typeface="Times New Roman" panose="02020603050405020304" pitchFamily="18" charset="0"/>
                <a:cs typeface="Times New Roman" panose="02020603050405020304" pitchFamily="18" charset="0"/>
              </a:rPr>
              <a:t>Monitorizarea implementării măsurilor prevăzute în Planurile de gestionare </a:t>
            </a:r>
            <a:r>
              <a:rPr lang="en-US" altLang="uk-UA" b="1" dirty="0">
                <a:solidFill>
                  <a:schemeClr val="tx2"/>
                </a:solidFill>
                <a:latin typeface="Times New Roman" panose="02020603050405020304" pitchFamily="18" charset="0"/>
                <a:cs typeface="Times New Roman" panose="02020603050405020304" pitchFamily="18" charset="0"/>
              </a:rPr>
              <a:t>a </a:t>
            </a:r>
            <a:r>
              <a:rPr lang="ro-RO" altLang="uk-UA" b="1" dirty="0">
                <a:solidFill>
                  <a:schemeClr val="tx2"/>
                </a:solidFill>
                <a:latin typeface="Times New Roman" panose="02020603050405020304" pitchFamily="18" charset="0"/>
                <a:cs typeface="Times New Roman" panose="02020603050405020304" pitchFamily="18" charset="0"/>
              </a:rPr>
              <a:t>riscurilor de inundații în bazinul râului Nistru;</a:t>
            </a:r>
          </a:p>
          <a:p>
            <a:pPr marL="285750" indent="-285750">
              <a:spcBef>
                <a:spcPts val="1200"/>
              </a:spcBef>
              <a:buFont typeface="Wingdings" panose="05000000000000000000" pitchFamily="2" charset="2"/>
              <a:buChar char="ü"/>
            </a:pPr>
            <a:r>
              <a:rPr lang="ro-RO" altLang="uk-UA" b="1" dirty="0">
                <a:solidFill>
                  <a:schemeClr val="tx2"/>
                </a:solidFill>
                <a:latin typeface="Times New Roman" panose="02020603050405020304" pitchFamily="18" charset="0"/>
                <a:cs typeface="Times New Roman" panose="02020603050405020304" pitchFamily="18" charset="0"/>
              </a:rPr>
              <a:t>Participarea la elaborarea și actualizarea hărților de pericol și risc de inundații;</a:t>
            </a:r>
          </a:p>
          <a:p>
            <a:pPr marL="285750" indent="-285750">
              <a:spcBef>
                <a:spcPts val="1200"/>
              </a:spcBef>
              <a:buFont typeface="Wingdings" panose="05000000000000000000" pitchFamily="2" charset="2"/>
              <a:buChar char="ü"/>
            </a:pPr>
            <a:r>
              <a:rPr lang="ro-RO" b="1" dirty="0">
                <a:solidFill>
                  <a:schemeClr val="tx2"/>
                </a:solidFill>
                <a:effectLst/>
                <a:latin typeface="Times New Roman" panose="02020603050405020304" pitchFamily="18" charset="0"/>
                <a:ea typeface="Calibri" panose="020F0502020204030204" pitchFamily="34" charset="0"/>
              </a:rPr>
              <a:t>Determinarea nivelurilor periculoase ale apei pentru zonele cu risc sporit ca rezultat al fenomenelor naturale (viituri/inundații)</a:t>
            </a:r>
            <a:r>
              <a:rPr lang="ro-RO" altLang="uk-UA" b="1" dirty="0">
                <a:solidFill>
                  <a:schemeClr val="tx2"/>
                </a:solidFill>
                <a:latin typeface="Times New Roman" panose="02020603050405020304" pitchFamily="18" charset="0"/>
                <a:cs typeface="Times New Roman" panose="02020603050405020304" pitchFamily="18" charset="0"/>
              </a:rPr>
              <a:t>;</a:t>
            </a:r>
          </a:p>
          <a:p>
            <a:pPr marL="285750" indent="-285750">
              <a:spcBef>
                <a:spcPts val="1200"/>
              </a:spcBef>
              <a:buFont typeface="Wingdings" panose="05000000000000000000" pitchFamily="2" charset="2"/>
              <a:buChar char="ü"/>
            </a:pPr>
            <a:r>
              <a:rPr lang="ro-RO" b="1" dirty="0">
                <a:solidFill>
                  <a:schemeClr val="tx2"/>
                </a:solidFill>
                <a:effectLst/>
                <a:latin typeface="Times New Roman" panose="02020603050405020304" pitchFamily="18" charset="0"/>
                <a:ea typeface="Calibri" panose="020F0502020204030204" pitchFamily="34" charset="0"/>
              </a:rPr>
              <a:t>Participarea la acțiuni comune legate de situații excepționale și de urgență, precum și organizarea informării populației în caz de inundații sau poluarea râului Nistru</a:t>
            </a:r>
            <a:endParaRPr lang="ro-RO" altLang="uk-UA" b="1"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0318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кутник 8">
            <a:extLst>
              <a:ext uri="{FF2B5EF4-FFF2-40B4-BE49-F238E27FC236}">
                <a16:creationId xmlns:a16="http://schemas.microsoft.com/office/drawing/2014/main" id="{6E1A3719-33EC-4814-BB0C-D3451EF898F3}"/>
              </a:ext>
            </a:extLst>
          </p:cNvPr>
          <p:cNvSpPr/>
          <p:nvPr/>
        </p:nvSpPr>
        <p:spPr>
          <a:xfrm>
            <a:off x="5387040" y="1772816"/>
            <a:ext cx="3756960" cy="954107"/>
          </a:xfrm>
          <a:prstGeom prst="rect">
            <a:avLst/>
          </a:prstGeom>
        </p:spPr>
        <p:txBody>
          <a:bodyPr wrap="square">
            <a:spAutoFit/>
          </a:bodyPr>
          <a:lstStyle/>
          <a:p>
            <a:pPr algn="ctr"/>
            <a:r>
              <a:rPr lang="ro-RO" sz="2800" b="1" dirty="0">
                <a:solidFill>
                  <a:schemeClr val="tx2">
                    <a:lumMod val="60000"/>
                    <a:lumOff val="40000"/>
                  </a:schemeClr>
                </a:solidFill>
                <a:latin typeface="Times New Roman" panose="02020603050405020304" pitchFamily="18" charset="0"/>
                <a:ea typeface="Calibri"/>
                <a:cs typeface="Times New Roman" panose="02020603050405020304" pitchFamily="18" charset="0"/>
                <a:sym typeface="Calibri"/>
              </a:rPr>
              <a:t>MULȚUMIM  PENTRU ATENȚIE</a:t>
            </a:r>
            <a:r>
              <a:rPr lang="uk-UA" sz="2800" b="1" dirty="0">
                <a:solidFill>
                  <a:schemeClr val="tx2">
                    <a:lumMod val="60000"/>
                    <a:lumOff val="40000"/>
                  </a:schemeClr>
                </a:solidFill>
                <a:latin typeface="Times New Roman" panose="02020603050405020304" pitchFamily="18" charset="0"/>
                <a:ea typeface="Calibri"/>
                <a:cs typeface="Times New Roman" panose="02020603050405020304" pitchFamily="18" charset="0"/>
                <a:sym typeface="Calibri"/>
              </a:rPr>
              <a:t>!!! </a:t>
            </a:r>
            <a:endParaRPr lang="uk-UA" sz="2800"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sp>
        <p:nvSpPr>
          <p:cNvPr id="10" name="Прямокутник 9">
            <a:extLst>
              <a:ext uri="{FF2B5EF4-FFF2-40B4-BE49-F238E27FC236}">
                <a16:creationId xmlns:a16="http://schemas.microsoft.com/office/drawing/2014/main" id="{E64DF6BA-7C10-4603-8D2B-DA411871A4BB}"/>
              </a:ext>
            </a:extLst>
          </p:cNvPr>
          <p:cNvSpPr/>
          <p:nvPr/>
        </p:nvSpPr>
        <p:spPr>
          <a:xfrm>
            <a:off x="2574788" y="260648"/>
            <a:ext cx="6303608" cy="646331"/>
          </a:xfrm>
          <a:prstGeom prst="rect">
            <a:avLst/>
          </a:prstGeom>
        </p:spPr>
        <p:txBody>
          <a:bodyPr wrap="square">
            <a:spAutoFit/>
          </a:bodyPr>
          <a:lstStyle/>
          <a:p>
            <a:pPr algn="ctr"/>
            <a:r>
              <a:rPr lang="ro-RO" sz="1800" b="1" dirty="0">
                <a:solidFill>
                  <a:schemeClr val="tx2">
                    <a:lumMod val="60000"/>
                    <a:lumOff val="40000"/>
                  </a:schemeClr>
                </a:solidFill>
                <a:latin typeface="Times New Roman" panose="02020603050405020304" pitchFamily="18" charset="0"/>
                <a:cs typeface="Times New Roman" panose="02020603050405020304" pitchFamily="18" charset="0"/>
              </a:rPr>
              <a:t>Ședința a V-a a Comisiei privind utilizarea stabilă și protecția bazinului fluviului Nistru</a:t>
            </a:r>
            <a:endParaRPr lang="ru-RU" sz="1800" b="1" dirty="0">
              <a:solidFill>
                <a:schemeClr val="tx2">
                  <a:lumMod val="60000"/>
                  <a:lumOff val="40000"/>
                </a:schemeClr>
              </a:solidFill>
              <a:latin typeface="Times New Roman" panose="02020603050405020304" pitchFamily="18" charset="0"/>
              <a:cs typeface="Times New Roman" panose="02020603050405020304" pitchFamily="18" charset="0"/>
            </a:endParaRPr>
          </a:p>
        </p:txBody>
      </p:sp>
      <p:pic>
        <p:nvPicPr>
          <p:cNvPr id="2" name="Picture 2">
            <a:extLst>
              <a:ext uri="{FF2B5EF4-FFF2-40B4-BE49-F238E27FC236}">
                <a16:creationId xmlns:a16="http://schemas.microsoft.com/office/drawing/2014/main" id="{E122C2EE-7FEA-CE32-A8DD-7FCB634A7AA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70126"/>
          <a:stretch/>
        </p:blipFill>
        <p:spPr bwMode="auto">
          <a:xfrm>
            <a:off x="1065485" y="69894"/>
            <a:ext cx="1441752" cy="120509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RM - Nivelul apei în râul Nistru revine la normal (AUDIO)">
            <a:extLst>
              <a:ext uri="{FF2B5EF4-FFF2-40B4-BE49-F238E27FC236}">
                <a16:creationId xmlns:a16="http://schemas.microsoft.com/office/drawing/2014/main" id="{977EAAEF-5486-1173-F1C6-C0FBD3A59E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3" y="1409897"/>
            <a:ext cx="4248472" cy="237914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8" descr="https://dniester-commission.com/wp-content/uploads/2021/09/Nistru_la_Soroca-1000x650.jpg">
            <a:extLst>
              <a:ext uri="{FF2B5EF4-FFF2-40B4-BE49-F238E27FC236}">
                <a16:creationId xmlns:a16="http://schemas.microsoft.com/office/drawing/2014/main" id="{7F82614C-F640-24F6-7F9A-B4D50E5425C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4544" y="4028096"/>
            <a:ext cx="4368939" cy="250199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8B9D8EC-F3BB-FF86-D793-FE1D0BB8FD2F}"/>
              </a:ext>
            </a:extLst>
          </p:cNvPr>
          <p:cNvSpPr txBox="1"/>
          <p:nvPr/>
        </p:nvSpPr>
        <p:spPr>
          <a:xfrm>
            <a:off x="1331640" y="4539466"/>
            <a:ext cx="2790056" cy="1479251"/>
          </a:xfrm>
          <a:prstGeom prst="rect">
            <a:avLst/>
          </a:prstGeom>
          <a:noFill/>
        </p:spPr>
        <p:txBody>
          <a:bodyPr wrap="square" anchor="ctr">
            <a:spAutoFit/>
          </a:bodyPr>
          <a:lstStyle/>
          <a:p>
            <a:pPr marL="82296" indent="0" algn="ctr">
              <a:spcBef>
                <a:spcPts val="0"/>
              </a:spcBef>
              <a:buNone/>
            </a:pPr>
            <a:r>
              <a:rPr lang="ro-RO" b="1" dirty="0" err="1">
                <a:solidFill>
                  <a:schemeClr val="tx2">
                    <a:lumMod val="75000"/>
                  </a:schemeClr>
                </a:solidFill>
                <a:latin typeface="Times New Roman" panose="02020603050405020304" pitchFamily="18" charset="0"/>
                <a:cs typeface="Times New Roman" panose="02020603050405020304" pitchFamily="18" charset="0"/>
              </a:rPr>
              <a:t>Liudmila</a:t>
            </a:r>
            <a:r>
              <a:rPr lang="ro-RO" b="1" dirty="0">
                <a:solidFill>
                  <a:schemeClr val="tx2">
                    <a:lumMod val="75000"/>
                  </a:schemeClr>
                </a:solidFill>
                <a:latin typeface="Times New Roman" panose="02020603050405020304" pitchFamily="18" charset="0"/>
                <a:cs typeface="Times New Roman" panose="02020603050405020304" pitchFamily="18" charset="0"/>
              </a:rPr>
              <a:t> David</a:t>
            </a:r>
          </a:p>
          <a:p>
            <a:pPr marL="82296" indent="0" algn="ctr">
              <a:spcBef>
                <a:spcPts val="0"/>
              </a:spcBef>
              <a:buNone/>
            </a:pPr>
            <a:r>
              <a:rPr lang="ro-RO" sz="1600" b="1" dirty="0" err="1">
                <a:solidFill>
                  <a:schemeClr val="tx2">
                    <a:lumMod val="75000"/>
                  </a:schemeClr>
                </a:solidFill>
                <a:latin typeface="Times New Roman" panose="02020603050405020304" pitchFamily="18" charset="0"/>
                <a:cs typeface="Times New Roman" panose="02020603050405020304" pitchFamily="18" charset="0"/>
                <a:hlinkClick r:id="rId5"/>
              </a:rPr>
              <a:t>liudmila.david</a:t>
            </a:r>
            <a:r>
              <a:rPr lang="en-US" sz="1600" b="1" dirty="0">
                <a:solidFill>
                  <a:schemeClr val="tx2">
                    <a:lumMod val="75000"/>
                  </a:schemeClr>
                </a:solidFill>
                <a:latin typeface="Times New Roman" panose="02020603050405020304" pitchFamily="18" charset="0"/>
                <a:cs typeface="Times New Roman" panose="02020603050405020304" pitchFamily="18" charset="0"/>
                <a:hlinkClick r:id="rId5"/>
              </a:rPr>
              <a:t>@</a:t>
            </a:r>
            <a:r>
              <a:rPr lang="ro-RO" sz="1600" b="1" dirty="0">
                <a:solidFill>
                  <a:schemeClr val="tx2">
                    <a:lumMod val="75000"/>
                  </a:schemeClr>
                </a:solidFill>
                <a:latin typeface="Times New Roman" panose="02020603050405020304" pitchFamily="18" charset="0"/>
                <a:cs typeface="Times New Roman" panose="02020603050405020304" pitchFamily="18" charset="0"/>
                <a:hlinkClick r:id="rId5"/>
              </a:rPr>
              <a:t>igsu.gov</a:t>
            </a:r>
            <a:r>
              <a:rPr lang="en-US" sz="1600" b="1" dirty="0">
                <a:solidFill>
                  <a:schemeClr val="tx2">
                    <a:lumMod val="75000"/>
                  </a:schemeClr>
                </a:solidFill>
                <a:latin typeface="Times New Roman" panose="02020603050405020304" pitchFamily="18" charset="0"/>
                <a:cs typeface="Times New Roman" panose="02020603050405020304" pitchFamily="18" charset="0"/>
                <a:hlinkClick r:id="rId5"/>
              </a:rPr>
              <a:t>.md</a:t>
            </a:r>
            <a:r>
              <a:rPr lang="en-US" sz="1600" b="1" dirty="0">
                <a:solidFill>
                  <a:schemeClr val="tx2">
                    <a:lumMod val="75000"/>
                  </a:schemeClr>
                </a:solidFill>
                <a:latin typeface="Times New Roman" panose="02020603050405020304" pitchFamily="18" charset="0"/>
                <a:cs typeface="Times New Roman" panose="02020603050405020304" pitchFamily="18" charset="0"/>
              </a:rPr>
              <a:t> </a:t>
            </a:r>
            <a:endParaRPr lang="ro-RO" sz="1600" b="1" dirty="0">
              <a:solidFill>
                <a:schemeClr val="tx2">
                  <a:lumMod val="75000"/>
                </a:schemeClr>
              </a:solidFill>
              <a:latin typeface="Times New Roman" panose="02020603050405020304" pitchFamily="18" charset="0"/>
              <a:cs typeface="Times New Roman" panose="02020603050405020304" pitchFamily="18" charset="0"/>
            </a:endParaRPr>
          </a:p>
          <a:p>
            <a:pPr marL="82296" indent="0" algn="ctr">
              <a:spcBef>
                <a:spcPts val="0"/>
              </a:spcBef>
              <a:buNone/>
            </a:pPr>
            <a:endParaRPr lang="ro-RO" sz="2000" b="1" dirty="0">
              <a:solidFill>
                <a:schemeClr val="tx2">
                  <a:lumMod val="75000"/>
                </a:schemeClr>
              </a:solidFill>
              <a:latin typeface="Times New Roman" panose="02020603050405020304" pitchFamily="18" charset="0"/>
              <a:cs typeface="Times New Roman" panose="02020603050405020304" pitchFamily="18" charset="0"/>
            </a:endParaRPr>
          </a:p>
          <a:p>
            <a:pPr marL="82296" indent="0" algn="ctr">
              <a:spcBef>
                <a:spcPts val="0"/>
              </a:spcBef>
              <a:buNone/>
            </a:pPr>
            <a:r>
              <a:rPr lang="ro-RO" b="1" dirty="0" err="1">
                <a:solidFill>
                  <a:schemeClr val="tx2">
                    <a:lumMod val="75000"/>
                  </a:schemeClr>
                </a:solidFill>
                <a:latin typeface="Times New Roman" panose="02020603050405020304" pitchFamily="18" charset="0"/>
                <a:cs typeface="Times New Roman" panose="02020603050405020304" pitchFamily="18" charset="0"/>
              </a:rPr>
              <a:t>Petro</a:t>
            </a:r>
            <a:r>
              <a:rPr lang="ro-RO" b="1" dirty="0">
                <a:solidFill>
                  <a:schemeClr val="tx2">
                    <a:lumMod val="75000"/>
                  </a:schemeClr>
                </a:solidFill>
                <a:latin typeface="Times New Roman" panose="02020603050405020304" pitchFamily="18" charset="0"/>
                <a:cs typeface="Times New Roman" panose="02020603050405020304" pitchFamily="18" charset="0"/>
              </a:rPr>
              <a:t> </a:t>
            </a:r>
            <a:r>
              <a:rPr lang="ro-RO" b="1" dirty="0" err="1">
                <a:solidFill>
                  <a:schemeClr val="tx2">
                    <a:lumMod val="75000"/>
                  </a:schemeClr>
                </a:solidFill>
                <a:latin typeface="Times New Roman" panose="02020603050405020304" pitchFamily="18" charset="0"/>
                <a:cs typeface="Times New Roman" panose="02020603050405020304" pitchFamily="18" charset="0"/>
              </a:rPr>
              <a:t>Kropotov</a:t>
            </a:r>
            <a:endParaRPr lang="ro-RO" b="1" dirty="0">
              <a:solidFill>
                <a:schemeClr val="tx2">
                  <a:lumMod val="75000"/>
                </a:schemeClr>
              </a:solidFill>
              <a:latin typeface="Times New Roman" panose="02020603050405020304" pitchFamily="18" charset="0"/>
              <a:cs typeface="Times New Roman" panose="02020603050405020304" pitchFamily="18" charset="0"/>
            </a:endParaRPr>
          </a:p>
          <a:p>
            <a:pPr marL="449263" indent="0" algn="just">
              <a:lnSpc>
                <a:spcPct val="125000"/>
              </a:lnSpc>
              <a:buNone/>
            </a:pPr>
            <a:r>
              <a:rPr lang="en-US" sz="1600" b="1" dirty="0">
                <a:solidFill>
                  <a:schemeClr val="tx2">
                    <a:lumMod val="75000"/>
                  </a:schemeClr>
                </a:solidFill>
                <a:latin typeface="Times New Roman" panose="02020603050405020304" pitchFamily="18" charset="0"/>
                <a:cs typeface="Times New Roman" panose="02020603050405020304" pitchFamily="18" charset="0"/>
                <a:hlinkClick r:id="rId6"/>
              </a:rPr>
              <a:t>kropotov@dsns.gov.ua</a:t>
            </a:r>
            <a:endParaRPr lang="en-US" sz="1600" b="1"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955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1966</TotalTime>
  <Words>559</Words>
  <Application>Microsoft Office PowerPoint</Application>
  <PresentationFormat>Экран (4:3)</PresentationFormat>
  <Paragraphs>51</Paragraphs>
  <Slides>8</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8</vt:i4>
      </vt:variant>
    </vt:vector>
  </HeadingPairs>
  <TitlesOfParts>
    <vt:vector size="15" baseType="lpstr">
      <vt:lpstr>Calibri</vt:lpstr>
      <vt:lpstr>Gill Sans MT</vt:lpstr>
      <vt:lpstr>Times New Roman</vt:lpstr>
      <vt:lpstr>Verdana</vt:lpstr>
      <vt:lpstr>Wingdings</vt:lpstr>
      <vt:lpstr>Wingdings 2</vt:lpstr>
      <vt:lpstr>Solstice</vt:lpstr>
      <vt:lpstr>RAPORT   al Grupului de lucru privind situațiile excepționale </vt:lpstr>
      <vt:lpstr>Ședința comună - 07 noiembrie  2024, online</vt:lpstr>
      <vt:lpstr>Презентация PowerPoint</vt:lpstr>
      <vt:lpstr>Презентация PowerPoint</vt:lpstr>
      <vt:lpstr>Презентация PowerPoint</vt:lpstr>
      <vt:lpstr>DECIZII LUATE:</vt:lpstr>
      <vt:lpstr>SARCINILE GL SE PENTRU PERIOADĂ URMĂTOARE (Planul de activitate pentru 2024 – 2025)</vt:lpstr>
      <vt:lpstr>Презентация PowerPoint</vt:lpstr>
    </vt:vector>
  </TitlesOfParts>
  <Company>OSCE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Образец общих отчетов/презентаций встреч рабочих групп для Днестровской комиссии</dc:title>
  <dc:creator>Nadejda Mazur</dc:creator>
  <cp:lastModifiedBy>User</cp:lastModifiedBy>
  <cp:revision>60</cp:revision>
  <dcterms:created xsi:type="dcterms:W3CDTF">2019-07-04T10:55:24Z</dcterms:created>
  <dcterms:modified xsi:type="dcterms:W3CDTF">2024-11-27T12:35:07Z</dcterms:modified>
</cp:coreProperties>
</file>