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theme/themeOverride7.xml" ContentType="application/vnd.openxmlformats-officedocument.themeOverride+xml"/>
  <Override PartName="/ppt/theme/themeOverride8.xml" ContentType="application/vnd.openxmlformats-officedocument.themeOverr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Override5.xml" ContentType="application/vnd.openxmlformats-officedocument.themeOverride+xml"/>
  <Override PartName="/ppt/theme/themeOverride6.xml" ContentType="application/vnd.openxmlformats-officedocument.themeOverrid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Override3.xml" ContentType="application/vnd.openxmlformats-officedocument.themeOverride+xml"/>
  <Override PartName="/ppt/theme/themeOverride4.xml" ContentType="application/vnd.openxmlformats-officedocument.themeOverr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Override9.xml" ContentType="application/vnd.openxmlformats-officedocument.themeOverr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661" r:id="rId1"/>
  </p:sldMasterIdLst>
  <p:notesMasterIdLst>
    <p:notesMasterId r:id="rId13"/>
  </p:notesMasterIdLst>
  <p:sldIdLst>
    <p:sldId id="256" r:id="rId2"/>
    <p:sldId id="291" r:id="rId3"/>
    <p:sldId id="290" r:id="rId4"/>
    <p:sldId id="292" r:id="rId5"/>
    <p:sldId id="289" r:id="rId6"/>
    <p:sldId id="294" r:id="rId7"/>
    <p:sldId id="295" r:id="rId8"/>
    <p:sldId id="303" r:id="rId9"/>
    <p:sldId id="300" r:id="rId10"/>
    <p:sldId id="287" r:id="rId11"/>
    <p:sldId id="30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3366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0" d="100"/>
          <a:sy n="60" d="100"/>
        </p:scale>
        <p:origin x="-446" y="-35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11D1F2-6789-4032-9C6C-FD3D683AC1A7}" type="datetimeFigureOut">
              <a:rPr lang="en-US" smtClean="0"/>
              <a:pPr/>
              <a:t>11/27/2024</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332598-5E59-41D2-8CD8-0C2DD424A0F5}" type="slidenum">
              <a:rPr lang="en-US" smtClean="0"/>
              <a:pPr/>
              <a:t>‹#›</a:t>
            </a:fld>
            <a:endParaRPr lang="en-US"/>
          </a:p>
        </p:txBody>
      </p:sp>
    </p:spTree>
    <p:extLst>
      <p:ext uri="{BB962C8B-B14F-4D97-AF65-F5344CB8AC3E}">
        <p14:creationId xmlns="" xmlns:p14="http://schemas.microsoft.com/office/powerpoint/2010/main" val="3650663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910080" y="359898"/>
            <a:ext cx="987552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910080" y="1850064"/>
            <a:ext cx="98755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BAECABB9-A99B-4C14-A9B8-1864BAAE3FE2}" type="datetime1">
              <a:rPr lang="en-US" smtClean="0"/>
              <a:pPr/>
              <a:t>11/27/2024</a:t>
            </a:fld>
            <a:endParaRPr lang="en-US"/>
          </a:p>
        </p:txBody>
      </p:sp>
      <p:sp>
        <p:nvSpPr>
          <p:cNvPr id="20" name="Footer Placeholder 19"/>
          <p:cNvSpPr>
            <a:spLocks noGrp="1"/>
          </p:cNvSpPr>
          <p:nvPr>
            <p:ph type="ftr" sz="quarter" idx="11"/>
          </p:nvPr>
        </p:nvSpPr>
        <p:spPr/>
        <p:txBody>
          <a:bodyPr/>
          <a:lstStyle>
            <a:extLst/>
          </a:lstStyle>
          <a:p>
            <a:r>
              <a:rPr lang="en-US" smtClean="0"/>
              <a:t>Seminarul Științific „Starea și utilizarea sistemelor de aprovizionare cu apă și sanitație în ecosistemele urbane și rurale din Regiunea de Dezvoltare Nord”, 20 octombrie, 2021</a:t>
            </a:r>
            <a:endParaRPr lang="en-US"/>
          </a:p>
        </p:txBody>
      </p:sp>
      <p:sp>
        <p:nvSpPr>
          <p:cNvPr id="10" name="Slide Number Placeholder 9"/>
          <p:cNvSpPr>
            <a:spLocks noGrp="1"/>
          </p:cNvSpPr>
          <p:nvPr>
            <p:ph type="sldNum" sz="quarter" idx="12"/>
          </p:nvPr>
        </p:nvSpPr>
        <p:spPr/>
        <p:txBody>
          <a:bodyPr/>
          <a:lstStyle>
            <a:extLst/>
          </a:lstStyle>
          <a:p>
            <a:fld id="{97C97A76-E28B-4742-B8DD-FD3A9D5C143B}" type="slidenum">
              <a:rPr lang="en-US" smtClean="0"/>
              <a:pPr/>
              <a:t>‹#›</a:t>
            </a:fld>
            <a:endParaRPr lang="en-US"/>
          </a:p>
        </p:txBody>
      </p:sp>
      <p:sp>
        <p:nvSpPr>
          <p:cNvPr id="8" name="Oval 7"/>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542901"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AECABB9-A99B-4C14-A9B8-1864BAAE3FE2}" type="datetime1">
              <a:rPr lang="en-US" smtClean="0"/>
              <a:pPr/>
              <a:t>11/27/2024</a:t>
            </a:fld>
            <a:endParaRPr lang="en-US"/>
          </a:p>
        </p:txBody>
      </p:sp>
      <p:sp>
        <p:nvSpPr>
          <p:cNvPr id="5" name="Footer Placeholder 4"/>
          <p:cNvSpPr>
            <a:spLocks noGrp="1"/>
          </p:cNvSpPr>
          <p:nvPr>
            <p:ph type="ftr" sz="quarter" idx="11"/>
          </p:nvPr>
        </p:nvSpPr>
        <p:spPr/>
        <p:txBody>
          <a:bodyPr/>
          <a:lstStyle>
            <a:extLst/>
          </a:lstStyle>
          <a:p>
            <a:r>
              <a:rPr lang="en-US" smtClean="0"/>
              <a:t>Seminarul Științific „Starea și utilizarea sistemelor de aprovizionare cu apă și sanitație în ecosistemele urbane și rurale din Regiunea de Dezvoltare Nord”, 20 octombrie, 2021</a:t>
            </a:r>
            <a:endParaRPr lang="en-US"/>
          </a:p>
        </p:txBody>
      </p:sp>
      <p:sp>
        <p:nvSpPr>
          <p:cNvPr id="6" name="Slide Number Placeholder 5"/>
          <p:cNvSpPr>
            <a:spLocks noGrp="1"/>
          </p:cNvSpPr>
          <p:nvPr>
            <p:ph type="sldNum" sz="quarter" idx="12"/>
          </p:nvPr>
        </p:nvSpPr>
        <p:spPr/>
        <p:txBody>
          <a:bodyPr/>
          <a:lstStyle>
            <a:extLst/>
          </a:lstStyle>
          <a:p>
            <a:fld id="{97C97A76-E28B-4742-B8DD-FD3A9D5C143B}" type="slidenum">
              <a:rPr lang="en-US" smtClean="0"/>
              <a:pPr/>
              <a:t>‹#›</a:t>
            </a:fld>
            <a:endParaRPr lang="en-US"/>
          </a:p>
        </p:txBody>
      </p:sp>
    </p:spTree>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2"/>
            <a:ext cx="24384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524000" y="274643"/>
            <a:ext cx="7416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AECABB9-A99B-4C14-A9B8-1864BAAE3FE2}" type="datetime1">
              <a:rPr lang="en-US" smtClean="0"/>
              <a:pPr/>
              <a:t>11/27/2024</a:t>
            </a:fld>
            <a:endParaRPr lang="en-US"/>
          </a:p>
        </p:txBody>
      </p:sp>
      <p:sp>
        <p:nvSpPr>
          <p:cNvPr id="5" name="Footer Placeholder 4"/>
          <p:cNvSpPr>
            <a:spLocks noGrp="1"/>
          </p:cNvSpPr>
          <p:nvPr>
            <p:ph type="ftr" sz="quarter" idx="11"/>
          </p:nvPr>
        </p:nvSpPr>
        <p:spPr/>
        <p:txBody>
          <a:bodyPr/>
          <a:lstStyle>
            <a:extLst/>
          </a:lstStyle>
          <a:p>
            <a:r>
              <a:rPr lang="en-US" smtClean="0"/>
              <a:t>Seminarul Științific „Starea și utilizarea sistemelor de aprovizionare cu apă și sanitație în ecosistemele urbane și rurale din Regiunea de Dezvoltare Nord”, 20 octombrie, 2021</a:t>
            </a:r>
            <a:endParaRPr lang="en-US"/>
          </a:p>
        </p:txBody>
      </p:sp>
      <p:sp>
        <p:nvSpPr>
          <p:cNvPr id="6" name="Slide Number Placeholder 5"/>
          <p:cNvSpPr>
            <a:spLocks noGrp="1"/>
          </p:cNvSpPr>
          <p:nvPr>
            <p:ph type="sldNum" sz="quarter" idx="12"/>
          </p:nvPr>
        </p:nvSpPr>
        <p:spPr/>
        <p:txBody>
          <a:bodyPr/>
          <a:lstStyle>
            <a:extLst/>
          </a:lstStyle>
          <a:p>
            <a:fld id="{97C97A76-E28B-4742-B8DD-FD3A9D5C143B}" type="slidenum">
              <a:rPr lang="en-US" smtClean="0"/>
              <a:pPr/>
              <a:t>‹#›</a:t>
            </a:fld>
            <a:endParaRPr lang="en-US"/>
          </a:p>
        </p:txBody>
      </p:sp>
    </p:spTree>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AECABB9-A99B-4C14-A9B8-1864BAAE3FE2}" type="datetime1">
              <a:rPr lang="en-US" smtClean="0"/>
              <a:pPr/>
              <a:t>11/27/2024</a:t>
            </a:fld>
            <a:endParaRPr lang="en-US"/>
          </a:p>
        </p:txBody>
      </p:sp>
      <p:sp>
        <p:nvSpPr>
          <p:cNvPr id="5" name="Footer Placeholder 4"/>
          <p:cNvSpPr>
            <a:spLocks noGrp="1"/>
          </p:cNvSpPr>
          <p:nvPr>
            <p:ph type="ftr" sz="quarter" idx="11"/>
          </p:nvPr>
        </p:nvSpPr>
        <p:spPr/>
        <p:txBody>
          <a:bodyPr/>
          <a:lstStyle>
            <a:extLst/>
          </a:lstStyle>
          <a:p>
            <a:r>
              <a:rPr lang="en-US" smtClean="0"/>
              <a:t>Seminarul Științific „Starea și utilizarea sistemelor de aprovizionare cu apă și sanitație în ecosistemele urbane și rurale din Regiunea de Dezvoltare Nord”, 20 octombrie, 2021</a:t>
            </a:r>
            <a:endParaRPr lang="en-US"/>
          </a:p>
        </p:txBody>
      </p:sp>
      <p:sp>
        <p:nvSpPr>
          <p:cNvPr id="6" name="Slide Number Placeholder 5"/>
          <p:cNvSpPr>
            <a:spLocks noGrp="1"/>
          </p:cNvSpPr>
          <p:nvPr>
            <p:ph type="sldNum" sz="quarter" idx="12"/>
          </p:nvPr>
        </p:nvSpPr>
        <p:spPr/>
        <p:txBody>
          <a:bodyPr/>
          <a:lstStyle>
            <a:extLst/>
          </a:lstStyle>
          <a:p>
            <a:fld id="{97C97A76-E28B-4742-B8DD-FD3A9D5C143B}" type="slidenum">
              <a:rPr lang="en-US" smtClean="0"/>
              <a:pPr/>
              <a:t>‹#›</a:t>
            </a:fld>
            <a:endParaRPr lang="en-US"/>
          </a:p>
        </p:txBody>
      </p:sp>
    </p:spTree>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043853"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3437856" y="2600325"/>
            <a:ext cx="85344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437856" y="1066800"/>
            <a:ext cx="85344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AECABB9-A99B-4C14-A9B8-1864BAAE3FE2}" type="datetime1">
              <a:rPr lang="en-US" smtClean="0"/>
              <a:pPr/>
              <a:t>11/27/2024</a:t>
            </a:fld>
            <a:endParaRPr lang="en-US"/>
          </a:p>
        </p:txBody>
      </p:sp>
      <p:sp>
        <p:nvSpPr>
          <p:cNvPr id="5" name="Footer Placeholder 4"/>
          <p:cNvSpPr>
            <a:spLocks noGrp="1"/>
          </p:cNvSpPr>
          <p:nvPr>
            <p:ph type="ftr" sz="quarter" idx="11"/>
          </p:nvPr>
        </p:nvSpPr>
        <p:spPr/>
        <p:txBody>
          <a:bodyPr/>
          <a:lstStyle>
            <a:extLst/>
          </a:lstStyle>
          <a:p>
            <a:r>
              <a:rPr lang="en-US" smtClean="0"/>
              <a:t>Seminarul Științific „Starea și utilizarea sistemelor de aprovizionare cu apă și sanitație în ecosistemele urbane și rurale din Regiunea de Dezvoltare Nord”, 20 octombrie, 2021</a:t>
            </a:r>
            <a:endParaRPr lang="en-US"/>
          </a:p>
        </p:txBody>
      </p:sp>
      <p:sp>
        <p:nvSpPr>
          <p:cNvPr id="6" name="Slide Number Placeholder 5"/>
          <p:cNvSpPr>
            <a:spLocks noGrp="1"/>
          </p:cNvSpPr>
          <p:nvPr>
            <p:ph type="sldNum" sz="quarter" idx="12"/>
          </p:nvPr>
        </p:nvSpPr>
        <p:spPr/>
        <p:txBody>
          <a:bodyPr/>
          <a:lstStyle>
            <a:extLst/>
          </a:lstStyle>
          <a:p>
            <a:fld id="{97C97A76-E28B-4742-B8DD-FD3A9D5C143B}" type="slidenum">
              <a:rPr lang="en-US" smtClean="0"/>
              <a:pPr/>
              <a:t>‹#›</a:t>
            </a:fld>
            <a:endParaRPr lang="en-US"/>
          </a:p>
        </p:txBody>
      </p:sp>
      <p:sp>
        <p:nvSpPr>
          <p:cNvPr id="10" name="Rectangle 9"/>
          <p:cNvSpPr/>
          <p:nvPr/>
        </p:nvSpPr>
        <p:spPr bwMode="invGray">
          <a:xfrm>
            <a:off x="3048000" y="0"/>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AECABB9-A99B-4C14-A9B8-1864BAAE3FE2}" type="datetime1">
              <a:rPr lang="en-US" smtClean="0"/>
              <a:pPr/>
              <a:t>11/27/2024</a:t>
            </a:fld>
            <a:endParaRPr lang="en-US"/>
          </a:p>
        </p:txBody>
      </p:sp>
      <p:sp>
        <p:nvSpPr>
          <p:cNvPr id="6" name="Footer Placeholder 5"/>
          <p:cNvSpPr>
            <a:spLocks noGrp="1"/>
          </p:cNvSpPr>
          <p:nvPr>
            <p:ph type="ftr" sz="quarter" idx="11"/>
          </p:nvPr>
        </p:nvSpPr>
        <p:spPr/>
        <p:txBody>
          <a:bodyPr/>
          <a:lstStyle>
            <a:extLst/>
          </a:lstStyle>
          <a:p>
            <a:r>
              <a:rPr lang="en-US" smtClean="0"/>
              <a:t>Seminarul Științific „Starea și utilizarea sistemelor de aprovizionare cu apă și sanitație în ecosistemele urbane și rurale din Regiunea de Dezvoltare Nord”, 20 octombrie, 2021</a:t>
            </a:r>
            <a:endParaRPr lang="en-US"/>
          </a:p>
        </p:txBody>
      </p:sp>
      <p:sp>
        <p:nvSpPr>
          <p:cNvPr id="7" name="Slide Number Placeholder 6"/>
          <p:cNvSpPr>
            <a:spLocks noGrp="1"/>
          </p:cNvSpPr>
          <p:nvPr>
            <p:ph type="sldNum" sz="quarter" idx="12"/>
          </p:nvPr>
        </p:nvSpPr>
        <p:spPr/>
        <p:txBody>
          <a:bodyPr/>
          <a:lstStyle>
            <a:extLst/>
          </a:lstStyle>
          <a:p>
            <a:fld id="{97C97A76-E28B-4742-B8DD-FD3A9D5C143B}" type="slidenum">
              <a:rPr lang="en-US" smtClean="0"/>
              <a:pPr/>
              <a:t>‹#›</a:t>
            </a:fld>
            <a:endParaRPr lang="en-US"/>
          </a:p>
        </p:txBody>
      </p:sp>
    </p:spTree>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AECABB9-A99B-4C14-A9B8-1864BAAE3FE2}" type="datetime1">
              <a:rPr lang="en-US" smtClean="0"/>
              <a:pPr/>
              <a:t>11/27/2024</a:t>
            </a:fld>
            <a:endParaRPr lang="en-US"/>
          </a:p>
        </p:txBody>
      </p:sp>
      <p:sp>
        <p:nvSpPr>
          <p:cNvPr id="8" name="Footer Placeholder 7"/>
          <p:cNvSpPr>
            <a:spLocks noGrp="1"/>
          </p:cNvSpPr>
          <p:nvPr>
            <p:ph type="ftr" sz="quarter" idx="11"/>
          </p:nvPr>
        </p:nvSpPr>
        <p:spPr/>
        <p:txBody>
          <a:bodyPr/>
          <a:lstStyle>
            <a:extLst/>
          </a:lstStyle>
          <a:p>
            <a:r>
              <a:rPr lang="en-US" smtClean="0"/>
              <a:t>Seminarul Științific „Starea și utilizarea sistemelor de aprovizionare cu apă și sanitație în ecosistemele urbane și rurale din Regiunea de Dezvoltare Nord”, 20 octombrie, 2021</a:t>
            </a:r>
            <a:endParaRPr lang="en-US"/>
          </a:p>
        </p:txBody>
      </p:sp>
      <p:sp>
        <p:nvSpPr>
          <p:cNvPr id="9" name="Slide Number Placeholder 8"/>
          <p:cNvSpPr>
            <a:spLocks noGrp="1"/>
          </p:cNvSpPr>
          <p:nvPr>
            <p:ph type="sldNum" sz="quarter" idx="12"/>
          </p:nvPr>
        </p:nvSpPr>
        <p:spPr/>
        <p:txBody>
          <a:bodyPr/>
          <a:lstStyle>
            <a:extLst/>
          </a:lstStyle>
          <a:p>
            <a:fld id="{97C97A76-E28B-4742-B8DD-FD3A9D5C143B}" type="slidenum">
              <a:rPr lang="en-US" smtClean="0"/>
              <a:pPr/>
              <a:t>‹#›</a:t>
            </a:fld>
            <a:endParaRPr lang="en-US"/>
          </a:p>
        </p:txBody>
      </p:sp>
    </p:spTree>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BAECABB9-A99B-4C14-A9B8-1864BAAE3FE2}" type="datetime1">
              <a:rPr lang="en-US" smtClean="0"/>
              <a:pPr/>
              <a:t>11/27/2024</a:t>
            </a:fld>
            <a:endParaRPr lang="en-US"/>
          </a:p>
        </p:txBody>
      </p:sp>
      <p:sp>
        <p:nvSpPr>
          <p:cNvPr id="4" name="Footer Placeholder 3"/>
          <p:cNvSpPr>
            <a:spLocks noGrp="1"/>
          </p:cNvSpPr>
          <p:nvPr>
            <p:ph type="ftr" sz="quarter" idx="11"/>
          </p:nvPr>
        </p:nvSpPr>
        <p:spPr/>
        <p:txBody>
          <a:bodyPr/>
          <a:lstStyle>
            <a:extLst/>
          </a:lstStyle>
          <a:p>
            <a:r>
              <a:rPr lang="en-US" smtClean="0"/>
              <a:t>Seminarul Științific „Starea și utilizarea sistemelor de aprovizionare cu apă și sanitație în ecosistemele urbane și rurale din Regiunea de Dezvoltare Nord”, 20 octombrie, 2021</a:t>
            </a:r>
            <a:endParaRPr lang="en-US"/>
          </a:p>
        </p:txBody>
      </p:sp>
      <p:sp>
        <p:nvSpPr>
          <p:cNvPr id="5" name="Slide Number Placeholder 4"/>
          <p:cNvSpPr>
            <a:spLocks noGrp="1"/>
          </p:cNvSpPr>
          <p:nvPr>
            <p:ph type="sldNum" sz="quarter" idx="12"/>
          </p:nvPr>
        </p:nvSpPr>
        <p:spPr/>
        <p:txBody>
          <a:bodyPr/>
          <a:lstStyle>
            <a:extLst/>
          </a:lstStyle>
          <a:p>
            <a:fld id="{97C97A76-E28B-4742-B8DD-FD3A9D5C143B}" type="slidenum">
              <a:rPr lang="en-US" smtClean="0"/>
              <a:pPr/>
              <a:t>‹#›</a:t>
            </a:fld>
            <a:endParaRPr lang="en-US"/>
          </a:p>
        </p:txBody>
      </p:sp>
    </p:spTree>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BAECABB9-A99B-4C14-A9B8-1864BAAE3FE2}" type="datetime1">
              <a:rPr lang="en-US" smtClean="0"/>
              <a:pPr/>
              <a:t>11/27/2024</a:t>
            </a:fld>
            <a:endParaRPr lang="en-US"/>
          </a:p>
        </p:txBody>
      </p:sp>
      <p:sp>
        <p:nvSpPr>
          <p:cNvPr id="3" name="Footer Placeholder 2"/>
          <p:cNvSpPr>
            <a:spLocks noGrp="1"/>
          </p:cNvSpPr>
          <p:nvPr>
            <p:ph type="ftr" sz="quarter" idx="11"/>
          </p:nvPr>
        </p:nvSpPr>
        <p:spPr/>
        <p:txBody>
          <a:bodyPr/>
          <a:lstStyle>
            <a:extLst/>
          </a:lstStyle>
          <a:p>
            <a:r>
              <a:rPr lang="en-US" smtClean="0"/>
              <a:t>Seminarul Științific „Starea și utilizarea sistemelor de aprovizionare cu apă și sanitație în ecosistemele urbane și rurale din Regiunea de Dezvoltare Nord”, 20 octombrie, 2021</a:t>
            </a:r>
            <a:endParaRPr lang="en-US"/>
          </a:p>
        </p:txBody>
      </p:sp>
      <p:sp>
        <p:nvSpPr>
          <p:cNvPr id="4" name="Slide Number Placeholder 3"/>
          <p:cNvSpPr>
            <a:spLocks noGrp="1"/>
          </p:cNvSpPr>
          <p:nvPr>
            <p:ph type="sldNum" sz="quarter" idx="12"/>
          </p:nvPr>
        </p:nvSpPr>
        <p:spPr/>
        <p:txBody>
          <a:bodyPr/>
          <a:lstStyle>
            <a:extLst/>
          </a:lstStyle>
          <a:p>
            <a:fld id="{97C97A76-E28B-4742-B8DD-FD3A9D5C143B}" type="slidenum">
              <a:rPr lang="en-US" smtClean="0"/>
              <a:pPr/>
              <a:t>‹#›</a:t>
            </a:fld>
            <a:endParaRPr lang="en-US"/>
          </a:p>
        </p:txBody>
      </p:sp>
      <p:sp>
        <p:nvSpPr>
          <p:cNvPr id="6" name="Rectangle 5"/>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508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09600" y="1406964"/>
            <a:ext cx="508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609600" y="2133603"/>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AECABB9-A99B-4C14-A9B8-1864BAAE3FE2}" type="datetime1">
              <a:rPr lang="en-US" smtClean="0"/>
              <a:pPr/>
              <a:t>11/27/2024</a:t>
            </a:fld>
            <a:endParaRPr lang="en-US"/>
          </a:p>
        </p:txBody>
      </p:sp>
      <p:sp>
        <p:nvSpPr>
          <p:cNvPr id="6" name="Footer Placeholder 5"/>
          <p:cNvSpPr>
            <a:spLocks noGrp="1"/>
          </p:cNvSpPr>
          <p:nvPr>
            <p:ph type="ftr" sz="quarter" idx="11"/>
          </p:nvPr>
        </p:nvSpPr>
        <p:spPr/>
        <p:txBody>
          <a:bodyPr/>
          <a:lstStyle>
            <a:extLst/>
          </a:lstStyle>
          <a:p>
            <a:r>
              <a:rPr lang="en-US" smtClean="0"/>
              <a:t>Seminarul Științific „Starea și utilizarea sistemelor de aprovizionare cu apă și sanitație în ecosistemele urbane și rurale din Regiunea de Dezvoltare Nord”, 20 octombrie, 2021</a:t>
            </a:r>
            <a:endParaRPr lang="en-US"/>
          </a:p>
        </p:txBody>
      </p:sp>
      <p:sp>
        <p:nvSpPr>
          <p:cNvPr id="7" name="Slide Number Placeholder 6"/>
          <p:cNvSpPr>
            <a:spLocks noGrp="1"/>
          </p:cNvSpPr>
          <p:nvPr>
            <p:ph type="sldNum" sz="quarter" idx="12"/>
          </p:nvPr>
        </p:nvSpPr>
        <p:spPr/>
        <p:txBody>
          <a:bodyPr/>
          <a:lstStyle>
            <a:extLst/>
          </a:lstStyle>
          <a:p>
            <a:fld id="{97C97A76-E28B-4742-B8DD-FD3A9D5C143B}" type="slidenum">
              <a:rPr lang="en-US" smtClean="0"/>
              <a:pPr/>
              <a:t>‹#›</a:t>
            </a:fld>
            <a:endParaRPr lang="en-US"/>
          </a:p>
        </p:txBody>
      </p:sp>
    </p:spTree>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BAECABB9-A99B-4C14-A9B8-1864BAAE3FE2}" type="datetime1">
              <a:rPr lang="en-US" smtClean="0"/>
              <a:pPr/>
              <a:t>11/27/2024</a:t>
            </a:fld>
            <a:endParaRPr lang="en-US"/>
          </a:p>
        </p:txBody>
      </p:sp>
      <p:sp>
        <p:nvSpPr>
          <p:cNvPr id="6" name="Footer Placeholder 5"/>
          <p:cNvSpPr>
            <a:spLocks noGrp="1"/>
          </p:cNvSpPr>
          <p:nvPr>
            <p:ph type="ftr" sz="quarter" idx="11"/>
          </p:nvPr>
        </p:nvSpPr>
        <p:spPr/>
        <p:txBody>
          <a:bodyPr/>
          <a:lstStyle>
            <a:extLst/>
          </a:lstStyle>
          <a:p>
            <a:r>
              <a:rPr lang="en-US" smtClean="0"/>
              <a:t>Seminarul Științific „Starea și utilizarea sistemelor de aprovizionare cu apă și sanitație în ecosistemele urbane și rurale din Regiunea de Dezvoltare Nord”, 20 octombrie, 2021</a:t>
            </a:r>
            <a:endParaRPr lang="en-US"/>
          </a:p>
        </p:txBody>
      </p:sp>
      <p:sp>
        <p:nvSpPr>
          <p:cNvPr id="7" name="Slide Number Placeholder 6"/>
          <p:cNvSpPr>
            <a:spLocks noGrp="1"/>
          </p:cNvSpPr>
          <p:nvPr>
            <p:ph type="sldNum" sz="quarter" idx="12"/>
          </p:nvPr>
        </p:nvSpPr>
        <p:spPr/>
        <p:txBody>
          <a:bodyPr/>
          <a:lstStyle>
            <a:extLst/>
          </a:lstStyle>
          <a:p>
            <a:fld id="{97C97A76-E28B-4742-B8DD-FD3A9D5C143B}" type="slidenum">
              <a:rPr lang="en-US" smtClean="0"/>
              <a:pPr/>
              <a:t>‹#›</a:t>
            </a:fld>
            <a:endParaRPr lang="en-US"/>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1117600" y="1143006"/>
            <a:ext cx="58928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1087901" y="-815922"/>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25090" y="21105"/>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243843" y="1055077"/>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350499" y="-54"/>
            <a:ext cx="1084150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AECABB9-A99B-4C14-A9B8-1864BAAE3FE2}" type="datetime1">
              <a:rPr lang="en-US" smtClean="0"/>
              <a:pPr/>
              <a:t>11/27/2024</a:t>
            </a:fld>
            <a:endParaRPr lang="en-US"/>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en-US" smtClean="0"/>
              <a:t>Seminarul Științific „Starea și utilizarea sistemelor de aprovizionare cu apă și sanitație în ecosistemele urbane și rurale din Regiunea de Dezvoltare Nord”, 20 octombrie, 2021</a:t>
            </a:r>
            <a:endParaRPr lang="en-US"/>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97C97A76-E28B-4742-B8DD-FD3A9D5C143B}" type="slidenum">
              <a:rPr lang="en-US" smtClean="0"/>
              <a:pPr/>
              <a:t>‹#›</a:t>
            </a:fld>
            <a:endParaRPr lang="en-US"/>
          </a:p>
        </p:txBody>
      </p:sp>
      <p:sp>
        <p:nvSpPr>
          <p:cNvPr id="15" name="Rectangle 14"/>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662" r:id="rId1"/>
    <p:sldLayoutId id="2147484663" r:id="rId2"/>
    <p:sldLayoutId id="2147484664" r:id="rId3"/>
    <p:sldLayoutId id="2147484665" r:id="rId4"/>
    <p:sldLayoutId id="2147484666" r:id="rId5"/>
    <p:sldLayoutId id="2147484667" r:id="rId6"/>
    <p:sldLayoutId id="2147484668" r:id="rId7"/>
    <p:sldLayoutId id="2147484669" r:id="rId8"/>
    <p:sldLayoutId id="2147484670" r:id="rId9"/>
    <p:sldLayoutId id="2147484671" r:id="rId10"/>
    <p:sldLayoutId id="2147484672" r:id="rId11"/>
  </p:sldLayoutIdLst>
  <p:hf sldNum="0" hd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6.xml"/><Relationship Id="rId1" Type="http://schemas.openxmlformats.org/officeDocument/2006/relationships/themeOverride" Target="../theme/themeOverride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hemeOverride" Target="../theme/themeOverride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jpeg"/><Relationship Id="rId7" Type="http://schemas.openxmlformats.org/officeDocument/2006/relationships/image" Target="../media/image17.png"/><Relationship Id="rId2" Type="http://schemas.openxmlformats.org/officeDocument/2006/relationships/slideLayout" Target="../slideLayouts/slideLayout6.xml"/><Relationship Id="rId1" Type="http://schemas.openxmlformats.org/officeDocument/2006/relationships/themeOverride" Target="../theme/themeOverride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6.xml"/><Relationship Id="rId1" Type="http://schemas.openxmlformats.org/officeDocument/2006/relationships/themeOverride" Target="../theme/themeOverride5.xml"/><Relationship Id="rId5" Type="http://schemas.openxmlformats.org/officeDocument/2006/relationships/image" Target="../media/image19.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6.xml"/><Relationship Id="rId1" Type="http://schemas.openxmlformats.org/officeDocument/2006/relationships/themeOverride" Target="../theme/themeOverride6.xml"/><Relationship Id="rId5" Type="http://schemas.openxmlformats.org/officeDocument/2006/relationships/image" Target="../media/image20.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6.xml"/><Relationship Id="rId1" Type="http://schemas.openxmlformats.org/officeDocument/2006/relationships/themeOverride" Target="../theme/themeOverride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jpe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slideLayout" Target="../slideLayouts/slideLayout6.xml"/><Relationship Id="rId1" Type="http://schemas.openxmlformats.org/officeDocument/2006/relationships/themeOverride" Target="../theme/themeOverride8.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6.pn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1" name="Picture 2" descr="F:\discF\PROJECTS\BlackSea18\Conf8.10.2019\JPG_AI\NistruNovoNistruBas [Converted].jpg"/>
          <p:cNvPicPr>
            <a:picLocks noChangeAspect="1" noChangeArrowheads="1"/>
          </p:cNvPicPr>
          <p:nvPr/>
        </p:nvPicPr>
        <p:blipFill>
          <a:blip r:embed="rId3" cstate="print">
            <a:clrChange>
              <a:clrFrom>
                <a:srgbClr val="FFFFFF"/>
              </a:clrFrom>
              <a:clrTo>
                <a:srgbClr val="FFFFFF">
                  <a:alpha val="0"/>
                </a:srgbClr>
              </a:clrTo>
            </a:clrChange>
          </a:blip>
          <a:srcRect l="9902" t="8866" r="15088" b="17007"/>
          <a:stretch>
            <a:fillRect/>
          </a:stretch>
        </p:blipFill>
        <p:spPr bwMode="auto">
          <a:xfrm>
            <a:off x="6662058" y="2996574"/>
            <a:ext cx="5529943" cy="3861426"/>
          </a:xfrm>
          <a:prstGeom prst="rect">
            <a:avLst/>
          </a:prstGeom>
          <a:noFill/>
        </p:spPr>
      </p:pic>
      <p:sp>
        <p:nvSpPr>
          <p:cNvPr id="3" name="Subtitle 2"/>
          <p:cNvSpPr>
            <a:spLocks noGrp="1"/>
          </p:cNvSpPr>
          <p:nvPr>
            <p:ph type="subTitle" idx="1"/>
          </p:nvPr>
        </p:nvSpPr>
        <p:spPr>
          <a:xfrm>
            <a:off x="4023362" y="6380758"/>
            <a:ext cx="4186143" cy="477242"/>
          </a:xfrm>
        </p:spPr>
        <p:txBody>
          <a:bodyPr>
            <a:normAutofit/>
          </a:bodyPr>
          <a:lstStyle/>
          <a:p>
            <a:pPr marL="26988" algn="ctr"/>
            <a:r>
              <a:rPr lang="en-US" sz="2000" b="1" dirty="0" err="1" smtClean="0">
                <a:latin typeface="Times New Roman" pitchFamily="18" charset="0"/>
                <a:cs typeface="Times New Roman" pitchFamily="18" charset="0"/>
              </a:rPr>
              <a:t>Costesti</a:t>
            </a:r>
            <a:r>
              <a:rPr lang="en-US" sz="2000" b="1" dirty="0" smtClean="0">
                <a:latin typeface="Times New Roman" pitchFamily="18" charset="0"/>
                <a:cs typeface="Times New Roman" pitchFamily="18" charset="0"/>
              </a:rPr>
              <a:t>, 28-29 November 2024</a:t>
            </a:r>
            <a:endParaRPr lang="en-GB" sz="2000" b="1" dirty="0">
              <a:latin typeface="Times New Roman" pitchFamily="18" charset="0"/>
              <a:cs typeface="Times New Roman" pitchFamily="18" charset="0"/>
            </a:endParaRPr>
          </a:p>
        </p:txBody>
      </p:sp>
      <p:sp>
        <p:nvSpPr>
          <p:cNvPr id="5" name="Rectangle 4"/>
          <p:cNvSpPr/>
          <p:nvPr/>
        </p:nvSpPr>
        <p:spPr>
          <a:xfrm>
            <a:off x="2091661" y="234295"/>
            <a:ext cx="9101667" cy="830997"/>
          </a:xfrm>
          <a:prstGeom prst="rect">
            <a:avLst/>
          </a:prstGeom>
        </p:spPr>
        <p:txBody>
          <a:bodyPr wrap="square">
            <a:spAutoFit/>
          </a:bodyPr>
          <a:lstStyle/>
          <a:p>
            <a:pPr algn="ctr"/>
            <a:r>
              <a:rPr lang="en-GB" sz="2400" b="1" dirty="0" smtClean="0"/>
              <a:t>The Commission on Sustainable Use and Protection of the Dniester River Basin</a:t>
            </a:r>
            <a:endParaRPr lang="en-US" b="1" dirty="0"/>
          </a:p>
        </p:txBody>
      </p:sp>
      <p:sp>
        <p:nvSpPr>
          <p:cNvPr id="6" name="Title 1"/>
          <p:cNvSpPr txBox="1">
            <a:spLocks/>
          </p:cNvSpPr>
          <p:nvPr/>
        </p:nvSpPr>
        <p:spPr>
          <a:xfrm>
            <a:off x="1370776" y="2073680"/>
            <a:ext cx="10363200" cy="1257348"/>
          </a:xfrm>
          <a:prstGeom prst="rect">
            <a:avLst/>
          </a:prstGeom>
        </p:spPr>
        <p:txBody>
          <a:bodyPr anchor="b">
            <a:normAutofit fontScale="97500"/>
          </a:bodyPr>
          <a:lstStyle/>
          <a:p>
            <a:pPr lvl="0" algn="ctr">
              <a:spcBef>
                <a:spcPct val="0"/>
              </a:spcBef>
            </a:pPr>
            <a:r>
              <a:rPr lang="en-US" sz="2400" b="1" dirty="0" smtClean="0">
                <a:solidFill>
                  <a:schemeClr val="tx2">
                    <a:satMod val="130000"/>
                  </a:schemeClr>
                </a:solidFill>
                <a:effectLst>
                  <a:outerShdw blurRad="50000" dist="30000" dir="5400000" algn="tl" rotWithShape="0">
                    <a:srgbClr val="000000">
                      <a:alpha val="30000"/>
                    </a:srgbClr>
                  </a:outerShdw>
                </a:effectLst>
                <a:latin typeface="Cambria" pitchFamily="18" charset="0"/>
                <a:ea typeface="+mj-ea"/>
                <a:cs typeface="+mj-cs"/>
              </a:rPr>
              <a:t>Report of  Working Group on River Basin Planning </a:t>
            </a:r>
            <a:r>
              <a:rPr lang="ru-RU" sz="2400" b="1" dirty="0" smtClean="0">
                <a:solidFill>
                  <a:schemeClr val="tx2">
                    <a:satMod val="130000"/>
                  </a:schemeClr>
                </a:solidFill>
                <a:effectLst>
                  <a:outerShdw blurRad="50000" dist="30000" dir="5400000" algn="tl" rotWithShape="0">
                    <a:srgbClr val="000000">
                      <a:alpha val="30000"/>
                    </a:srgbClr>
                  </a:outerShdw>
                </a:effectLst>
                <a:latin typeface="Cambria" pitchFamily="18" charset="0"/>
                <a:ea typeface="+mj-ea"/>
                <a:cs typeface="+mj-cs"/>
              </a:rPr>
              <a:t> </a:t>
            </a:r>
            <a:r>
              <a:rPr lang="en-US" sz="2400" b="1" dirty="0" smtClean="0">
                <a:solidFill>
                  <a:schemeClr val="tx2">
                    <a:satMod val="130000"/>
                  </a:schemeClr>
                </a:solidFill>
                <a:effectLst>
                  <a:outerShdw blurRad="50000" dist="30000" dir="5400000" algn="tl" rotWithShape="0">
                    <a:srgbClr val="000000">
                      <a:alpha val="30000"/>
                    </a:srgbClr>
                  </a:outerShdw>
                </a:effectLst>
                <a:latin typeface="Cambria" pitchFamily="18" charset="0"/>
                <a:ea typeface="+mj-ea"/>
                <a:cs typeface="+mj-cs"/>
              </a:rPr>
              <a:t>and Management</a:t>
            </a:r>
          </a:p>
          <a:p>
            <a:pPr lvl="0" algn="ctr">
              <a:spcBef>
                <a:spcPct val="0"/>
              </a:spcBef>
            </a:pPr>
            <a:r>
              <a:rPr lang="en-US" sz="2400" b="1" dirty="0" smtClean="0"/>
              <a:t> </a:t>
            </a:r>
            <a:r>
              <a:rPr kumimoji="0" lang="ru-RU" sz="24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Cambria" pitchFamily="18" charset="0"/>
                <a:ea typeface="+mj-ea"/>
                <a:cs typeface="+mj-cs"/>
              </a:rPr>
              <a:t/>
            </a:r>
            <a:br>
              <a:rPr kumimoji="0" lang="ru-RU" sz="24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Cambria" pitchFamily="18" charset="0"/>
                <a:ea typeface="+mj-ea"/>
                <a:cs typeface="+mj-cs"/>
              </a:rPr>
            </a:br>
            <a:r>
              <a:rPr lang="en-US" sz="2400" b="1" dirty="0" smtClean="0">
                <a:solidFill>
                  <a:schemeClr val="tx2">
                    <a:satMod val="130000"/>
                  </a:schemeClr>
                </a:solidFill>
                <a:effectLst>
                  <a:outerShdw blurRad="50000" dist="30000" dir="5400000" algn="tl" rotWithShape="0">
                    <a:srgbClr val="000000">
                      <a:alpha val="30000"/>
                    </a:srgbClr>
                  </a:outerShdw>
                </a:effectLst>
                <a:latin typeface="Cambria" pitchFamily="18" charset="0"/>
                <a:ea typeface="+mj-ea"/>
                <a:cs typeface="+mj-cs"/>
              </a:rPr>
              <a:t>2024</a:t>
            </a:r>
            <a:endParaRPr kumimoji="0" lang="en-US" sz="24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Cambria" pitchFamily="18" charset="0"/>
              <a:ea typeface="+mj-ea"/>
              <a:cs typeface="+mj-cs"/>
            </a:endParaRPr>
          </a:p>
        </p:txBody>
      </p:sp>
      <p:sp>
        <p:nvSpPr>
          <p:cNvPr id="8" name="Subtitle 2"/>
          <p:cNvSpPr txBox="1">
            <a:spLocks/>
          </p:cNvSpPr>
          <p:nvPr/>
        </p:nvSpPr>
        <p:spPr>
          <a:xfrm>
            <a:off x="365759" y="4475261"/>
            <a:ext cx="4232367" cy="1176350"/>
          </a:xfrm>
          <a:prstGeom prst="rect">
            <a:avLst/>
          </a:prstGeom>
        </p:spPr>
        <p:txBody>
          <a:bodyPr tIns="0">
            <a:noAutofit/>
          </a:bodyPr>
          <a:lstStyle/>
          <a:p>
            <a:pPr algn="r"/>
            <a:r>
              <a:rPr lang="en-US" sz="2400" b="1" dirty="0" smtClean="0"/>
              <a:t>Ana </a:t>
            </a:r>
            <a:r>
              <a:rPr lang="en-US" sz="2400" b="1" dirty="0" err="1" smtClean="0"/>
              <a:t>Jeleapov</a:t>
            </a:r>
            <a:endParaRPr lang="en-US" sz="2400" b="1" dirty="0" smtClean="0"/>
          </a:p>
          <a:p>
            <a:pPr algn="r"/>
            <a:endParaRPr lang="uk-UA" sz="2400" b="1" dirty="0" smtClean="0"/>
          </a:p>
          <a:p>
            <a:pPr algn="r"/>
            <a:r>
              <a:rPr lang="en-US" sz="2400" b="1" dirty="0" err="1" smtClean="0"/>
              <a:t>Oleksii</a:t>
            </a:r>
            <a:r>
              <a:rPr lang="en-US" sz="2400" b="1" dirty="0" smtClean="0"/>
              <a:t> </a:t>
            </a:r>
            <a:r>
              <a:rPr lang="en-US" sz="2400" b="1" dirty="0" err="1" smtClean="0"/>
              <a:t>Iaroshevych</a:t>
            </a:r>
            <a:endParaRPr lang="uk-UA" sz="2400" b="1" dirty="0" smtClean="0"/>
          </a:p>
        </p:txBody>
      </p:sp>
      <p:sp>
        <p:nvSpPr>
          <p:cNvPr id="9" name="Rectangle 8"/>
          <p:cNvSpPr/>
          <p:nvPr/>
        </p:nvSpPr>
        <p:spPr>
          <a:xfrm>
            <a:off x="5623009" y="1501806"/>
            <a:ext cx="2154757" cy="461665"/>
          </a:xfrm>
          <a:prstGeom prst="rect">
            <a:avLst/>
          </a:prstGeom>
        </p:spPr>
        <p:txBody>
          <a:bodyPr wrap="none">
            <a:spAutoFit/>
          </a:bodyPr>
          <a:lstStyle/>
          <a:p>
            <a:r>
              <a:rPr lang="en-US" sz="2400" dirty="0" smtClean="0">
                <a:solidFill>
                  <a:srgbClr val="073E87">
                    <a:shade val="30000"/>
                    <a:satMod val="150000"/>
                  </a:srgbClr>
                </a:solidFill>
              </a:rPr>
              <a:t>The 5</a:t>
            </a:r>
            <a:r>
              <a:rPr lang="en-US" sz="2400" baseline="30000" dirty="0" smtClean="0">
                <a:solidFill>
                  <a:srgbClr val="073E87">
                    <a:shade val="30000"/>
                    <a:satMod val="150000"/>
                  </a:srgbClr>
                </a:solidFill>
              </a:rPr>
              <a:t>th</a:t>
            </a:r>
            <a:r>
              <a:rPr lang="en-US" sz="2400" dirty="0" smtClean="0">
                <a:solidFill>
                  <a:srgbClr val="073E87">
                    <a:shade val="30000"/>
                    <a:satMod val="150000"/>
                  </a:srgbClr>
                </a:solidFill>
              </a:rPr>
              <a:t> meeting</a:t>
            </a:r>
            <a:endParaRPr lang="en-US" sz="2400" dirty="0"/>
          </a:p>
        </p:txBody>
      </p:sp>
      <p:pic>
        <p:nvPicPr>
          <p:cNvPr id="12" name="Picture 11" descr="флаги, молдова-украины, молдо-украинское сотрудничество"/>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30679" y="307570"/>
            <a:ext cx="2161951" cy="1338350"/>
          </a:xfrm>
          <a:prstGeom prst="rect">
            <a:avLst/>
          </a:prstGeom>
          <a:noFill/>
        </p:spPr>
      </p:pic>
      <p:grpSp>
        <p:nvGrpSpPr>
          <p:cNvPr id="13" name="Группа 10"/>
          <p:cNvGrpSpPr/>
          <p:nvPr/>
        </p:nvGrpSpPr>
        <p:grpSpPr>
          <a:xfrm>
            <a:off x="9015153" y="5715000"/>
            <a:ext cx="1219200" cy="1143000"/>
            <a:chOff x="8229600" y="1447800"/>
            <a:chExt cx="806755" cy="762000"/>
          </a:xfrm>
        </p:grpSpPr>
        <p:pic>
          <p:nvPicPr>
            <p:cNvPr id="14" name="Picture 7" descr="Flagul Suport pentru drapel metalic cu drapelul Ucrainei"/>
            <p:cNvPicPr>
              <a:picLocks noChangeAspect="1" noChangeArrowheads="1"/>
            </p:cNvPicPr>
            <p:nvPr/>
          </p:nvPicPr>
          <p:blipFill>
            <a:blip r:embed="rId5" cstate="print">
              <a:clrChange>
                <a:clrFrom>
                  <a:srgbClr val="FFFFFF"/>
                </a:clrFrom>
                <a:clrTo>
                  <a:srgbClr val="FFFFFF">
                    <a:alpha val="0"/>
                  </a:srgbClr>
                </a:clrTo>
              </a:clrChange>
            </a:blip>
            <a:srcRect l="26389" t="18056" r="29414" b="6304"/>
            <a:stretch>
              <a:fillRect/>
            </a:stretch>
          </p:blipFill>
          <p:spPr bwMode="auto">
            <a:xfrm>
              <a:off x="8610600" y="1447800"/>
              <a:ext cx="425755" cy="728650"/>
            </a:xfrm>
            <a:prstGeom prst="rect">
              <a:avLst/>
            </a:prstGeom>
            <a:noFill/>
          </p:spPr>
        </p:pic>
        <p:pic>
          <p:nvPicPr>
            <p:cNvPr id="15" name="Picture 9" descr="Flagul Suport de masa metalic pentru un drapel + 1 drapel al Republicii Moldova"/>
            <p:cNvPicPr>
              <a:picLocks noChangeAspect="1" noChangeArrowheads="1"/>
            </p:cNvPicPr>
            <p:nvPr/>
          </p:nvPicPr>
          <p:blipFill>
            <a:blip r:embed="rId6" cstate="print">
              <a:clrChange>
                <a:clrFrom>
                  <a:srgbClr val="FFFFFF"/>
                </a:clrFrom>
                <a:clrTo>
                  <a:srgbClr val="FFFFFF">
                    <a:alpha val="0"/>
                  </a:srgbClr>
                </a:clrTo>
              </a:clrChange>
            </a:blip>
            <a:srcRect l="24243" t="6060" r="27272"/>
            <a:stretch>
              <a:fillRect/>
            </a:stretch>
          </p:blipFill>
          <p:spPr bwMode="auto">
            <a:xfrm>
              <a:off x="8229600" y="1447800"/>
              <a:ext cx="457200" cy="762000"/>
            </a:xfrm>
            <a:prstGeom prst="rect">
              <a:avLst/>
            </a:prstGeom>
            <a:noFill/>
          </p:spPr>
        </p:pic>
      </p:grpSp>
      <p:pic>
        <p:nvPicPr>
          <p:cNvPr id="16" name="Picture 5"/>
          <p:cNvPicPr>
            <a:picLocks noChangeAspect="1" noChangeArrowheads="1"/>
          </p:cNvPicPr>
          <p:nvPr/>
        </p:nvPicPr>
        <p:blipFill>
          <a:blip r:embed="rId7" cstate="print">
            <a:clrChange>
              <a:clrFrom>
                <a:srgbClr val="FFFFFF"/>
              </a:clrFrom>
              <a:clrTo>
                <a:srgbClr val="FFFFFF">
                  <a:alpha val="0"/>
                </a:srgbClr>
              </a:clrTo>
            </a:clrChange>
          </a:blip>
          <a:srcRect l="44167" t="42222" r="37083" b="25926"/>
          <a:stretch>
            <a:fillRect/>
          </a:stretch>
        </p:blipFill>
        <p:spPr bwMode="auto">
          <a:xfrm>
            <a:off x="8024553" y="5787814"/>
            <a:ext cx="960475" cy="917787"/>
          </a:xfrm>
          <a:prstGeom prst="rect">
            <a:avLst/>
          </a:prstGeom>
          <a:noFill/>
          <a:ln w="9525">
            <a:noFill/>
            <a:miter lim="800000"/>
            <a:headEnd/>
            <a:tailEnd/>
          </a:ln>
        </p:spPr>
      </p:pic>
    </p:spTree>
    <p:extLst>
      <p:ext uri="{BB962C8B-B14F-4D97-AF65-F5344CB8AC3E}">
        <p14:creationId xmlns:p14="http://schemas.microsoft.com/office/powerpoint/2010/main" xmlns="" val="122552320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6"/>
          <p:cNvSpPr/>
          <p:nvPr/>
        </p:nvSpPr>
        <p:spPr>
          <a:xfrm>
            <a:off x="1565710" y="1013154"/>
            <a:ext cx="10157863" cy="5452134"/>
          </a:xfrm>
          <a:prstGeom prst="rect">
            <a:avLst/>
          </a:prstGeom>
        </p:spPr>
        <p:txBody>
          <a:bodyPr wrap="square">
            <a:spAutoFit/>
          </a:bodyPr>
          <a:lstStyle/>
          <a:p>
            <a:pPr marL="355600" indent="-355600">
              <a:lnSpc>
                <a:spcPct val="107000"/>
              </a:lnSpc>
              <a:spcAft>
                <a:spcPts val="600"/>
              </a:spcAft>
              <a:buFont typeface="Wingdings" pitchFamily="2" charset="2"/>
              <a:buChar char="Ø"/>
            </a:pPr>
            <a:r>
              <a:rPr lang="en-US" dirty="0" smtClean="0">
                <a:latin typeface="Times New Roman"/>
                <a:ea typeface="Times New Roman"/>
                <a:cs typeface="Times New Roman"/>
              </a:rPr>
              <a:t>National Dniester river basin management plans: implementation, screening for compliance with the EU WFD and comparability methodological approaches and received results</a:t>
            </a:r>
            <a:endParaRPr lang="en-US" dirty="0" smtClean="0">
              <a:latin typeface="Calibri"/>
              <a:ea typeface="Times New Roman"/>
              <a:cs typeface="Times New Roman"/>
            </a:endParaRPr>
          </a:p>
          <a:p>
            <a:pPr marL="355600" indent="-355600">
              <a:lnSpc>
                <a:spcPct val="107000"/>
              </a:lnSpc>
              <a:spcAft>
                <a:spcPts val="600"/>
              </a:spcAft>
              <a:buFont typeface="Wingdings" pitchFamily="2" charset="2"/>
              <a:buChar char="Ø"/>
            </a:pPr>
            <a:r>
              <a:rPr lang="en-US" dirty="0" smtClean="0">
                <a:latin typeface="Times New Roman"/>
                <a:ea typeface="Times New Roman"/>
                <a:cs typeface="Times New Roman"/>
              </a:rPr>
              <a:t>Hydrological analysis for 2024</a:t>
            </a:r>
            <a:endParaRPr lang="en-US" dirty="0" smtClean="0">
              <a:latin typeface="Calibri"/>
              <a:ea typeface="Times New Roman"/>
              <a:cs typeface="Times New Roman"/>
            </a:endParaRPr>
          </a:p>
          <a:p>
            <a:pPr marL="355600" indent="-355600">
              <a:lnSpc>
                <a:spcPct val="107000"/>
              </a:lnSpc>
              <a:spcAft>
                <a:spcPts val="600"/>
              </a:spcAft>
              <a:buFont typeface="Wingdings" pitchFamily="2" charset="2"/>
              <a:buChar char="Ø"/>
            </a:pPr>
            <a:r>
              <a:rPr lang="en-US" dirty="0" smtClean="0">
                <a:latin typeface="Times New Roman"/>
                <a:ea typeface="Times New Roman"/>
                <a:cs typeface="Times New Roman"/>
              </a:rPr>
              <a:t>Hydrological analysis for the first half-year 2025 and ecological flow</a:t>
            </a:r>
            <a:endParaRPr lang="en-US" dirty="0" smtClean="0">
              <a:latin typeface="Calibri"/>
              <a:ea typeface="Times New Roman"/>
              <a:cs typeface="Times New Roman"/>
            </a:endParaRPr>
          </a:p>
          <a:p>
            <a:pPr marL="355600" indent="-355600">
              <a:lnSpc>
                <a:spcPct val="115000"/>
              </a:lnSpc>
              <a:spcAft>
                <a:spcPts val="600"/>
              </a:spcAft>
              <a:buFont typeface="Wingdings" pitchFamily="2" charset="2"/>
              <a:buChar char="Ø"/>
            </a:pPr>
            <a:r>
              <a:rPr lang="en-US" dirty="0" smtClean="0">
                <a:latin typeface="Times New Roman"/>
                <a:ea typeface="Times New Roman"/>
                <a:cs typeface="Times New Roman"/>
              </a:rPr>
              <a:t>Development of proposals regarding the revision of the Rules of Operation reservoir of the Dniester HPP integrated complex</a:t>
            </a:r>
            <a:endParaRPr lang="en-US" sz="2400" dirty="0" smtClean="0">
              <a:latin typeface="Times New Roman"/>
              <a:ea typeface="Times New Roman"/>
              <a:cs typeface="Times New Roman"/>
            </a:endParaRPr>
          </a:p>
          <a:p>
            <a:pPr marL="355600" indent="-355600">
              <a:lnSpc>
                <a:spcPct val="115000"/>
              </a:lnSpc>
              <a:spcAft>
                <a:spcPts val="600"/>
              </a:spcAft>
              <a:buFont typeface="Wingdings" pitchFamily="2" charset="2"/>
              <a:buChar char="Ø"/>
            </a:pPr>
            <a:r>
              <a:rPr lang="en-US" dirty="0" err="1" smtClean="0">
                <a:latin typeface="Times New Roman"/>
                <a:ea typeface="Times New Roman"/>
                <a:cs typeface="Times New Roman"/>
              </a:rPr>
              <a:t>Hydropeaking</a:t>
            </a:r>
            <a:r>
              <a:rPr lang="en-US" dirty="0" smtClean="0">
                <a:latin typeface="Times New Roman"/>
                <a:ea typeface="Times New Roman"/>
                <a:cs typeface="Times New Roman"/>
              </a:rPr>
              <a:t> analysis of the Dniester downstream the HPP</a:t>
            </a:r>
            <a:endParaRPr lang="en-US" sz="2400" dirty="0" smtClean="0">
              <a:latin typeface="Times New Roman"/>
              <a:ea typeface="Times New Roman"/>
              <a:cs typeface="Times New Roman"/>
            </a:endParaRPr>
          </a:p>
          <a:p>
            <a:pPr marL="355600" indent="-355600">
              <a:lnSpc>
                <a:spcPct val="115000"/>
              </a:lnSpc>
              <a:spcAft>
                <a:spcPts val="600"/>
              </a:spcAft>
              <a:buFont typeface="Wingdings" pitchFamily="2" charset="2"/>
              <a:buChar char="Ø"/>
            </a:pPr>
            <a:r>
              <a:rPr lang="en-US" dirty="0" smtClean="0">
                <a:latin typeface="Times New Roman"/>
                <a:ea typeface="Times New Roman"/>
                <a:cs typeface="Times New Roman"/>
              </a:rPr>
              <a:t>Supplement to the Regulation on Cooperation on Monitoring and Information Exchange in the Dniester River Basin for further approval by the Commission with a clause on prompt notification of the competent authorities of Moldova and Ukraine on water discharges from hydropower plants to avoid emergencies and to define the list of such competent authorities in the Annex to this Regulation</a:t>
            </a:r>
            <a:endParaRPr lang="en-US" sz="2400" dirty="0" smtClean="0">
              <a:latin typeface="Times New Roman"/>
              <a:ea typeface="Times New Roman"/>
              <a:cs typeface="Times New Roman"/>
            </a:endParaRPr>
          </a:p>
          <a:p>
            <a:pPr marL="355600" indent="-355600">
              <a:lnSpc>
                <a:spcPct val="115000"/>
              </a:lnSpc>
              <a:spcAft>
                <a:spcPts val="600"/>
              </a:spcAft>
              <a:buFont typeface="Wingdings" pitchFamily="2" charset="2"/>
              <a:buChar char="Ø"/>
            </a:pPr>
            <a:r>
              <a:rPr lang="en-US" dirty="0" smtClean="0">
                <a:latin typeface="Times New Roman"/>
                <a:ea typeface="Times New Roman"/>
                <a:cs typeface="Times New Roman"/>
              </a:rPr>
              <a:t>The impact of military operations on the status of water in the Dniester basin</a:t>
            </a:r>
            <a:endParaRPr lang="en-US" sz="2400" dirty="0" smtClean="0">
              <a:latin typeface="Times New Roman"/>
              <a:ea typeface="Times New Roman"/>
              <a:cs typeface="Times New Roman"/>
            </a:endParaRPr>
          </a:p>
          <a:p>
            <a:pPr marL="355600" indent="-355600">
              <a:lnSpc>
                <a:spcPct val="115000"/>
              </a:lnSpc>
              <a:spcAft>
                <a:spcPts val="600"/>
              </a:spcAft>
              <a:buFont typeface="Wingdings" pitchFamily="2" charset="2"/>
              <a:buChar char="Ø"/>
            </a:pPr>
            <a:r>
              <a:rPr lang="en-US" dirty="0" smtClean="0">
                <a:latin typeface="Times New Roman"/>
                <a:ea typeface="Times New Roman"/>
                <a:cs typeface="Times New Roman"/>
              </a:rPr>
              <a:t>Summer​ school 2025</a:t>
            </a:r>
            <a:endParaRPr lang="en-US" sz="2400" dirty="0" smtClean="0">
              <a:latin typeface="Times New Roman"/>
              <a:ea typeface="Times New Roman"/>
              <a:cs typeface="Times New Roman"/>
            </a:endParaRPr>
          </a:p>
          <a:p>
            <a:pPr marL="355600" indent="-355600">
              <a:lnSpc>
                <a:spcPct val="115000"/>
              </a:lnSpc>
              <a:spcAft>
                <a:spcPts val="600"/>
              </a:spcAft>
              <a:buFont typeface="Wingdings" pitchFamily="2" charset="2"/>
              <a:buChar char="Ø"/>
            </a:pPr>
            <a:r>
              <a:rPr lang="en-US" dirty="0" smtClean="0">
                <a:latin typeface="Times New Roman"/>
                <a:ea typeface="Times New Roman"/>
                <a:cs typeface="Times New Roman"/>
              </a:rPr>
              <a:t>Dniester Day 2025</a:t>
            </a:r>
            <a:endParaRPr lang="en-US" sz="2400" dirty="0" smtClean="0">
              <a:latin typeface="Times New Roman"/>
              <a:ea typeface="Times New Roman"/>
              <a:cs typeface="Times New Roman"/>
            </a:endParaRPr>
          </a:p>
          <a:p>
            <a:pPr marL="355600" indent="-355600">
              <a:lnSpc>
                <a:spcPct val="107000"/>
              </a:lnSpc>
              <a:spcAft>
                <a:spcPts val="600"/>
              </a:spcAft>
              <a:buFont typeface="Wingdings" pitchFamily="2" charset="2"/>
              <a:buChar char="Ø"/>
            </a:pPr>
            <a:r>
              <a:rPr lang="en-US" dirty="0" smtClean="0">
                <a:latin typeface="Times New Roman"/>
                <a:ea typeface="Times New Roman"/>
                <a:cs typeface="Times New Roman"/>
              </a:rPr>
              <a:t>Information about activities Basin Council and Committee of the Dniester Basin District</a:t>
            </a:r>
            <a:endParaRPr lang="en-US" dirty="0">
              <a:latin typeface="Calibri"/>
              <a:ea typeface="Times New Roman"/>
              <a:cs typeface="Times New Roman"/>
            </a:endParaRPr>
          </a:p>
        </p:txBody>
      </p:sp>
      <p:sp>
        <p:nvSpPr>
          <p:cNvPr id="8" name="TextBox 7"/>
          <p:cNvSpPr txBox="1"/>
          <p:nvPr/>
        </p:nvSpPr>
        <p:spPr>
          <a:xfrm>
            <a:off x="4961021" y="247850"/>
            <a:ext cx="3366306" cy="754053"/>
          </a:xfrm>
          <a:prstGeom prst="rect">
            <a:avLst/>
          </a:prstGeom>
          <a:noFill/>
        </p:spPr>
        <p:txBody>
          <a:bodyPr wrap="none" rtlCol="0">
            <a:spAutoFit/>
          </a:bodyPr>
          <a:lstStyle/>
          <a:p>
            <a:r>
              <a:rPr lang="en-US" sz="43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Plan for 2025</a:t>
            </a:r>
            <a:endParaRPr lang="ru-RU" sz="43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endParaRPr>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66227" y="3071813"/>
            <a:ext cx="3640612" cy="461665"/>
          </a:xfrm>
          <a:prstGeom prst="rect">
            <a:avLst/>
          </a:prstGeom>
        </p:spPr>
        <p:txBody>
          <a:bodyPr wrap="none">
            <a:spAutoFit/>
          </a:bodyPr>
          <a:lstStyle/>
          <a:p>
            <a:pPr lvl="0"/>
            <a:r>
              <a:rPr lang="en-US" sz="2400" b="1" dirty="0" smtClean="0"/>
              <a:t>Thank you for attention!</a:t>
            </a:r>
            <a:endParaRPr lang="ru-RU" sz="2400" b="1" dirty="0" smtClean="0"/>
          </a:p>
        </p:txBody>
      </p:sp>
      <p:pic>
        <p:nvPicPr>
          <p:cNvPr id="21506" name="Picture 2" descr="Image may contain: sky, cloud, tree, plant, outdoor, nature and water"/>
          <p:cNvPicPr>
            <a:picLocks noChangeAspect="1" noChangeArrowheads="1"/>
          </p:cNvPicPr>
          <p:nvPr/>
        </p:nvPicPr>
        <p:blipFill>
          <a:blip r:embed="rId2" cstate="print"/>
          <a:srcRect/>
          <a:stretch>
            <a:fillRect/>
          </a:stretch>
        </p:blipFill>
        <p:spPr bwMode="auto">
          <a:xfrm>
            <a:off x="406401" y="3657600"/>
            <a:ext cx="5418667" cy="3048000"/>
          </a:xfrm>
          <a:prstGeom prst="rect">
            <a:avLst/>
          </a:prstGeom>
          <a:noFill/>
        </p:spPr>
      </p:pic>
      <p:pic>
        <p:nvPicPr>
          <p:cNvPr id="21508" name="Picture 4" descr="Image may contain: sky, cloud, outdoor, nature and water"/>
          <p:cNvPicPr>
            <a:picLocks noChangeAspect="1" noChangeArrowheads="1"/>
          </p:cNvPicPr>
          <p:nvPr/>
        </p:nvPicPr>
        <p:blipFill>
          <a:blip r:embed="rId3" cstate="print"/>
          <a:srcRect/>
          <a:stretch>
            <a:fillRect/>
          </a:stretch>
        </p:blipFill>
        <p:spPr bwMode="auto">
          <a:xfrm>
            <a:off x="6502400" y="3657600"/>
            <a:ext cx="5418667" cy="3048000"/>
          </a:xfrm>
          <a:prstGeom prst="rect">
            <a:avLst/>
          </a:prstGeom>
          <a:noFill/>
        </p:spPr>
      </p:pic>
      <p:pic>
        <p:nvPicPr>
          <p:cNvPr id="21510" name="Picture 6" descr="Image may contain: sky, tree, plant, mountain, outdoor, nature and water"/>
          <p:cNvPicPr>
            <a:picLocks noChangeAspect="1" noChangeArrowheads="1"/>
          </p:cNvPicPr>
          <p:nvPr/>
        </p:nvPicPr>
        <p:blipFill>
          <a:blip r:embed="rId4" cstate="print"/>
          <a:srcRect/>
          <a:stretch>
            <a:fillRect/>
          </a:stretch>
        </p:blipFill>
        <p:spPr bwMode="auto">
          <a:xfrm>
            <a:off x="6604000" y="152400"/>
            <a:ext cx="5283200" cy="2819400"/>
          </a:xfrm>
          <a:prstGeom prst="rect">
            <a:avLst/>
          </a:prstGeom>
          <a:noFill/>
        </p:spPr>
      </p:pic>
      <p:pic>
        <p:nvPicPr>
          <p:cNvPr id="21512" name="Picture 8" descr="Image may contain: sky, mountain, outdoor, nature and water"/>
          <p:cNvPicPr>
            <a:picLocks noChangeAspect="1" noChangeArrowheads="1"/>
          </p:cNvPicPr>
          <p:nvPr/>
        </p:nvPicPr>
        <p:blipFill>
          <a:blip r:embed="rId5" cstate="print"/>
          <a:srcRect/>
          <a:stretch>
            <a:fillRect/>
          </a:stretch>
        </p:blipFill>
        <p:spPr bwMode="auto">
          <a:xfrm>
            <a:off x="304801" y="152400"/>
            <a:ext cx="5588000" cy="28194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6628" y="1508365"/>
            <a:ext cx="9610973" cy="1650471"/>
          </a:xfrm>
        </p:spPr>
        <p:txBody>
          <a:bodyPr>
            <a:normAutofit/>
          </a:bodyPr>
          <a:lstStyle/>
          <a:p>
            <a:r>
              <a:rPr lang="en-US" sz="2600" dirty="0" smtClean="0">
                <a:latin typeface="Cambria" pitchFamily="18" charset="0"/>
                <a:ea typeface="Cambria" pitchFamily="18" charset="0"/>
              </a:rPr>
              <a:t>5</a:t>
            </a:r>
            <a:r>
              <a:rPr lang="uk-UA" sz="2600" dirty="0" smtClean="0">
                <a:latin typeface="Cambria" pitchFamily="18" charset="0"/>
                <a:ea typeface="Cambria" pitchFamily="18" charset="0"/>
              </a:rPr>
              <a:t> </a:t>
            </a:r>
            <a:r>
              <a:rPr lang="en-US" sz="2600" dirty="0" smtClean="0">
                <a:latin typeface="Cambria" pitchFamily="18" charset="0"/>
                <a:ea typeface="Cambria" pitchFamily="18" charset="0"/>
              </a:rPr>
              <a:t>September</a:t>
            </a:r>
            <a:r>
              <a:rPr lang="uk-UA" sz="2600" dirty="0" smtClean="0">
                <a:latin typeface="Cambria" pitchFamily="18" charset="0"/>
                <a:ea typeface="Cambria" pitchFamily="18" charset="0"/>
              </a:rPr>
              <a:t> 202</a:t>
            </a:r>
            <a:r>
              <a:rPr lang="en-US" sz="2600" dirty="0" smtClean="0">
                <a:latin typeface="Cambria" pitchFamily="18" charset="0"/>
                <a:ea typeface="Cambria" pitchFamily="18" charset="0"/>
              </a:rPr>
              <a:t>4</a:t>
            </a:r>
            <a:r>
              <a:rPr lang="uk-UA" sz="2600" dirty="0" smtClean="0">
                <a:latin typeface="Cambria" pitchFamily="18" charset="0"/>
                <a:ea typeface="Cambria" pitchFamily="18" charset="0"/>
              </a:rPr>
              <a:t>  </a:t>
            </a:r>
            <a:r>
              <a:rPr lang="en-US" sz="2600" dirty="0" smtClean="0">
                <a:latin typeface="Cambria" pitchFamily="18" charset="0"/>
                <a:ea typeface="Cambria" pitchFamily="18" charset="0"/>
              </a:rPr>
              <a:t>in Ivano-Frankovsk</a:t>
            </a:r>
            <a:endParaRPr lang="uk-UA" sz="2600" dirty="0" smtClean="0">
              <a:latin typeface="Cambria" pitchFamily="18" charset="0"/>
              <a:ea typeface="Cambria" pitchFamily="18" charset="0"/>
            </a:endParaRPr>
          </a:p>
          <a:p>
            <a:r>
              <a:rPr lang="en-US" sz="2600" dirty="0" smtClean="0">
                <a:latin typeface="Cambria" pitchFamily="18" charset="0"/>
                <a:ea typeface="Cambria" pitchFamily="18" charset="0"/>
              </a:rPr>
              <a:t>Participants</a:t>
            </a:r>
            <a:r>
              <a:rPr lang="en-US" sz="2600" dirty="0">
                <a:latin typeface="Cambria" pitchFamily="18" charset="0"/>
                <a:ea typeface="Cambria" pitchFamily="18" charset="0"/>
              </a:rPr>
              <a:t>: Moldova </a:t>
            </a:r>
            <a:r>
              <a:rPr lang="uk-UA" sz="2600" dirty="0" smtClean="0">
                <a:latin typeface="Cambria" pitchFamily="18" charset="0"/>
                <a:ea typeface="Cambria" pitchFamily="18" charset="0"/>
              </a:rPr>
              <a:t>(</a:t>
            </a:r>
            <a:r>
              <a:rPr lang="en-US" sz="2600" dirty="0" smtClean="0">
                <a:latin typeface="Cambria" pitchFamily="18" charset="0"/>
                <a:ea typeface="Cambria" pitchFamily="18" charset="0"/>
              </a:rPr>
              <a:t>7</a:t>
            </a:r>
            <a:r>
              <a:rPr lang="uk-UA" sz="2600" dirty="0" smtClean="0">
                <a:latin typeface="Cambria" pitchFamily="18" charset="0"/>
                <a:ea typeface="Cambria" pitchFamily="18" charset="0"/>
              </a:rPr>
              <a:t>) </a:t>
            </a:r>
            <a:r>
              <a:rPr lang="en-US" sz="2600" dirty="0" smtClean="0">
                <a:latin typeface="Cambria" pitchFamily="18" charset="0"/>
                <a:ea typeface="Cambria" pitchFamily="18" charset="0"/>
              </a:rPr>
              <a:t> and Ukraine</a:t>
            </a:r>
            <a:r>
              <a:rPr lang="uk-UA" sz="2600" dirty="0" smtClean="0">
                <a:latin typeface="Cambria" pitchFamily="18" charset="0"/>
                <a:ea typeface="Cambria" pitchFamily="18" charset="0"/>
              </a:rPr>
              <a:t> (</a:t>
            </a:r>
            <a:r>
              <a:rPr lang="en-US" sz="2600" dirty="0" smtClean="0">
                <a:latin typeface="Cambria" pitchFamily="18" charset="0"/>
                <a:ea typeface="Cambria" pitchFamily="18" charset="0"/>
              </a:rPr>
              <a:t>8</a:t>
            </a:r>
            <a:r>
              <a:rPr lang="uk-UA" sz="2600" dirty="0" smtClean="0">
                <a:latin typeface="Cambria" pitchFamily="18" charset="0"/>
                <a:ea typeface="Cambria" pitchFamily="18" charset="0"/>
              </a:rPr>
              <a:t>)</a:t>
            </a:r>
          </a:p>
          <a:p>
            <a:r>
              <a:rPr lang="en-US" sz="2600" dirty="0" smtClean="0">
                <a:latin typeface="Cambria" pitchFamily="18" charset="0"/>
                <a:ea typeface="Cambria" pitchFamily="18" charset="0"/>
              </a:rPr>
              <a:t>All agenda items were presented and discussed</a:t>
            </a:r>
            <a:endParaRPr lang="en-GB" sz="2600" dirty="0">
              <a:latin typeface="Cambria" pitchFamily="18" charset="0"/>
              <a:ea typeface="Cambria" pitchFamily="18" charset="0"/>
            </a:endParaRPr>
          </a:p>
        </p:txBody>
      </p:sp>
      <p:sp>
        <p:nvSpPr>
          <p:cNvPr id="4" name="Заголовок 3"/>
          <p:cNvSpPr>
            <a:spLocks noGrp="1"/>
          </p:cNvSpPr>
          <p:nvPr>
            <p:ph type="title"/>
          </p:nvPr>
        </p:nvSpPr>
        <p:spPr>
          <a:xfrm>
            <a:off x="1914144" y="274638"/>
            <a:ext cx="8878547" cy="1143000"/>
          </a:xfrm>
        </p:spPr>
        <p:txBody>
          <a:bodyPr/>
          <a:lstStyle/>
          <a:p>
            <a:r>
              <a:rPr lang="en-US" dirty="0" smtClean="0"/>
              <a:t>Common meeting of WG on RBPM</a:t>
            </a:r>
            <a:endParaRPr lang="ru-RU" dirty="0"/>
          </a:p>
        </p:txBody>
      </p:sp>
      <p:pic>
        <p:nvPicPr>
          <p:cNvPr id="58370" name="Picture 2" descr="May be an image of 11 people and text"/>
          <p:cNvPicPr>
            <a:picLocks noChangeAspect="1" noChangeArrowheads="1"/>
          </p:cNvPicPr>
          <p:nvPr/>
        </p:nvPicPr>
        <p:blipFill>
          <a:blip r:embed="rId2" cstate="print"/>
          <a:srcRect/>
          <a:stretch>
            <a:fillRect/>
          </a:stretch>
        </p:blipFill>
        <p:spPr bwMode="auto">
          <a:xfrm>
            <a:off x="8300859" y="3110863"/>
            <a:ext cx="3569888" cy="3214255"/>
          </a:xfrm>
          <a:prstGeom prst="rect">
            <a:avLst/>
          </a:prstGeom>
          <a:noFill/>
        </p:spPr>
      </p:pic>
      <p:pic>
        <p:nvPicPr>
          <p:cNvPr id="58372" name="Picture 4" descr="May be an image of 8 people and text"/>
          <p:cNvPicPr>
            <a:picLocks noChangeAspect="1" noChangeArrowheads="1"/>
          </p:cNvPicPr>
          <p:nvPr/>
        </p:nvPicPr>
        <p:blipFill>
          <a:blip r:embed="rId3" cstate="print"/>
          <a:srcRect/>
          <a:stretch>
            <a:fillRect/>
          </a:stretch>
        </p:blipFill>
        <p:spPr bwMode="auto">
          <a:xfrm>
            <a:off x="1640205" y="3256410"/>
            <a:ext cx="2484120" cy="3048138"/>
          </a:xfrm>
          <a:prstGeom prst="rect">
            <a:avLst/>
          </a:prstGeom>
          <a:noFill/>
        </p:spPr>
      </p:pic>
      <p:pic>
        <p:nvPicPr>
          <p:cNvPr id="58374" name="Picture 6" descr="May be an image of 8 people, people studying and text"/>
          <p:cNvPicPr>
            <a:picLocks noChangeAspect="1" noChangeArrowheads="1"/>
          </p:cNvPicPr>
          <p:nvPr/>
        </p:nvPicPr>
        <p:blipFill>
          <a:blip r:embed="rId4" cstate="print"/>
          <a:srcRect/>
          <a:stretch>
            <a:fillRect/>
          </a:stretch>
        </p:blipFill>
        <p:spPr bwMode="auto">
          <a:xfrm>
            <a:off x="4404627" y="3503612"/>
            <a:ext cx="3443973" cy="2582863"/>
          </a:xfrm>
          <a:prstGeom prst="rect">
            <a:avLst/>
          </a:prstGeom>
          <a:noFill/>
        </p:spPr>
      </p:pic>
      <p:pic>
        <p:nvPicPr>
          <p:cNvPr id="8" name="Picture 11" descr="флаги, молдова-украины, молдо-украинское сотрудничество"/>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42875" y="0"/>
            <a:ext cx="1629880" cy="976871"/>
          </a:xfrm>
          <a:prstGeom prst="rect">
            <a:avLst/>
          </a:prstGeom>
          <a:noFill/>
        </p:spPr>
      </p:pic>
      <p:pic>
        <p:nvPicPr>
          <p:cNvPr id="9" name="Picture 5"/>
          <p:cNvPicPr>
            <a:picLocks noChangeAspect="1" noChangeArrowheads="1"/>
          </p:cNvPicPr>
          <p:nvPr/>
        </p:nvPicPr>
        <p:blipFill>
          <a:blip r:embed="rId6" cstate="print">
            <a:clrChange>
              <a:clrFrom>
                <a:srgbClr val="FFFFFF"/>
              </a:clrFrom>
              <a:clrTo>
                <a:srgbClr val="FFFFFF">
                  <a:alpha val="0"/>
                </a:srgbClr>
              </a:clrTo>
            </a:clrChange>
          </a:blip>
          <a:srcRect l="44167" t="42222" r="37083" b="25926"/>
          <a:stretch>
            <a:fillRect/>
          </a:stretch>
        </p:blipFill>
        <p:spPr bwMode="auto">
          <a:xfrm>
            <a:off x="0" y="1057275"/>
            <a:ext cx="1323975" cy="1265131"/>
          </a:xfrm>
          <a:prstGeom prst="rect">
            <a:avLst/>
          </a:prstGeom>
          <a:noFill/>
          <a:ln w="9525">
            <a:noFill/>
            <a:miter lim="800000"/>
            <a:headEnd/>
            <a:tailEnd/>
          </a:ln>
        </p:spPr>
      </p:pic>
    </p:spTree>
    <p:extLst>
      <p:ext uri="{BB962C8B-B14F-4D97-AF65-F5344CB8AC3E}">
        <p14:creationId xmlns:p14="http://schemas.microsoft.com/office/powerpoint/2010/main" xmlns="" val="449382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2" name="Picture 11" descr="флаги, молдова-украины, молдо-украинское сотрудничество"/>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42875" y="0"/>
            <a:ext cx="1629880" cy="976871"/>
          </a:xfrm>
          <a:prstGeom prst="rect">
            <a:avLst/>
          </a:prstGeom>
          <a:noFill/>
        </p:spPr>
      </p:pic>
      <p:pic>
        <p:nvPicPr>
          <p:cNvPr id="3" name="Picture 5"/>
          <p:cNvPicPr>
            <a:picLocks noChangeAspect="1" noChangeArrowheads="1"/>
          </p:cNvPicPr>
          <p:nvPr/>
        </p:nvPicPr>
        <p:blipFill>
          <a:blip r:embed="rId4" cstate="print">
            <a:clrChange>
              <a:clrFrom>
                <a:srgbClr val="FFFFFF"/>
              </a:clrFrom>
              <a:clrTo>
                <a:srgbClr val="FFFFFF">
                  <a:alpha val="0"/>
                </a:srgbClr>
              </a:clrTo>
            </a:clrChange>
          </a:blip>
          <a:srcRect l="44167" t="42222" r="37083" b="25926"/>
          <a:stretch>
            <a:fillRect/>
          </a:stretch>
        </p:blipFill>
        <p:spPr bwMode="auto">
          <a:xfrm>
            <a:off x="0" y="1057275"/>
            <a:ext cx="1323975" cy="1265131"/>
          </a:xfrm>
          <a:prstGeom prst="rect">
            <a:avLst/>
          </a:prstGeom>
          <a:noFill/>
          <a:ln w="9525">
            <a:noFill/>
            <a:miter lim="800000"/>
            <a:headEnd/>
            <a:tailEnd/>
          </a:ln>
        </p:spPr>
      </p:pic>
      <p:sp>
        <p:nvSpPr>
          <p:cNvPr id="4" name="Прямоугольник 3"/>
          <p:cNvSpPr/>
          <p:nvPr/>
        </p:nvSpPr>
        <p:spPr>
          <a:xfrm>
            <a:off x="1919164" y="287774"/>
            <a:ext cx="9309536" cy="754053"/>
          </a:xfrm>
          <a:prstGeom prst="rect">
            <a:avLst/>
          </a:prstGeom>
        </p:spPr>
        <p:txBody>
          <a:bodyPr wrap="none">
            <a:spAutoFit/>
          </a:bodyPr>
          <a:lstStyle/>
          <a:p>
            <a:r>
              <a:rPr lang="en-US" sz="43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Dniester river basin management plan </a:t>
            </a:r>
            <a:endParaRPr lang="ru-RU" sz="43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endParaRPr>
          </a:p>
        </p:txBody>
      </p:sp>
      <p:sp>
        <p:nvSpPr>
          <p:cNvPr id="6" name="Прямоугольник 5"/>
          <p:cNvSpPr/>
          <p:nvPr/>
        </p:nvSpPr>
        <p:spPr>
          <a:xfrm>
            <a:off x="1371600" y="1185595"/>
            <a:ext cx="10591800" cy="830997"/>
          </a:xfrm>
          <a:prstGeom prst="rect">
            <a:avLst/>
          </a:prstGeom>
        </p:spPr>
        <p:txBody>
          <a:bodyPr wrap="square">
            <a:spAutoFit/>
          </a:bodyPr>
          <a:lstStyle/>
          <a:p>
            <a:pPr>
              <a:buFont typeface="Wingdings" pitchFamily="2" charset="2"/>
              <a:buChar char="Ø"/>
            </a:pPr>
            <a:r>
              <a:rPr lang="en-US" sz="2400" b="1" dirty="0" smtClean="0"/>
              <a:t>Dniester river basin management plans 2024-2029, Moldova - </a:t>
            </a:r>
            <a:r>
              <a:rPr lang="en-US" sz="2400" b="1" dirty="0" err="1" smtClean="0"/>
              <a:t>IInd</a:t>
            </a:r>
            <a:r>
              <a:rPr lang="en-US" sz="2400" b="1" dirty="0" smtClean="0"/>
              <a:t> cycle </a:t>
            </a:r>
          </a:p>
          <a:p>
            <a:pPr>
              <a:buFont typeface="Wingdings" pitchFamily="2" charset="2"/>
              <a:buChar char="Ø"/>
            </a:pPr>
            <a:r>
              <a:rPr lang="en-US" sz="2400" b="1" dirty="0" smtClean="0"/>
              <a:t>Dniester river basin management plan 2025-2030, Ukraine – </a:t>
            </a:r>
            <a:r>
              <a:rPr lang="en-US" sz="2400" b="1" dirty="0" err="1" smtClean="0"/>
              <a:t>Ist</a:t>
            </a:r>
            <a:r>
              <a:rPr lang="en-US" sz="2400" b="1" dirty="0" smtClean="0"/>
              <a:t> cycle </a:t>
            </a:r>
            <a:r>
              <a:rPr lang="en-US" sz="2000" b="1" dirty="0" smtClean="0"/>
              <a:t> </a:t>
            </a:r>
            <a:endParaRPr lang="ru-RU" sz="2000" dirty="0"/>
          </a:p>
        </p:txBody>
      </p:sp>
      <p:sp>
        <p:nvSpPr>
          <p:cNvPr id="9" name="Прямоугольник 8"/>
          <p:cNvSpPr/>
          <p:nvPr/>
        </p:nvSpPr>
        <p:spPr>
          <a:xfrm>
            <a:off x="1722120" y="6137255"/>
            <a:ext cx="10058400" cy="461665"/>
          </a:xfrm>
          <a:prstGeom prst="rect">
            <a:avLst/>
          </a:prstGeom>
        </p:spPr>
        <p:txBody>
          <a:bodyPr wrap="square">
            <a:spAutoFit/>
          </a:bodyPr>
          <a:lstStyle/>
          <a:p>
            <a:r>
              <a:rPr lang="en-US" sz="2400" dirty="0" smtClean="0"/>
              <a:t>RBMP were prepared in full compliance with the structure of the EU WFD</a:t>
            </a:r>
            <a:endParaRPr lang="en-US" sz="2400" dirty="0"/>
          </a:p>
        </p:txBody>
      </p:sp>
      <p:sp>
        <p:nvSpPr>
          <p:cNvPr id="10" name="TextBox 9"/>
          <p:cNvSpPr txBox="1"/>
          <p:nvPr/>
        </p:nvSpPr>
        <p:spPr>
          <a:xfrm>
            <a:off x="1630680" y="2011680"/>
            <a:ext cx="2728632" cy="461665"/>
          </a:xfrm>
          <a:prstGeom prst="rect">
            <a:avLst/>
          </a:prstGeom>
          <a:noFill/>
        </p:spPr>
        <p:txBody>
          <a:bodyPr wrap="none" rtlCol="0">
            <a:spAutoFit/>
          </a:bodyPr>
          <a:lstStyle/>
          <a:p>
            <a:r>
              <a:rPr lang="en-US" sz="2400" dirty="0" smtClean="0"/>
              <a:t>Themes discussed: </a:t>
            </a:r>
            <a:endParaRPr lang="ru-RU" sz="2400" dirty="0"/>
          </a:p>
        </p:txBody>
      </p:sp>
      <p:sp>
        <p:nvSpPr>
          <p:cNvPr id="11" name="TextBox 10"/>
          <p:cNvSpPr txBox="1"/>
          <p:nvPr/>
        </p:nvSpPr>
        <p:spPr>
          <a:xfrm>
            <a:off x="1722120" y="2407920"/>
            <a:ext cx="5623560" cy="3785652"/>
          </a:xfrm>
          <a:prstGeom prst="rect">
            <a:avLst/>
          </a:prstGeom>
          <a:noFill/>
        </p:spPr>
        <p:txBody>
          <a:bodyPr wrap="square" rtlCol="0">
            <a:spAutoFit/>
          </a:bodyPr>
          <a:lstStyle/>
          <a:p>
            <a:pPr>
              <a:buFont typeface="Wingdings" pitchFamily="2" charset="2"/>
              <a:buChar char="Ø"/>
            </a:pPr>
            <a:r>
              <a:rPr lang="en-US" sz="2400" dirty="0" smtClean="0"/>
              <a:t>Legal bases</a:t>
            </a:r>
          </a:p>
          <a:p>
            <a:pPr>
              <a:buFont typeface="Wingdings" pitchFamily="2" charset="2"/>
              <a:buChar char="Ø"/>
            </a:pPr>
            <a:r>
              <a:rPr lang="en-US" sz="2400" dirty="0" smtClean="0"/>
              <a:t>Contents</a:t>
            </a:r>
          </a:p>
          <a:p>
            <a:pPr>
              <a:buFont typeface="Wingdings" pitchFamily="2" charset="2"/>
              <a:buChar char="Ø"/>
            </a:pPr>
            <a:r>
              <a:rPr lang="en-US" sz="2400" dirty="0" smtClean="0"/>
              <a:t>Water bodies </a:t>
            </a:r>
          </a:p>
          <a:p>
            <a:pPr>
              <a:buFont typeface="Wingdings" pitchFamily="2" charset="2"/>
              <a:buChar char="Ø"/>
            </a:pPr>
            <a:r>
              <a:rPr lang="en-US" sz="2400" dirty="0" smtClean="0"/>
              <a:t>Chapters (impact assessment, monitoring, ecological /chemical status, water use, protected areas, etc.)</a:t>
            </a:r>
          </a:p>
          <a:p>
            <a:pPr>
              <a:buFont typeface="Wingdings" pitchFamily="2" charset="2"/>
              <a:buChar char="Ø"/>
            </a:pPr>
            <a:r>
              <a:rPr lang="en-US" sz="2400" dirty="0" smtClean="0"/>
              <a:t> plan of measures</a:t>
            </a:r>
          </a:p>
          <a:p>
            <a:pPr>
              <a:buFont typeface="Wingdings" pitchFamily="2" charset="2"/>
              <a:buChar char="Ø"/>
            </a:pPr>
            <a:r>
              <a:rPr lang="en-US" sz="2400" dirty="0" smtClean="0"/>
              <a:t>Main stakeholders </a:t>
            </a:r>
          </a:p>
          <a:p>
            <a:pPr>
              <a:buFont typeface="Wingdings" pitchFamily="2" charset="2"/>
              <a:buChar char="Ø"/>
            </a:pPr>
            <a:r>
              <a:rPr lang="en-US" sz="2400" dirty="0" smtClean="0"/>
              <a:t> public consultations</a:t>
            </a:r>
          </a:p>
          <a:p>
            <a:pPr>
              <a:buFont typeface="Wingdings" pitchFamily="2" charset="2"/>
              <a:buChar char="Ø"/>
            </a:pPr>
            <a:r>
              <a:rPr lang="en-US" sz="2400" dirty="0" smtClean="0"/>
              <a:t>SEA procedure</a:t>
            </a:r>
            <a:endParaRPr lang="en-US" sz="2400" dirty="0"/>
          </a:p>
        </p:txBody>
      </p:sp>
      <p:pic>
        <p:nvPicPr>
          <p:cNvPr id="12"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912637" y="2084664"/>
            <a:ext cx="2597123" cy="370258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5" name="Picture 1"/>
          <p:cNvPicPr>
            <a:picLocks noChangeAspect="1" noChangeArrowheads="1"/>
          </p:cNvPicPr>
          <p:nvPr/>
        </p:nvPicPr>
        <p:blipFill>
          <a:blip r:embed="rId6" cstate="print"/>
          <a:srcRect/>
          <a:stretch>
            <a:fillRect/>
          </a:stretch>
        </p:blipFill>
        <p:spPr bwMode="auto">
          <a:xfrm>
            <a:off x="9569065" y="2079160"/>
            <a:ext cx="2622935" cy="3742520"/>
          </a:xfrm>
          <a:prstGeom prst="rect">
            <a:avLst/>
          </a:prstGeom>
          <a:noFill/>
          <a:ln w="9525">
            <a:noFill/>
            <a:miter lim="800000"/>
            <a:headEnd/>
            <a:tailEnd/>
          </a:ln>
          <a:effectLst/>
        </p:spPr>
      </p:pic>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3" name="Picture 11" descr="флаги, молдова-украины, молдо-украинское сотрудничество"/>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42875" y="0"/>
            <a:ext cx="1629880" cy="976871"/>
          </a:xfrm>
          <a:prstGeom prst="rect">
            <a:avLst/>
          </a:prstGeom>
          <a:noFill/>
        </p:spPr>
      </p:pic>
      <p:pic>
        <p:nvPicPr>
          <p:cNvPr id="4" name="Picture 5"/>
          <p:cNvPicPr>
            <a:picLocks noChangeAspect="1" noChangeArrowheads="1"/>
          </p:cNvPicPr>
          <p:nvPr/>
        </p:nvPicPr>
        <p:blipFill>
          <a:blip r:embed="rId4" cstate="print">
            <a:clrChange>
              <a:clrFrom>
                <a:srgbClr val="FFFFFF"/>
              </a:clrFrom>
              <a:clrTo>
                <a:srgbClr val="FFFFFF">
                  <a:alpha val="0"/>
                </a:srgbClr>
              </a:clrTo>
            </a:clrChange>
          </a:blip>
          <a:srcRect l="44167" t="42222" r="37083" b="25926"/>
          <a:stretch>
            <a:fillRect/>
          </a:stretch>
        </p:blipFill>
        <p:spPr bwMode="auto">
          <a:xfrm>
            <a:off x="0" y="1057275"/>
            <a:ext cx="1323975" cy="1265131"/>
          </a:xfrm>
          <a:prstGeom prst="rect">
            <a:avLst/>
          </a:prstGeom>
          <a:noFill/>
          <a:ln w="9525">
            <a:noFill/>
            <a:miter lim="800000"/>
            <a:headEnd/>
            <a:tailEnd/>
          </a:ln>
        </p:spPr>
      </p:pic>
      <p:sp>
        <p:nvSpPr>
          <p:cNvPr id="5" name="Прямоугольник 4"/>
          <p:cNvSpPr/>
          <p:nvPr/>
        </p:nvSpPr>
        <p:spPr>
          <a:xfrm>
            <a:off x="1934404" y="318254"/>
            <a:ext cx="7018268" cy="754053"/>
          </a:xfrm>
          <a:prstGeom prst="rect">
            <a:avLst/>
          </a:prstGeom>
        </p:spPr>
        <p:txBody>
          <a:bodyPr wrap="none">
            <a:spAutoFit/>
          </a:bodyPr>
          <a:lstStyle/>
          <a:p>
            <a:r>
              <a:rPr lang="en-US" sz="43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Flood risk management plan </a:t>
            </a:r>
            <a:endParaRPr lang="ru-RU" sz="43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endParaRPr>
          </a:p>
        </p:txBody>
      </p:sp>
      <p:sp>
        <p:nvSpPr>
          <p:cNvPr id="6" name="Прямоугольник 5"/>
          <p:cNvSpPr/>
          <p:nvPr/>
        </p:nvSpPr>
        <p:spPr>
          <a:xfrm>
            <a:off x="1501786" y="1202174"/>
            <a:ext cx="10324454" cy="830997"/>
          </a:xfrm>
          <a:prstGeom prst="rect">
            <a:avLst/>
          </a:prstGeom>
        </p:spPr>
        <p:txBody>
          <a:bodyPr wrap="square">
            <a:spAutoFit/>
          </a:bodyPr>
          <a:lstStyle/>
          <a:p>
            <a:r>
              <a:rPr lang="ro-MO" sz="2400" b="1" dirty="0" smtClean="0"/>
              <a:t>Moldova: </a:t>
            </a:r>
            <a:r>
              <a:rPr lang="en-GB" sz="2400" b="1" dirty="0" smtClean="0"/>
              <a:t>Flood </a:t>
            </a:r>
            <a:r>
              <a:rPr lang="en-GB" sz="2400" b="1" dirty="0" smtClean="0"/>
              <a:t>risk management plan for the Dniester River Basin District (GD </a:t>
            </a:r>
            <a:r>
              <a:rPr lang="ro-RO" sz="2400" b="1" dirty="0" smtClean="0"/>
              <a:t>562 </a:t>
            </a:r>
            <a:r>
              <a:rPr lang="en-US" sz="2400" b="1" dirty="0" smtClean="0"/>
              <a:t>of</a:t>
            </a:r>
            <a:r>
              <a:rPr lang="ro-RO" sz="2400" b="1" dirty="0" smtClean="0"/>
              <a:t> 31</a:t>
            </a:r>
            <a:r>
              <a:rPr lang="en-US" sz="2400" b="1" dirty="0" smtClean="0"/>
              <a:t>.07.</a:t>
            </a:r>
            <a:r>
              <a:rPr lang="ro-RO" sz="2400" b="1" dirty="0" smtClean="0"/>
              <a:t>2020</a:t>
            </a:r>
            <a:r>
              <a:rPr lang="en-US" sz="2400" b="1" dirty="0" smtClean="0"/>
              <a:t>)</a:t>
            </a:r>
            <a:endParaRPr lang="ru-RU" sz="2400" b="1" dirty="0" smtClean="0"/>
          </a:p>
        </p:txBody>
      </p:sp>
      <p:sp>
        <p:nvSpPr>
          <p:cNvPr id="7" name="TextBox 6"/>
          <p:cNvSpPr txBox="1"/>
          <p:nvPr/>
        </p:nvSpPr>
        <p:spPr>
          <a:xfrm>
            <a:off x="2026920" y="2225040"/>
            <a:ext cx="4493281" cy="1200329"/>
          </a:xfrm>
          <a:prstGeom prst="rect">
            <a:avLst/>
          </a:prstGeom>
          <a:noFill/>
        </p:spPr>
        <p:txBody>
          <a:bodyPr wrap="none" rtlCol="0">
            <a:spAutoFit/>
          </a:bodyPr>
          <a:lstStyle/>
          <a:p>
            <a:pPr>
              <a:buFontTx/>
              <a:buChar char="-"/>
            </a:pPr>
            <a:r>
              <a:rPr lang="en-US" sz="2400" dirty="0" smtClean="0"/>
              <a:t>General analysis of the plan</a:t>
            </a:r>
          </a:p>
          <a:p>
            <a:pPr>
              <a:buFontTx/>
              <a:buChar char="-"/>
            </a:pPr>
            <a:r>
              <a:rPr lang="en-US" sz="2400" dirty="0" smtClean="0"/>
              <a:t>Implemented measures </a:t>
            </a:r>
          </a:p>
          <a:p>
            <a:pPr>
              <a:buFontTx/>
              <a:buChar char="-"/>
            </a:pPr>
            <a:r>
              <a:rPr lang="en-US" sz="2400" dirty="0" smtClean="0"/>
              <a:t>Planned measures for next year </a:t>
            </a:r>
          </a:p>
        </p:txBody>
      </p:sp>
      <p:sp>
        <p:nvSpPr>
          <p:cNvPr id="8" name="Прямоугольник 7"/>
          <p:cNvSpPr/>
          <p:nvPr/>
        </p:nvSpPr>
        <p:spPr>
          <a:xfrm>
            <a:off x="1659822" y="4280654"/>
            <a:ext cx="10288338" cy="1938992"/>
          </a:xfrm>
          <a:prstGeom prst="rect">
            <a:avLst/>
          </a:prstGeom>
        </p:spPr>
        <p:txBody>
          <a:bodyPr wrap="square">
            <a:spAutoFit/>
          </a:bodyPr>
          <a:lstStyle/>
          <a:p>
            <a:r>
              <a:rPr lang="en-GB" sz="2400" b="1" dirty="0" smtClean="0"/>
              <a:t>Ukraine: Flood risk management plan for the Dniester River Basin (adopted on 8.10.2022 # 895)</a:t>
            </a:r>
          </a:p>
          <a:p>
            <a:endParaRPr lang="en-GB" sz="2400" b="1" dirty="0" smtClean="0"/>
          </a:p>
          <a:p>
            <a:r>
              <a:rPr lang="en-GB" sz="2400" dirty="0" smtClean="0"/>
              <a:t>-Implemented measures</a:t>
            </a:r>
          </a:p>
          <a:p>
            <a:r>
              <a:rPr lang="en-GB" sz="2400" dirty="0" smtClean="0"/>
              <a:t>-Measures for next year</a:t>
            </a:r>
            <a:endParaRPr lang="ru-RU" sz="2400" dirty="0"/>
          </a:p>
        </p:txBody>
      </p:sp>
      <p:pic>
        <p:nvPicPr>
          <p:cNvPr id="57345" name="Picture 1"/>
          <p:cNvPicPr>
            <a:picLocks noChangeAspect="1" noChangeArrowheads="1"/>
          </p:cNvPicPr>
          <p:nvPr/>
        </p:nvPicPr>
        <p:blipFill>
          <a:blip r:embed="rId5" cstate="print"/>
          <a:srcRect/>
          <a:stretch>
            <a:fillRect/>
          </a:stretch>
        </p:blipFill>
        <p:spPr bwMode="auto">
          <a:xfrm>
            <a:off x="6591465" y="1676401"/>
            <a:ext cx="2323935" cy="1448082"/>
          </a:xfrm>
          <a:prstGeom prst="rect">
            <a:avLst/>
          </a:prstGeom>
          <a:noFill/>
          <a:ln w="9525">
            <a:noFill/>
            <a:miter lim="800000"/>
            <a:headEnd/>
            <a:tailEnd/>
          </a:ln>
        </p:spPr>
      </p:pic>
      <p:pic>
        <p:nvPicPr>
          <p:cNvPr id="57346" name="Picture 2"/>
          <p:cNvPicPr>
            <a:picLocks noChangeAspect="1" noChangeArrowheads="1"/>
          </p:cNvPicPr>
          <p:nvPr/>
        </p:nvPicPr>
        <p:blipFill>
          <a:blip r:embed="rId6" cstate="print"/>
          <a:srcRect/>
          <a:stretch>
            <a:fillRect/>
          </a:stretch>
        </p:blipFill>
        <p:spPr bwMode="auto">
          <a:xfrm>
            <a:off x="9433559" y="1645920"/>
            <a:ext cx="2218689" cy="1646643"/>
          </a:xfrm>
          <a:prstGeom prst="rect">
            <a:avLst/>
          </a:prstGeom>
          <a:noFill/>
          <a:ln w="9525">
            <a:noFill/>
            <a:miter lim="800000"/>
            <a:headEnd/>
            <a:tailEnd/>
          </a:ln>
        </p:spPr>
      </p:pic>
      <p:pic>
        <p:nvPicPr>
          <p:cNvPr id="57347" name="Picture 3"/>
          <p:cNvPicPr>
            <a:picLocks noChangeAspect="1" noChangeArrowheads="1"/>
          </p:cNvPicPr>
          <p:nvPr/>
        </p:nvPicPr>
        <p:blipFill>
          <a:blip r:embed="rId7" cstate="print"/>
          <a:srcRect/>
          <a:stretch>
            <a:fillRect/>
          </a:stretch>
        </p:blipFill>
        <p:spPr bwMode="auto">
          <a:xfrm>
            <a:off x="7650481" y="2847029"/>
            <a:ext cx="1950720" cy="1466324"/>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2" name="Picture 11" descr="флаги, молдова-украины, молдо-украинское сотрудничество"/>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42875" y="0"/>
            <a:ext cx="1629880" cy="976871"/>
          </a:xfrm>
          <a:prstGeom prst="rect">
            <a:avLst/>
          </a:prstGeom>
          <a:noFill/>
        </p:spPr>
      </p:pic>
      <p:pic>
        <p:nvPicPr>
          <p:cNvPr id="3" name="Picture 5"/>
          <p:cNvPicPr>
            <a:picLocks noChangeAspect="1" noChangeArrowheads="1"/>
          </p:cNvPicPr>
          <p:nvPr/>
        </p:nvPicPr>
        <p:blipFill>
          <a:blip r:embed="rId4" cstate="print">
            <a:clrChange>
              <a:clrFrom>
                <a:srgbClr val="FFFFFF"/>
              </a:clrFrom>
              <a:clrTo>
                <a:srgbClr val="FFFFFF">
                  <a:alpha val="0"/>
                </a:srgbClr>
              </a:clrTo>
            </a:clrChange>
          </a:blip>
          <a:srcRect l="44167" t="42222" r="37083" b="25926"/>
          <a:stretch>
            <a:fillRect/>
          </a:stretch>
        </p:blipFill>
        <p:spPr bwMode="auto">
          <a:xfrm>
            <a:off x="0" y="1057275"/>
            <a:ext cx="1323975" cy="1265131"/>
          </a:xfrm>
          <a:prstGeom prst="rect">
            <a:avLst/>
          </a:prstGeom>
          <a:noFill/>
          <a:ln w="9525">
            <a:noFill/>
            <a:miter lim="800000"/>
            <a:headEnd/>
            <a:tailEnd/>
          </a:ln>
        </p:spPr>
      </p:pic>
      <p:sp>
        <p:nvSpPr>
          <p:cNvPr id="2049" name="Rectangle 1"/>
          <p:cNvSpPr>
            <a:spLocks noChangeArrowheads="1"/>
          </p:cNvSpPr>
          <p:nvPr/>
        </p:nvSpPr>
        <p:spPr bwMode="auto">
          <a:xfrm>
            <a:off x="1584960" y="330859"/>
            <a:ext cx="10287000" cy="7540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sz="43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Analysis of hydrological regime of 2023</a:t>
            </a:r>
          </a:p>
        </p:txBody>
      </p:sp>
      <p:pic>
        <p:nvPicPr>
          <p:cNvPr id="2050" name="Picture 2"/>
          <p:cNvPicPr>
            <a:picLocks noChangeAspect="1" noChangeArrowheads="1"/>
          </p:cNvPicPr>
          <p:nvPr/>
        </p:nvPicPr>
        <p:blipFill>
          <a:blip r:embed="rId5" cstate="print"/>
          <a:srcRect/>
          <a:stretch>
            <a:fillRect/>
          </a:stretch>
        </p:blipFill>
        <p:spPr bwMode="auto">
          <a:xfrm>
            <a:off x="8788531" y="4465320"/>
            <a:ext cx="3403469" cy="2209800"/>
          </a:xfrm>
          <a:prstGeom prst="rect">
            <a:avLst/>
          </a:prstGeom>
          <a:noFill/>
          <a:ln w="9525">
            <a:noFill/>
            <a:miter lim="800000"/>
            <a:headEnd/>
            <a:tailEnd/>
          </a:ln>
        </p:spPr>
      </p:pic>
      <p:sp>
        <p:nvSpPr>
          <p:cNvPr id="6" name="TextBox 5"/>
          <p:cNvSpPr txBox="1"/>
          <p:nvPr/>
        </p:nvSpPr>
        <p:spPr>
          <a:xfrm>
            <a:off x="1630680" y="975360"/>
            <a:ext cx="2646878" cy="461665"/>
          </a:xfrm>
          <a:prstGeom prst="rect">
            <a:avLst/>
          </a:prstGeom>
          <a:noFill/>
        </p:spPr>
        <p:txBody>
          <a:bodyPr wrap="none" rtlCol="0">
            <a:spAutoFit/>
          </a:bodyPr>
          <a:lstStyle/>
          <a:p>
            <a:r>
              <a:rPr lang="en-US" sz="2400" dirty="0" smtClean="0"/>
              <a:t>Themes discussed </a:t>
            </a:r>
            <a:endParaRPr lang="ru-RU" sz="2400" dirty="0"/>
          </a:p>
        </p:txBody>
      </p:sp>
      <p:sp>
        <p:nvSpPr>
          <p:cNvPr id="7" name="TextBox 6"/>
          <p:cNvSpPr txBox="1"/>
          <p:nvPr/>
        </p:nvSpPr>
        <p:spPr>
          <a:xfrm>
            <a:off x="1417320" y="1371600"/>
            <a:ext cx="3962400" cy="3693319"/>
          </a:xfrm>
          <a:prstGeom prst="rect">
            <a:avLst/>
          </a:prstGeom>
          <a:noFill/>
        </p:spPr>
        <p:txBody>
          <a:bodyPr wrap="square" rtlCol="0">
            <a:spAutoFit/>
          </a:bodyPr>
          <a:lstStyle/>
          <a:p>
            <a:pPr>
              <a:buFont typeface="Wingdings" pitchFamily="2" charset="2"/>
              <a:buChar char="Ø"/>
            </a:pPr>
            <a:r>
              <a:rPr lang="en-US" sz="2400" dirty="0" smtClean="0"/>
              <a:t>Meteorological situation</a:t>
            </a:r>
          </a:p>
          <a:p>
            <a:pPr marL="533400">
              <a:buFont typeface="Wingdings" pitchFamily="2" charset="2"/>
              <a:buChar char="q"/>
            </a:pPr>
            <a:r>
              <a:rPr lang="en-US" sz="2400" dirty="0" smtClean="0"/>
              <a:t>Temperature </a:t>
            </a:r>
          </a:p>
          <a:p>
            <a:pPr marL="533400">
              <a:buFont typeface="Wingdings" pitchFamily="2" charset="2"/>
              <a:buChar char="q"/>
            </a:pPr>
            <a:r>
              <a:rPr lang="en-US" sz="2400" dirty="0" smtClean="0"/>
              <a:t>Precipitation</a:t>
            </a:r>
          </a:p>
          <a:p>
            <a:pPr>
              <a:buFont typeface="Wingdings" pitchFamily="2" charset="2"/>
              <a:buChar char="Ø"/>
            </a:pPr>
            <a:r>
              <a:rPr lang="en-US" sz="2400" dirty="0" smtClean="0"/>
              <a:t>Hydrologic situation </a:t>
            </a:r>
          </a:p>
          <a:p>
            <a:pPr marL="533400">
              <a:buFont typeface="Wingdings" pitchFamily="2" charset="2"/>
              <a:buChar char="q"/>
            </a:pPr>
            <a:r>
              <a:rPr lang="en-US" sz="2400" dirty="0" smtClean="0"/>
              <a:t> Seasonal flow</a:t>
            </a:r>
          </a:p>
          <a:p>
            <a:pPr marL="533400">
              <a:buFont typeface="Wingdings" pitchFamily="2" charset="2"/>
              <a:buChar char="q"/>
            </a:pPr>
            <a:r>
              <a:rPr lang="en-US" sz="2400" dirty="0" smtClean="0"/>
              <a:t>Spring flood </a:t>
            </a:r>
          </a:p>
          <a:p>
            <a:pPr marL="533400">
              <a:buFont typeface="Wingdings" pitchFamily="2" charset="2"/>
              <a:buChar char="q"/>
            </a:pPr>
            <a:r>
              <a:rPr lang="en-US" sz="2400" dirty="0" smtClean="0"/>
              <a:t>Minimal flows</a:t>
            </a:r>
          </a:p>
          <a:p>
            <a:pPr marL="533400">
              <a:buFont typeface="Wingdings" pitchFamily="2" charset="2"/>
              <a:buChar char="q"/>
            </a:pPr>
            <a:r>
              <a:rPr lang="ro-MO" sz="2400" dirty="0" err="1" smtClean="0"/>
              <a:t>Water</a:t>
            </a:r>
            <a:r>
              <a:rPr lang="ro-MO" sz="2400" dirty="0" smtClean="0"/>
              <a:t> t</a:t>
            </a:r>
            <a:r>
              <a:rPr lang="en-US" sz="2400" dirty="0" err="1" smtClean="0"/>
              <a:t>emperature</a:t>
            </a:r>
            <a:r>
              <a:rPr lang="en-US" sz="2400" dirty="0" smtClean="0"/>
              <a:t> </a:t>
            </a:r>
            <a:endParaRPr lang="en-US" sz="2400" dirty="0" smtClean="0"/>
          </a:p>
          <a:p>
            <a:pPr marL="533400">
              <a:buFont typeface="Wingdings" pitchFamily="2" charset="2"/>
              <a:buChar char="q"/>
            </a:pPr>
            <a:r>
              <a:rPr lang="en-US" sz="2400" dirty="0" err="1" smtClean="0"/>
              <a:t>Hydropeaking</a:t>
            </a:r>
            <a:r>
              <a:rPr lang="en-US" sz="2400" dirty="0" smtClean="0"/>
              <a:t> effect</a:t>
            </a:r>
          </a:p>
          <a:p>
            <a:endParaRPr lang="ru-RU" dirty="0"/>
          </a:p>
        </p:txBody>
      </p:sp>
      <p:pic>
        <p:nvPicPr>
          <p:cNvPr id="2051" name="Picture 3"/>
          <p:cNvPicPr>
            <a:picLocks noChangeAspect="1" noChangeArrowheads="1"/>
          </p:cNvPicPr>
          <p:nvPr/>
        </p:nvPicPr>
        <p:blipFill>
          <a:blip r:embed="rId6" cstate="print"/>
          <a:srcRect/>
          <a:stretch>
            <a:fillRect/>
          </a:stretch>
        </p:blipFill>
        <p:spPr bwMode="auto">
          <a:xfrm>
            <a:off x="5354288" y="4648200"/>
            <a:ext cx="3027712" cy="2026920"/>
          </a:xfrm>
          <a:prstGeom prst="rect">
            <a:avLst/>
          </a:prstGeom>
          <a:noFill/>
          <a:ln w="9525">
            <a:noFill/>
            <a:miter lim="800000"/>
            <a:headEnd/>
            <a:tailEnd/>
          </a:ln>
          <a:effectLst/>
        </p:spPr>
      </p:pic>
      <p:pic>
        <p:nvPicPr>
          <p:cNvPr id="2052" name="Picture 4"/>
          <p:cNvPicPr>
            <a:picLocks noChangeAspect="1" noChangeArrowheads="1"/>
          </p:cNvPicPr>
          <p:nvPr/>
        </p:nvPicPr>
        <p:blipFill>
          <a:blip r:embed="rId7" cstate="print"/>
          <a:srcRect/>
          <a:stretch>
            <a:fillRect/>
          </a:stretch>
        </p:blipFill>
        <p:spPr bwMode="auto">
          <a:xfrm>
            <a:off x="5413375" y="1306830"/>
            <a:ext cx="6290945" cy="2945130"/>
          </a:xfrm>
          <a:prstGeom prst="rect">
            <a:avLst/>
          </a:prstGeom>
          <a:noFill/>
          <a:ln w="9525">
            <a:noFill/>
            <a:miter lim="800000"/>
            <a:headEnd/>
            <a:tailEnd/>
          </a:ln>
          <a:effectLst/>
        </p:spPr>
      </p:pic>
      <p:pic>
        <p:nvPicPr>
          <p:cNvPr id="2053" name="Picture 5"/>
          <p:cNvPicPr>
            <a:picLocks noChangeAspect="1" noChangeArrowheads="1"/>
          </p:cNvPicPr>
          <p:nvPr/>
        </p:nvPicPr>
        <p:blipFill>
          <a:blip r:embed="rId8" cstate="print"/>
          <a:srcRect/>
          <a:stretch>
            <a:fillRect/>
          </a:stretch>
        </p:blipFill>
        <p:spPr bwMode="auto">
          <a:xfrm>
            <a:off x="1447801" y="4830682"/>
            <a:ext cx="3550920" cy="1872061"/>
          </a:xfrm>
          <a:prstGeom prst="rect">
            <a:avLst/>
          </a:prstGeom>
          <a:noFill/>
          <a:ln w="9525">
            <a:noFill/>
            <a:miter lim="800000"/>
            <a:headEnd/>
            <a:tailEnd/>
          </a:ln>
          <a:effectLst/>
        </p:spPr>
      </p:pic>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2" name="Picture 11" descr="флаги, молдова-украины, молдо-украинское сотрудничество"/>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42875" y="0"/>
            <a:ext cx="1629880" cy="976871"/>
          </a:xfrm>
          <a:prstGeom prst="rect">
            <a:avLst/>
          </a:prstGeom>
          <a:noFill/>
        </p:spPr>
      </p:pic>
      <p:pic>
        <p:nvPicPr>
          <p:cNvPr id="3" name="Picture 5"/>
          <p:cNvPicPr>
            <a:picLocks noChangeAspect="1" noChangeArrowheads="1"/>
          </p:cNvPicPr>
          <p:nvPr/>
        </p:nvPicPr>
        <p:blipFill>
          <a:blip r:embed="rId4" cstate="print">
            <a:clrChange>
              <a:clrFrom>
                <a:srgbClr val="FFFFFF"/>
              </a:clrFrom>
              <a:clrTo>
                <a:srgbClr val="FFFFFF">
                  <a:alpha val="0"/>
                </a:srgbClr>
              </a:clrTo>
            </a:clrChange>
          </a:blip>
          <a:srcRect l="44167" t="42222" r="37083" b="25926"/>
          <a:stretch>
            <a:fillRect/>
          </a:stretch>
        </p:blipFill>
        <p:spPr bwMode="auto">
          <a:xfrm>
            <a:off x="0" y="1057275"/>
            <a:ext cx="1323975" cy="1265131"/>
          </a:xfrm>
          <a:prstGeom prst="rect">
            <a:avLst/>
          </a:prstGeom>
          <a:noFill/>
          <a:ln w="9525">
            <a:noFill/>
            <a:miter lim="800000"/>
            <a:headEnd/>
            <a:tailEnd/>
          </a:ln>
        </p:spPr>
      </p:pic>
      <p:sp>
        <p:nvSpPr>
          <p:cNvPr id="2049" name="Rectangle 1"/>
          <p:cNvSpPr>
            <a:spLocks noChangeArrowheads="1"/>
          </p:cNvSpPr>
          <p:nvPr/>
        </p:nvSpPr>
        <p:spPr bwMode="auto">
          <a:xfrm>
            <a:off x="1584960" y="27831"/>
            <a:ext cx="10287000" cy="14157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US" sz="43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Ecological flood of 2024</a:t>
            </a:r>
            <a:endParaRPr lang="ru-RU" sz="43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43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endParaRPr>
          </a:p>
        </p:txBody>
      </p:sp>
      <p:pic>
        <p:nvPicPr>
          <p:cNvPr id="5" name="Рисунок 4"/>
          <p:cNvPicPr/>
          <p:nvPr/>
        </p:nvPicPr>
        <p:blipFill>
          <a:blip r:embed="rId5" cstate="print"/>
          <a:srcRect/>
          <a:stretch>
            <a:fillRect/>
          </a:stretch>
        </p:blipFill>
        <p:spPr bwMode="auto">
          <a:xfrm>
            <a:off x="6464299" y="1123167"/>
            <a:ext cx="5543187" cy="3143545"/>
          </a:xfrm>
          <a:prstGeom prst="rect">
            <a:avLst/>
          </a:prstGeom>
          <a:noFill/>
        </p:spPr>
      </p:pic>
      <p:sp>
        <p:nvSpPr>
          <p:cNvPr id="6" name="TextBox 5"/>
          <p:cNvSpPr txBox="1"/>
          <p:nvPr/>
        </p:nvSpPr>
        <p:spPr>
          <a:xfrm>
            <a:off x="1498600" y="1188720"/>
            <a:ext cx="4902200" cy="3046988"/>
          </a:xfrm>
          <a:prstGeom prst="rect">
            <a:avLst/>
          </a:prstGeom>
          <a:noFill/>
        </p:spPr>
        <p:txBody>
          <a:bodyPr wrap="square" rtlCol="0">
            <a:spAutoFit/>
          </a:bodyPr>
          <a:lstStyle/>
          <a:p>
            <a:r>
              <a:rPr lang="en-US" sz="2400" dirty="0" smtClean="0"/>
              <a:t> - Natural spring flood was  generated in February 2024. </a:t>
            </a:r>
          </a:p>
          <a:p>
            <a:r>
              <a:rPr lang="en-GB" sz="2400" dirty="0" smtClean="0"/>
              <a:t> -</a:t>
            </a:r>
            <a:r>
              <a:rPr lang="en-US" sz="2400" dirty="0" smtClean="0"/>
              <a:t> In April-May</a:t>
            </a:r>
            <a:r>
              <a:rPr lang="en-GB" sz="2400" dirty="0" smtClean="0"/>
              <a:t> two floods were released from DHC: </a:t>
            </a:r>
          </a:p>
          <a:p>
            <a:r>
              <a:rPr lang="en-GB" sz="2400" dirty="0" smtClean="0"/>
              <a:t>*The flood in April 2024 – 17.04.24 – 27.04.24. Total volume – 0.8 km3</a:t>
            </a:r>
          </a:p>
          <a:p>
            <a:r>
              <a:rPr lang="en-GB" sz="2400" dirty="0" smtClean="0"/>
              <a:t>*The flood in May 2024 – 07.05.24 – 15.05.24. Total volume – 0.5 km3</a:t>
            </a:r>
          </a:p>
        </p:txBody>
      </p:sp>
      <p:sp>
        <p:nvSpPr>
          <p:cNvPr id="8" name="Овал 7"/>
          <p:cNvSpPr/>
          <p:nvPr/>
        </p:nvSpPr>
        <p:spPr>
          <a:xfrm>
            <a:off x="7985760" y="1130300"/>
            <a:ext cx="1397000" cy="2006600"/>
          </a:xfrm>
          <a:prstGeom prst="ellipse">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9" name="Прямоугольник 8"/>
          <p:cNvSpPr/>
          <p:nvPr/>
        </p:nvSpPr>
        <p:spPr>
          <a:xfrm>
            <a:off x="1504950" y="4256544"/>
            <a:ext cx="10496550" cy="2308324"/>
          </a:xfrm>
          <a:prstGeom prst="rect">
            <a:avLst/>
          </a:prstGeom>
        </p:spPr>
        <p:txBody>
          <a:bodyPr wrap="square">
            <a:spAutoFit/>
          </a:bodyPr>
          <a:lstStyle/>
          <a:p>
            <a:pPr>
              <a:buFontTx/>
              <a:buChar char="-"/>
            </a:pPr>
            <a:r>
              <a:rPr lang="en-GB" sz="2400" dirty="0" smtClean="0"/>
              <a:t>The temperature during April flood varied widely. Serious drop of temperature took place from April 19 (-5 grades), so the most of spawned eggs died. The next temperature –favourable period occurred in the first part of May. However, the river level quickly dropped due to short-term release form DHC.</a:t>
            </a:r>
          </a:p>
          <a:p>
            <a:pPr>
              <a:buFontTx/>
              <a:buChar char="-"/>
            </a:pPr>
            <a:r>
              <a:rPr lang="en-GB" sz="2400" dirty="0" smtClean="0"/>
              <a:t>An intergovernmental working group should be established to manage the hydrological regime during the ecological flow period;</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2" name="Picture 11" descr="флаги, молдова-украины, молдо-украинское сотрудничество"/>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42875" y="0"/>
            <a:ext cx="1629880" cy="976871"/>
          </a:xfrm>
          <a:prstGeom prst="rect">
            <a:avLst/>
          </a:prstGeom>
          <a:noFill/>
        </p:spPr>
      </p:pic>
      <p:pic>
        <p:nvPicPr>
          <p:cNvPr id="3" name="Picture 5"/>
          <p:cNvPicPr>
            <a:picLocks noChangeAspect="1" noChangeArrowheads="1"/>
          </p:cNvPicPr>
          <p:nvPr/>
        </p:nvPicPr>
        <p:blipFill>
          <a:blip r:embed="rId4" cstate="print">
            <a:clrChange>
              <a:clrFrom>
                <a:srgbClr val="FFFFFF"/>
              </a:clrFrom>
              <a:clrTo>
                <a:srgbClr val="FFFFFF">
                  <a:alpha val="0"/>
                </a:srgbClr>
              </a:clrTo>
            </a:clrChange>
          </a:blip>
          <a:srcRect l="44167" t="42222" r="37083" b="25926"/>
          <a:stretch>
            <a:fillRect/>
          </a:stretch>
        </p:blipFill>
        <p:spPr bwMode="auto">
          <a:xfrm>
            <a:off x="0" y="1057275"/>
            <a:ext cx="1323975" cy="1265131"/>
          </a:xfrm>
          <a:prstGeom prst="rect">
            <a:avLst/>
          </a:prstGeom>
          <a:noFill/>
          <a:ln w="9525">
            <a:noFill/>
            <a:miter lim="800000"/>
            <a:headEnd/>
            <a:tailEnd/>
          </a:ln>
        </p:spPr>
      </p:pic>
      <p:sp>
        <p:nvSpPr>
          <p:cNvPr id="2049" name="Rectangle 1"/>
          <p:cNvSpPr>
            <a:spLocks noChangeArrowheads="1"/>
          </p:cNvSpPr>
          <p:nvPr/>
        </p:nvSpPr>
        <p:spPr bwMode="auto">
          <a:xfrm>
            <a:off x="1493520" y="0"/>
            <a:ext cx="102870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US" sz="36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Proposals </a:t>
            </a:r>
            <a:r>
              <a:rPr lang="uk-UA" sz="3600" dirty="0" err="1"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regarding</a:t>
            </a:r>
            <a:r>
              <a:rPr lang="uk-UA" sz="36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 </a:t>
            </a:r>
            <a:r>
              <a:rPr lang="en-US" sz="36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the revision of the Rules of Operation reservoir of the Dniester Hydropower Complex</a:t>
            </a:r>
            <a:endParaRPr lang="en-US" sz="43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endParaRPr>
          </a:p>
        </p:txBody>
      </p:sp>
      <p:sp>
        <p:nvSpPr>
          <p:cNvPr id="5" name="TextBox 4"/>
          <p:cNvSpPr txBox="1"/>
          <p:nvPr/>
        </p:nvSpPr>
        <p:spPr>
          <a:xfrm>
            <a:off x="1524000" y="1816100"/>
            <a:ext cx="6464300" cy="4524315"/>
          </a:xfrm>
          <a:prstGeom prst="rect">
            <a:avLst/>
          </a:prstGeom>
          <a:noFill/>
        </p:spPr>
        <p:txBody>
          <a:bodyPr wrap="square" rtlCol="0">
            <a:spAutoFit/>
          </a:bodyPr>
          <a:lstStyle/>
          <a:p>
            <a:r>
              <a:rPr lang="en-US" sz="2400" dirty="0" smtClean="0"/>
              <a:t>Main themes discussed:</a:t>
            </a:r>
          </a:p>
          <a:p>
            <a:r>
              <a:rPr lang="en-US" sz="2400" dirty="0" smtClean="0"/>
              <a:t>- </a:t>
            </a:r>
            <a:r>
              <a:rPr lang="en-US" sz="2400" dirty="0" err="1" smtClean="0"/>
              <a:t>Transboundary</a:t>
            </a:r>
            <a:r>
              <a:rPr lang="en-US" sz="2400" dirty="0" smtClean="0"/>
              <a:t> state of the Dniester river basin </a:t>
            </a:r>
          </a:p>
          <a:p>
            <a:r>
              <a:rPr lang="en-US" sz="2400" dirty="0" smtClean="0"/>
              <a:t>- Management aspects </a:t>
            </a:r>
          </a:p>
          <a:p>
            <a:pPr>
              <a:buFontTx/>
              <a:buChar char="-"/>
            </a:pPr>
            <a:r>
              <a:rPr lang="en-US" sz="2400" dirty="0" err="1" smtClean="0"/>
              <a:t>Hydropeaking</a:t>
            </a:r>
            <a:r>
              <a:rPr lang="en-US" sz="2400" dirty="0" smtClean="0"/>
              <a:t> effect thresholds</a:t>
            </a:r>
          </a:p>
          <a:p>
            <a:pPr>
              <a:buFontTx/>
              <a:buChar char="-"/>
            </a:pPr>
            <a:r>
              <a:rPr lang="en-US" sz="2400" dirty="0" smtClean="0"/>
              <a:t>Ecological flood parameters </a:t>
            </a:r>
          </a:p>
          <a:p>
            <a:pPr>
              <a:buFontTx/>
              <a:buChar char="-"/>
            </a:pPr>
            <a:r>
              <a:rPr lang="en-GB" sz="2400" dirty="0" smtClean="0"/>
              <a:t>Standard operational procedure for managing hydrological risks that create a threat of emergency situations</a:t>
            </a:r>
          </a:p>
          <a:p>
            <a:pPr>
              <a:buFontTx/>
              <a:buChar char="-"/>
            </a:pPr>
            <a:r>
              <a:rPr lang="en-GB" sz="2400" dirty="0" smtClean="0"/>
              <a:t>Flood management and releases through DHC </a:t>
            </a:r>
          </a:p>
          <a:p>
            <a:pPr>
              <a:buFontTx/>
              <a:buChar char="-"/>
            </a:pPr>
            <a:r>
              <a:rPr lang="en-GB" sz="2400" dirty="0" smtClean="0"/>
              <a:t> priorities of the </a:t>
            </a:r>
            <a:r>
              <a:rPr lang="en-GB" sz="2400" dirty="0" smtClean="0"/>
              <a:t>DHC</a:t>
            </a:r>
            <a:endParaRPr lang="en-GB" sz="2400" dirty="0" smtClean="0"/>
          </a:p>
          <a:p>
            <a:pPr>
              <a:buFontTx/>
              <a:buChar char="-"/>
            </a:pPr>
            <a:r>
              <a:rPr lang="en-GB" sz="2400" dirty="0" smtClean="0"/>
              <a:t> improvement of some annexes </a:t>
            </a:r>
            <a:endParaRPr lang="en-US" dirty="0" smtClean="0"/>
          </a:p>
        </p:txBody>
      </p:sp>
      <p:pic>
        <p:nvPicPr>
          <p:cNvPr id="63490" name="Picture 2"/>
          <p:cNvPicPr>
            <a:picLocks noChangeAspect="1" noChangeArrowheads="1"/>
          </p:cNvPicPr>
          <p:nvPr/>
        </p:nvPicPr>
        <p:blipFill>
          <a:blip r:embed="rId5" cstate="print"/>
          <a:srcRect/>
          <a:stretch>
            <a:fillRect/>
          </a:stretch>
        </p:blipFill>
        <p:spPr bwMode="auto">
          <a:xfrm>
            <a:off x="7678738" y="1231900"/>
            <a:ext cx="4048125" cy="5334000"/>
          </a:xfrm>
          <a:prstGeom prst="rect">
            <a:avLst/>
          </a:prstGeom>
          <a:noFill/>
          <a:ln w="9525">
            <a:noFill/>
            <a:miter lim="800000"/>
            <a:headEnd/>
            <a:tailEnd/>
          </a:ln>
          <a:effec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2" name="Picture 11" descr="флаги, молдова-украины, молдо-украинское сотрудничество"/>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42875" y="0"/>
            <a:ext cx="1629880" cy="976871"/>
          </a:xfrm>
          <a:prstGeom prst="rect">
            <a:avLst/>
          </a:prstGeom>
          <a:noFill/>
        </p:spPr>
      </p:pic>
      <p:pic>
        <p:nvPicPr>
          <p:cNvPr id="3" name="Picture 5"/>
          <p:cNvPicPr>
            <a:picLocks noChangeAspect="1" noChangeArrowheads="1"/>
          </p:cNvPicPr>
          <p:nvPr/>
        </p:nvPicPr>
        <p:blipFill>
          <a:blip r:embed="rId4" cstate="print">
            <a:clrChange>
              <a:clrFrom>
                <a:srgbClr val="FFFFFF"/>
              </a:clrFrom>
              <a:clrTo>
                <a:srgbClr val="FFFFFF">
                  <a:alpha val="0"/>
                </a:srgbClr>
              </a:clrTo>
            </a:clrChange>
          </a:blip>
          <a:srcRect l="44167" t="42222" r="37083" b="25926"/>
          <a:stretch>
            <a:fillRect/>
          </a:stretch>
        </p:blipFill>
        <p:spPr bwMode="auto">
          <a:xfrm>
            <a:off x="0" y="1057275"/>
            <a:ext cx="1323975" cy="1265131"/>
          </a:xfrm>
          <a:prstGeom prst="rect">
            <a:avLst/>
          </a:prstGeom>
          <a:noFill/>
          <a:ln w="9525">
            <a:noFill/>
            <a:miter lim="800000"/>
            <a:headEnd/>
            <a:tailEnd/>
          </a:ln>
        </p:spPr>
      </p:pic>
      <p:sp>
        <p:nvSpPr>
          <p:cNvPr id="2049" name="Rectangle 1"/>
          <p:cNvSpPr>
            <a:spLocks noChangeArrowheads="1"/>
          </p:cNvSpPr>
          <p:nvPr/>
        </p:nvSpPr>
        <p:spPr bwMode="auto">
          <a:xfrm>
            <a:off x="1493520" y="276998"/>
            <a:ext cx="10287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US" sz="36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Proposals </a:t>
            </a:r>
            <a:r>
              <a:rPr lang="uk-UA" sz="3600" dirty="0" err="1"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regarding</a:t>
            </a:r>
            <a:r>
              <a:rPr lang="en-US" sz="36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 improvement of</a:t>
            </a:r>
            <a:r>
              <a:rPr lang="uk-UA" sz="36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 </a:t>
            </a:r>
            <a:r>
              <a:rPr lang="en-US" sz="36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bilateral </a:t>
            </a:r>
            <a:r>
              <a:rPr lang="en-US" sz="3600" dirty="0" err="1"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montiroting</a:t>
            </a:r>
            <a:r>
              <a:rPr lang="en-US" sz="36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 </a:t>
            </a:r>
            <a:endParaRPr lang="en-US" sz="43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endParaRPr>
          </a:p>
        </p:txBody>
      </p:sp>
      <p:sp>
        <p:nvSpPr>
          <p:cNvPr id="5" name="Прямоугольник 4"/>
          <p:cNvSpPr/>
          <p:nvPr/>
        </p:nvSpPr>
        <p:spPr>
          <a:xfrm>
            <a:off x="1562100" y="1533465"/>
            <a:ext cx="10274300" cy="4708981"/>
          </a:xfrm>
          <a:prstGeom prst="rect">
            <a:avLst/>
          </a:prstGeom>
        </p:spPr>
        <p:txBody>
          <a:bodyPr wrap="square">
            <a:spAutoFit/>
          </a:bodyPr>
          <a:lstStyle/>
          <a:p>
            <a:pPr>
              <a:buFontTx/>
              <a:buChar char="-"/>
            </a:pPr>
            <a:r>
              <a:rPr lang="en-US" sz="2000" dirty="0" smtClean="0"/>
              <a:t>Common hydrological post on level, flow, water temperature station downstream of DHC, </a:t>
            </a:r>
            <a:r>
              <a:rPr lang="en-US" sz="2000" dirty="0" err="1" smtClean="0"/>
              <a:t>Naslavcea</a:t>
            </a:r>
            <a:r>
              <a:rPr lang="en-US" sz="2000" dirty="0" smtClean="0"/>
              <a:t> region </a:t>
            </a:r>
          </a:p>
          <a:p>
            <a:pPr>
              <a:buFontTx/>
              <a:buChar char="-"/>
            </a:pPr>
            <a:r>
              <a:rPr lang="en-US" sz="2000" dirty="0" smtClean="0"/>
              <a:t> automatic level station within reservoir with HPP 2 for volume dynamics assessment </a:t>
            </a:r>
          </a:p>
          <a:p>
            <a:pPr>
              <a:buFontTx/>
              <a:buChar char="-"/>
            </a:pPr>
            <a:r>
              <a:rPr lang="en-US" sz="2000" dirty="0" smtClean="0"/>
              <a:t> transfer of planned outflow and of real outflow from HPP1 and HPP 2 in time to the Moldovan side </a:t>
            </a:r>
          </a:p>
          <a:p>
            <a:pPr>
              <a:buFontTx/>
              <a:buChar char="-"/>
            </a:pPr>
            <a:r>
              <a:rPr lang="en-US" sz="2000" dirty="0" smtClean="0"/>
              <a:t> adoption of indicators for evaluating the functioning of DHC(indicator of  hydrological alterations, environmental flow components)</a:t>
            </a:r>
          </a:p>
          <a:p>
            <a:pPr>
              <a:buFontTx/>
              <a:buChar char="-"/>
            </a:pPr>
            <a:r>
              <a:rPr lang="en-GB" sz="2000" dirty="0" smtClean="0"/>
              <a:t>installation of new </a:t>
            </a:r>
            <a:r>
              <a:rPr lang="en-GB" sz="2000" dirty="0" smtClean="0"/>
              <a:t>hydrological </a:t>
            </a:r>
            <a:r>
              <a:rPr lang="en-GB" sz="2000" dirty="0" smtClean="0"/>
              <a:t>station on the Dniester as part of </a:t>
            </a:r>
            <a:r>
              <a:rPr lang="en-GB" sz="2000" dirty="0" smtClean="0"/>
              <a:t>the</a:t>
            </a:r>
            <a:r>
              <a:rPr lang="ro-MO" sz="2000" dirty="0" smtClean="0"/>
              <a:t> </a:t>
            </a:r>
            <a:r>
              <a:rPr lang="en-GB" sz="2000" dirty="0" smtClean="0"/>
              <a:t>implementation </a:t>
            </a:r>
            <a:r>
              <a:rPr lang="en-GB" sz="2000" dirty="0" smtClean="0"/>
              <a:t>of the bilateral infrastructure project of the </a:t>
            </a:r>
            <a:r>
              <a:rPr lang="en-GB" sz="2000" dirty="0" err="1" smtClean="0"/>
              <a:t>Iampil-Cosauti</a:t>
            </a:r>
            <a:r>
              <a:rPr lang="en-GB" sz="2000" dirty="0" smtClean="0"/>
              <a:t> bridge </a:t>
            </a:r>
            <a:r>
              <a:rPr lang="en-GB" sz="2000" dirty="0" err="1" smtClean="0"/>
              <a:t>crossingconstruction</a:t>
            </a:r>
            <a:r>
              <a:rPr lang="en-GB" sz="2000" dirty="0" smtClean="0"/>
              <a:t> </a:t>
            </a:r>
          </a:p>
          <a:p>
            <a:pPr>
              <a:buFontTx/>
              <a:buChar char="-"/>
            </a:pPr>
            <a:r>
              <a:rPr lang="en-US" sz="2000" dirty="0" smtClean="0"/>
              <a:t>to address the WG on Monitoring and Information Exchange and the WG on Emergency Situations with an initiative to supplement the Regulation on Cooperation on Monitoring and Information Exchange in the Dniester River Basin for further approval by the Commission with a clause on prompt notification of the competent authorities of Moldova and Ukraine on water discharges from hydropower plants to avoid emergencies and to define the list of such competent authorities in the Annex to this Regulation</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2" name="Picture 11" descr="флаги, молдова-украины, молдо-украинское сотрудничество"/>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42875" y="0"/>
            <a:ext cx="1629880" cy="976871"/>
          </a:xfrm>
          <a:prstGeom prst="rect">
            <a:avLst/>
          </a:prstGeom>
          <a:noFill/>
        </p:spPr>
      </p:pic>
      <p:pic>
        <p:nvPicPr>
          <p:cNvPr id="3" name="Picture 5"/>
          <p:cNvPicPr>
            <a:picLocks noChangeAspect="1" noChangeArrowheads="1"/>
          </p:cNvPicPr>
          <p:nvPr/>
        </p:nvPicPr>
        <p:blipFill>
          <a:blip r:embed="rId4" cstate="print">
            <a:clrChange>
              <a:clrFrom>
                <a:srgbClr val="FFFFFF"/>
              </a:clrFrom>
              <a:clrTo>
                <a:srgbClr val="FFFFFF">
                  <a:alpha val="0"/>
                </a:srgbClr>
              </a:clrTo>
            </a:clrChange>
          </a:blip>
          <a:srcRect l="44167" t="42222" r="37083" b="25926"/>
          <a:stretch>
            <a:fillRect/>
          </a:stretch>
        </p:blipFill>
        <p:spPr bwMode="auto">
          <a:xfrm>
            <a:off x="0" y="1057275"/>
            <a:ext cx="1323975" cy="1265131"/>
          </a:xfrm>
          <a:prstGeom prst="rect">
            <a:avLst/>
          </a:prstGeom>
          <a:noFill/>
          <a:ln w="9525">
            <a:noFill/>
            <a:miter lim="800000"/>
            <a:headEnd/>
            <a:tailEnd/>
          </a:ln>
        </p:spPr>
      </p:pic>
      <p:sp>
        <p:nvSpPr>
          <p:cNvPr id="2049" name="Rectangle 1"/>
          <p:cNvSpPr>
            <a:spLocks noChangeArrowheads="1"/>
          </p:cNvSpPr>
          <p:nvPr/>
        </p:nvSpPr>
        <p:spPr bwMode="auto">
          <a:xfrm>
            <a:off x="1681480" y="1947525"/>
            <a:ext cx="464312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Font typeface="Wingdings" pitchFamily="2" charset="2"/>
              <a:buChar char="q"/>
            </a:pPr>
            <a:r>
              <a:rPr lang="uk-UA" sz="2400" dirty="0" err="1" smtClean="0"/>
              <a:t>Summer</a:t>
            </a:r>
            <a:r>
              <a:rPr lang="uk-UA" sz="2400" dirty="0" smtClean="0"/>
              <a:t> </a:t>
            </a:r>
            <a:r>
              <a:rPr lang="uk-UA" sz="2400" dirty="0" err="1" smtClean="0"/>
              <a:t>school</a:t>
            </a:r>
            <a:r>
              <a:rPr lang="uk-UA" sz="2400" dirty="0" smtClean="0"/>
              <a:t> 2023 </a:t>
            </a:r>
            <a:r>
              <a:rPr lang="uk-UA" sz="2400" dirty="0" err="1" smtClean="0"/>
              <a:t>and</a:t>
            </a:r>
            <a:r>
              <a:rPr lang="uk-UA" sz="2400" dirty="0" smtClean="0"/>
              <a:t> 2024</a:t>
            </a:r>
            <a:endParaRPr lang="en-US" sz="2400" dirty="0" smtClean="0"/>
          </a:p>
          <a:p>
            <a:pPr algn="just" fontAlgn="base">
              <a:spcBef>
                <a:spcPct val="0"/>
              </a:spcBef>
              <a:spcAft>
                <a:spcPct val="0"/>
              </a:spcAft>
            </a:pPr>
            <a:endParaRPr lang="en-US" sz="2400" dirty="0" smtClean="0"/>
          </a:p>
          <a:p>
            <a:pPr algn="just" fontAlgn="base">
              <a:spcBef>
                <a:spcPct val="0"/>
              </a:spcBef>
              <a:spcAft>
                <a:spcPct val="0"/>
              </a:spcAft>
            </a:pPr>
            <a:endParaRPr lang="en-US" sz="2400" dirty="0" smtClean="0"/>
          </a:p>
          <a:p>
            <a:pPr algn="just" fontAlgn="base">
              <a:spcBef>
                <a:spcPct val="0"/>
              </a:spcBef>
              <a:spcAft>
                <a:spcPct val="0"/>
              </a:spcAft>
            </a:pPr>
            <a:endParaRPr lang="en-US" sz="2400" dirty="0" smtClean="0"/>
          </a:p>
          <a:p>
            <a:pPr algn="just" fontAlgn="base">
              <a:spcBef>
                <a:spcPct val="0"/>
              </a:spcBef>
              <a:spcAft>
                <a:spcPct val="0"/>
              </a:spcAft>
              <a:buFont typeface="Wingdings" pitchFamily="2" charset="2"/>
              <a:buChar char="q"/>
            </a:pPr>
            <a:r>
              <a:rPr lang="en-US" sz="2400" dirty="0" smtClean="0"/>
              <a:t>Dniester Day 202</a:t>
            </a:r>
            <a:r>
              <a:rPr lang="uk-UA" sz="2400" dirty="0" smtClean="0"/>
              <a:t>4 </a:t>
            </a:r>
            <a:endParaRPr lang="en-US" sz="2400" dirty="0" smtClean="0"/>
          </a:p>
          <a:p>
            <a:pPr algn="just" fontAlgn="base">
              <a:spcBef>
                <a:spcPct val="0"/>
              </a:spcBef>
              <a:spcAft>
                <a:spcPct val="0"/>
              </a:spcAft>
            </a:pPr>
            <a:endParaRPr lang="en-US" sz="2400" dirty="0" smtClean="0"/>
          </a:p>
          <a:p>
            <a:pPr algn="just" fontAlgn="base">
              <a:spcBef>
                <a:spcPct val="0"/>
              </a:spcBef>
              <a:spcAft>
                <a:spcPct val="0"/>
              </a:spcAft>
            </a:pPr>
            <a:endParaRPr lang="en-US" sz="2400" dirty="0" smtClean="0"/>
          </a:p>
          <a:p>
            <a:pPr algn="just" fontAlgn="base">
              <a:spcBef>
                <a:spcPct val="0"/>
              </a:spcBef>
              <a:spcAft>
                <a:spcPct val="0"/>
              </a:spcAft>
            </a:pPr>
            <a:endParaRPr lang="en-US" sz="2400" dirty="0" smtClean="0"/>
          </a:p>
          <a:p>
            <a:pPr algn="just" fontAlgn="base">
              <a:spcBef>
                <a:spcPct val="0"/>
              </a:spcBef>
              <a:spcAft>
                <a:spcPct val="0"/>
              </a:spcAft>
            </a:pPr>
            <a:endParaRPr lang="en-US" sz="2400" dirty="0" smtClean="0"/>
          </a:p>
          <a:p>
            <a:pPr algn="just" fontAlgn="base">
              <a:spcBef>
                <a:spcPct val="0"/>
              </a:spcBef>
              <a:spcAft>
                <a:spcPct val="0"/>
              </a:spcAft>
              <a:buFont typeface="Wingdings" pitchFamily="2" charset="2"/>
              <a:buChar char="q"/>
            </a:pPr>
            <a:r>
              <a:rPr lang="en-US" sz="2400" dirty="0" smtClean="0"/>
              <a:t>Basin Council/ Committee Dniester Basin District</a:t>
            </a:r>
            <a:r>
              <a:rPr lang="uk-UA" sz="2400" dirty="0" smtClean="0"/>
              <a:t> </a:t>
            </a:r>
            <a:endParaRPr lang="en-US" sz="2400" dirty="0" smtClean="0"/>
          </a:p>
        </p:txBody>
      </p:sp>
      <p:pic>
        <p:nvPicPr>
          <p:cNvPr id="66562" name="Picture 2"/>
          <p:cNvPicPr>
            <a:picLocks noChangeAspect="1" noChangeArrowheads="1"/>
          </p:cNvPicPr>
          <p:nvPr/>
        </p:nvPicPr>
        <p:blipFill>
          <a:blip r:embed="rId5" cstate="print"/>
          <a:srcRect/>
          <a:stretch>
            <a:fillRect/>
          </a:stretch>
        </p:blipFill>
        <p:spPr bwMode="auto">
          <a:xfrm>
            <a:off x="6350449" y="736600"/>
            <a:ext cx="3072951" cy="2057400"/>
          </a:xfrm>
          <a:prstGeom prst="rect">
            <a:avLst/>
          </a:prstGeom>
          <a:noFill/>
          <a:ln w="9525">
            <a:noFill/>
            <a:miter lim="800000"/>
            <a:headEnd/>
            <a:tailEnd/>
          </a:ln>
        </p:spPr>
      </p:pic>
      <p:pic>
        <p:nvPicPr>
          <p:cNvPr id="66563" name="Picture 3"/>
          <p:cNvPicPr>
            <a:picLocks noChangeAspect="1" noChangeArrowheads="1"/>
          </p:cNvPicPr>
          <p:nvPr/>
        </p:nvPicPr>
        <p:blipFill>
          <a:blip r:embed="rId6" cstate="print"/>
          <a:srcRect/>
          <a:stretch>
            <a:fillRect/>
          </a:stretch>
        </p:blipFill>
        <p:spPr bwMode="auto">
          <a:xfrm>
            <a:off x="8945562" y="2848000"/>
            <a:ext cx="3246438" cy="2220888"/>
          </a:xfrm>
          <a:prstGeom prst="rect">
            <a:avLst/>
          </a:prstGeom>
          <a:noFill/>
          <a:ln w="9525">
            <a:noFill/>
            <a:miter lim="800000"/>
            <a:headEnd/>
            <a:tailEnd/>
          </a:ln>
        </p:spPr>
      </p:pic>
      <p:sp>
        <p:nvSpPr>
          <p:cNvPr id="11" name="TextBox 10"/>
          <p:cNvSpPr txBox="1"/>
          <p:nvPr/>
        </p:nvSpPr>
        <p:spPr>
          <a:xfrm>
            <a:off x="1676400" y="457200"/>
            <a:ext cx="4567276" cy="754053"/>
          </a:xfrm>
          <a:prstGeom prst="rect">
            <a:avLst/>
          </a:prstGeom>
          <a:noFill/>
        </p:spPr>
        <p:txBody>
          <a:bodyPr wrap="none" rtlCol="0">
            <a:spAutoFit/>
          </a:bodyPr>
          <a:lstStyle/>
          <a:p>
            <a:r>
              <a:rPr lang="en-US" sz="43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Important themes </a:t>
            </a:r>
            <a:endParaRPr lang="ru-RU" sz="43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endParaRPr>
          </a:p>
        </p:txBody>
      </p:sp>
      <p:pic>
        <p:nvPicPr>
          <p:cNvPr id="66565" name="Picture 5"/>
          <p:cNvPicPr>
            <a:picLocks noChangeAspect="1" noChangeArrowheads="1"/>
          </p:cNvPicPr>
          <p:nvPr/>
        </p:nvPicPr>
        <p:blipFill>
          <a:blip r:embed="rId7" cstate="print"/>
          <a:srcRect/>
          <a:stretch>
            <a:fillRect/>
          </a:stretch>
        </p:blipFill>
        <p:spPr bwMode="auto">
          <a:xfrm>
            <a:off x="4457700" y="2813771"/>
            <a:ext cx="2814638" cy="2105892"/>
          </a:xfrm>
          <a:prstGeom prst="rect">
            <a:avLst/>
          </a:prstGeom>
          <a:noFill/>
          <a:ln w="9525">
            <a:noFill/>
            <a:miter lim="800000"/>
            <a:headEnd/>
            <a:tailEnd/>
          </a:ln>
        </p:spPr>
      </p:pic>
      <p:pic>
        <p:nvPicPr>
          <p:cNvPr id="66566" name="Picture 6"/>
          <p:cNvPicPr>
            <a:picLocks noChangeAspect="1" noChangeArrowheads="1"/>
          </p:cNvPicPr>
          <p:nvPr/>
        </p:nvPicPr>
        <p:blipFill>
          <a:blip r:embed="rId8" cstate="print"/>
          <a:srcRect/>
          <a:stretch>
            <a:fillRect/>
          </a:stretch>
        </p:blipFill>
        <p:spPr bwMode="auto">
          <a:xfrm>
            <a:off x="6756400" y="3211804"/>
            <a:ext cx="2205038" cy="1461795"/>
          </a:xfrm>
          <a:prstGeom prst="rect">
            <a:avLst/>
          </a:prstGeom>
          <a:noFill/>
          <a:ln w="9525">
            <a:noFill/>
            <a:miter lim="800000"/>
            <a:headEnd/>
            <a:tailEnd/>
          </a:ln>
        </p:spPr>
      </p:pic>
      <p:pic>
        <p:nvPicPr>
          <p:cNvPr id="66567" name="Picture 7"/>
          <p:cNvPicPr>
            <a:picLocks noChangeAspect="1" noChangeArrowheads="1"/>
          </p:cNvPicPr>
          <p:nvPr/>
        </p:nvPicPr>
        <p:blipFill>
          <a:blip r:embed="rId9" cstate="print"/>
          <a:srcRect/>
          <a:stretch>
            <a:fillRect/>
          </a:stretch>
        </p:blipFill>
        <p:spPr bwMode="auto">
          <a:xfrm>
            <a:off x="6464300" y="4959720"/>
            <a:ext cx="2476500" cy="1745880"/>
          </a:xfrm>
          <a:prstGeom prst="rect">
            <a:avLst/>
          </a:prstGeom>
          <a:noFill/>
          <a:ln w="9525">
            <a:noFill/>
            <a:miter lim="800000"/>
            <a:headEnd/>
            <a:tailEnd/>
          </a:ln>
        </p:spPr>
      </p:pic>
      <p:pic>
        <p:nvPicPr>
          <p:cNvPr id="66568" name="Picture 8"/>
          <p:cNvPicPr>
            <a:picLocks noChangeAspect="1" noChangeArrowheads="1"/>
          </p:cNvPicPr>
          <p:nvPr/>
        </p:nvPicPr>
        <p:blipFill>
          <a:blip r:embed="rId10" cstate="print"/>
          <a:srcRect/>
          <a:stretch>
            <a:fillRect/>
          </a:stretch>
        </p:blipFill>
        <p:spPr bwMode="auto">
          <a:xfrm>
            <a:off x="9345613" y="0"/>
            <a:ext cx="2846387" cy="1760537"/>
          </a:xfrm>
          <a:prstGeom prst="rect">
            <a:avLst/>
          </a:prstGeom>
          <a:noFill/>
          <a:ln w="9525">
            <a:noFill/>
            <a:miter lim="800000"/>
            <a:headEnd/>
            <a:tailEnd/>
          </a:ln>
        </p:spPr>
      </p:pic>
      <p:pic>
        <p:nvPicPr>
          <p:cNvPr id="66564" name="Picture 4"/>
          <p:cNvPicPr>
            <a:picLocks noChangeAspect="1" noChangeArrowheads="1"/>
          </p:cNvPicPr>
          <p:nvPr/>
        </p:nvPicPr>
        <p:blipFill>
          <a:blip r:embed="rId11" cstate="print"/>
          <a:srcRect/>
          <a:stretch>
            <a:fillRect/>
          </a:stretch>
        </p:blipFill>
        <p:spPr bwMode="auto">
          <a:xfrm>
            <a:off x="10406866" y="1485900"/>
            <a:ext cx="1785134" cy="1717675"/>
          </a:xfrm>
          <a:prstGeom prst="rect">
            <a:avLst/>
          </a:prstGeom>
          <a:noFill/>
          <a:ln w="9525">
            <a:noFill/>
            <a:miter lim="800000"/>
            <a:headEnd/>
            <a:tailEnd/>
          </a:ln>
        </p:spPr>
      </p:pic>
      <p:pic>
        <p:nvPicPr>
          <p:cNvPr id="66569" name="Picture 9"/>
          <p:cNvPicPr>
            <a:picLocks noChangeAspect="1" noChangeArrowheads="1"/>
          </p:cNvPicPr>
          <p:nvPr/>
        </p:nvPicPr>
        <p:blipFill>
          <a:blip r:embed="rId12" cstate="print"/>
          <a:srcRect/>
          <a:stretch>
            <a:fillRect/>
          </a:stretch>
        </p:blipFill>
        <p:spPr bwMode="auto">
          <a:xfrm>
            <a:off x="9512300" y="5194811"/>
            <a:ext cx="2125663" cy="1461577"/>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Cambria">
      <a:majorFont>
        <a:latin typeface="Cambria"/>
        <a:ea typeface=""/>
        <a:cs typeface=""/>
      </a:majorFont>
      <a:minorFont>
        <a:latin typeface="Cambria"/>
        <a:ea typeface=""/>
        <a:cs typeface=""/>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2.xml><?xml version="1.0" encoding="utf-8"?>
<a:themeOverride xmlns:a="http://schemas.openxmlformats.org/drawingml/2006/main">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3.xml><?xml version="1.0" encoding="utf-8"?>
<a:themeOverride xmlns:a="http://schemas.openxmlformats.org/drawingml/2006/main">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4.xml><?xml version="1.0" encoding="utf-8"?>
<a:themeOverride xmlns:a="http://schemas.openxmlformats.org/drawingml/2006/main">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5.xml><?xml version="1.0" encoding="utf-8"?>
<a:themeOverride xmlns:a="http://schemas.openxmlformats.org/drawingml/2006/main">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6.xml><?xml version="1.0" encoding="utf-8"?>
<a:themeOverride xmlns:a="http://schemas.openxmlformats.org/drawingml/2006/main">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7.xml><?xml version="1.0" encoding="utf-8"?>
<a:themeOverride xmlns:a="http://schemas.openxmlformats.org/drawingml/2006/main">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8.xml><?xml version="1.0" encoding="utf-8"?>
<a:themeOverride xmlns:a="http://schemas.openxmlformats.org/drawingml/2006/main">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9.xml><?xml version="1.0" encoding="utf-8"?>
<a:themeOverride xmlns:a="http://schemas.openxmlformats.org/drawingml/2006/main">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docProps/app.xml><?xml version="1.0" encoding="utf-8"?>
<Properties xmlns="http://schemas.openxmlformats.org/officeDocument/2006/extended-properties" xmlns:vt="http://schemas.openxmlformats.org/officeDocument/2006/docPropsVTypes">
  <Template>Facet</Template>
  <TotalTime>1726</TotalTime>
  <Words>788</Words>
  <Application>Microsoft Office PowerPoint</Application>
  <PresentationFormat>Произвольный</PresentationFormat>
  <Paragraphs>92</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Solstice</vt:lpstr>
      <vt:lpstr>Слайд 1</vt:lpstr>
      <vt:lpstr>Common meeting of WG on RBPM</vt:lpstr>
      <vt:lpstr>Слайд 3</vt:lpstr>
      <vt:lpstr>Слайд 4</vt:lpstr>
      <vt:lpstr>Слайд 5</vt:lpstr>
      <vt:lpstr>Слайд 6</vt:lpstr>
      <vt:lpstr>Слайд 7</vt:lpstr>
      <vt:lpstr>Слайд 8</vt:lpstr>
      <vt:lpstr>Слайд 9</vt:lpstr>
      <vt:lpstr>Слайд 10</vt:lpstr>
      <vt:lpstr>Слайд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Institutul de Ecologie și geografie  Seminarul Științific “Studiul impactului nutrienților în ecosistemele urbane și zonele umede”</dc:title>
  <dc:creator>kolyan kolyan</dc:creator>
  <cp:lastModifiedBy>User</cp:lastModifiedBy>
  <cp:revision>198</cp:revision>
  <dcterms:created xsi:type="dcterms:W3CDTF">2021-10-06T09:52:20Z</dcterms:created>
  <dcterms:modified xsi:type="dcterms:W3CDTF">2024-11-27T13:42:29Z</dcterms:modified>
</cp:coreProperties>
</file>