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300" r:id="rId2"/>
    <p:sldId id="256" r:id="rId3"/>
    <p:sldId id="303" r:id="rId4"/>
    <p:sldId id="274" r:id="rId5"/>
    <p:sldId id="275" r:id="rId6"/>
    <p:sldId id="288" r:id="rId7"/>
    <p:sldId id="30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autoAdjust="0"/>
  </p:normalViewPr>
  <p:slideViewPr>
    <p:cSldViewPr snapToGrid="0">
      <p:cViewPr varScale="1">
        <p:scale>
          <a:sx n="72" d="100"/>
          <a:sy n="72" d="100"/>
        </p:scale>
        <p:origin x="86" y="355"/>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0" d="100"/>
          <a:sy n="70" d="100"/>
        </p:scale>
        <p:origin x="2442"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387D86-A855-488E-AB5E-6166F89D1083}" type="datetimeFigureOut">
              <a:rPr lang="ro-RO" smtClean="0"/>
              <a:t>28.11.2023</a:t>
            </a:fld>
            <a:endParaRPr lang="ro-R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6CA14D-D23A-46DC-8A96-51F4834BFAE1}" type="slidenum">
              <a:rPr lang="ro-RO" smtClean="0"/>
              <a:t>‹#›</a:t>
            </a:fld>
            <a:endParaRPr lang="ro-RO"/>
          </a:p>
        </p:txBody>
      </p:sp>
    </p:spTree>
    <p:extLst>
      <p:ext uri="{BB962C8B-B14F-4D97-AF65-F5344CB8AC3E}">
        <p14:creationId xmlns:p14="http://schemas.microsoft.com/office/powerpoint/2010/main" val="2695761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5"/>
          </p:nvPr>
        </p:nvSpPr>
        <p:spPr/>
        <p:txBody>
          <a:bodyPr/>
          <a:lstStyle/>
          <a:p>
            <a:fld id="{E76CA14D-D23A-46DC-8A96-51F4834BFAE1}" type="slidenum">
              <a:rPr lang="ro-RO" smtClean="0"/>
              <a:t>1</a:t>
            </a:fld>
            <a:endParaRPr lang="ro-RO"/>
          </a:p>
        </p:txBody>
      </p:sp>
    </p:spTree>
    <p:extLst>
      <p:ext uri="{BB962C8B-B14F-4D97-AF65-F5344CB8AC3E}">
        <p14:creationId xmlns:p14="http://schemas.microsoft.com/office/powerpoint/2010/main" val="2830401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5"/>
          </p:nvPr>
        </p:nvSpPr>
        <p:spPr/>
        <p:txBody>
          <a:bodyPr/>
          <a:lstStyle/>
          <a:p>
            <a:fld id="{E76CA14D-D23A-46DC-8A96-51F4834BFAE1}" type="slidenum">
              <a:rPr lang="ro-RO" smtClean="0"/>
              <a:t>7</a:t>
            </a:fld>
            <a:endParaRPr lang="ro-RO"/>
          </a:p>
        </p:txBody>
      </p:sp>
    </p:spTree>
    <p:extLst>
      <p:ext uri="{BB962C8B-B14F-4D97-AF65-F5344CB8AC3E}">
        <p14:creationId xmlns:p14="http://schemas.microsoft.com/office/powerpoint/2010/main" val="1017415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38244-88B5-459F-8403-DD0BCF7DCFA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15AF9E5-7F0D-441C-B733-14862429E7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515901-43C6-4EB9-9B07-12EAB9572EAD}"/>
              </a:ext>
            </a:extLst>
          </p:cNvPr>
          <p:cNvSpPr>
            <a:spLocks noGrp="1"/>
          </p:cNvSpPr>
          <p:nvPr>
            <p:ph type="dt" sz="half" idx="10"/>
          </p:nvPr>
        </p:nvSpPr>
        <p:spPr/>
        <p:txBody>
          <a:bodyPr/>
          <a:lstStyle/>
          <a:p>
            <a:fld id="{98B577D1-BC74-4B35-85E9-33CED282D6B6}" type="datetimeFigureOut">
              <a:rPr lang="en-US" smtClean="0"/>
              <a:t>11/28/2023</a:t>
            </a:fld>
            <a:endParaRPr lang="en-US"/>
          </a:p>
        </p:txBody>
      </p:sp>
      <p:sp>
        <p:nvSpPr>
          <p:cNvPr id="5" name="Footer Placeholder 4">
            <a:extLst>
              <a:ext uri="{FF2B5EF4-FFF2-40B4-BE49-F238E27FC236}">
                <a16:creationId xmlns:a16="http://schemas.microsoft.com/office/drawing/2014/main" id="{D03214F5-F7B1-4918-8A0D-82DA47F459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1825EF-9253-48D3-BEB2-8D440CDC7EDF}"/>
              </a:ext>
            </a:extLst>
          </p:cNvPr>
          <p:cNvSpPr>
            <a:spLocks noGrp="1"/>
          </p:cNvSpPr>
          <p:nvPr>
            <p:ph type="sldNum" sz="quarter" idx="12"/>
          </p:nvPr>
        </p:nvSpPr>
        <p:spPr/>
        <p:txBody>
          <a:bodyPr/>
          <a:lstStyle/>
          <a:p>
            <a:fld id="{273CDA78-17A6-471A-B5E8-3D6C4B8832E1}" type="slidenum">
              <a:rPr lang="en-US" smtClean="0"/>
              <a:t>‹#›</a:t>
            </a:fld>
            <a:endParaRPr lang="en-US"/>
          </a:p>
        </p:txBody>
      </p:sp>
    </p:spTree>
    <p:extLst>
      <p:ext uri="{BB962C8B-B14F-4D97-AF65-F5344CB8AC3E}">
        <p14:creationId xmlns:p14="http://schemas.microsoft.com/office/powerpoint/2010/main" val="3877908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8C354-A632-46B3-A9E3-BEF8DE8976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29B46D2-3160-400F-9852-F963499493F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769A1A-BD1B-4070-A467-B8AA08696A17}"/>
              </a:ext>
            </a:extLst>
          </p:cNvPr>
          <p:cNvSpPr>
            <a:spLocks noGrp="1"/>
          </p:cNvSpPr>
          <p:nvPr>
            <p:ph type="dt" sz="half" idx="10"/>
          </p:nvPr>
        </p:nvSpPr>
        <p:spPr/>
        <p:txBody>
          <a:bodyPr/>
          <a:lstStyle/>
          <a:p>
            <a:fld id="{98B577D1-BC74-4B35-85E9-33CED282D6B6}" type="datetimeFigureOut">
              <a:rPr lang="en-US" smtClean="0"/>
              <a:t>11/28/2023</a:t>
            </a:fld>
            <a:endParaRPr lang="en-US"/>
          </a:p>
        </p:txBody>
      </p:sp>
      <p:sp>
        <p:nvSpPr>
          <p:cNvPr id="5" name="Footer Placeholder 4">
            <a:extLst>
              <a:ext uri="{FF2B5EF4-FFF2-40B4-BE49-F238E27FC236}">
                <a16:creationId xmlns:a16="http://schemas.microsoft.com/office/drawing/2014/main" id="{AA78E57A-E104-4B37-A2C9-E783583DAF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B40BD4-CBF1-4C3D-BBA8-C6B10443B8CE}"/>
              </a:ext>
            </a:extLst>
          </p:cNvPr>
          <p:cNvSpPr>
            <a:spLocks noGrp="1"/>
          </p:cNvSpPr>
          <p:nvPr>
            <p:ph type="sldNum" sz="quarter" idx="12"/>
          </p:nvPr>
        </p:nvSpPr>
        <p:spPr/>
        <p:txBody>
          <a:bodyPr/>
          <a:lstStyle/>
          <a:p>
            <a:fld id="{273CDA78-17A6-471A-B5E8-3D6C4B8832E1}" type="slidenum">
              <a:rPr lang="en-US" smtClean="0"/>
              <a:t>‹#›</a:t>
            </a:fld>
            <a:endParaRPr lang="en-US"/>
          </a:p>
        </p:txBody>
      </p:sp>
    </p:spTree>
    <p:extLst>
      <p:ext uri="{BB962C8B-B14F-4D97-AF65-F5344CB8AC3E}">
        <p14:creationId xmlns:p14="http://schemas.microsoft.com/office/powerpoint/2010/main" val="2802066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2234BE-76D6-48FE-A9CE-011AE4CA291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68F2538-BFF3-4EE3-BFC4-344B5068EE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1DD238-956C-4058-A570-2AA7D227984B}"/>
              </a:ext>
            </a:extLst>
          </p:cNvPr>
          <p:cNvSpPr>
            <a:spLocks noGrp="1"/>
          </p:cNvSpPr>
          <p:nvPr>
            <p:ph type="dt" sz="half" idx="10"/>
          </p:nvPr>
        </p:nvSpPr>
        <p:spPr/>
        <p:txBody>
          <a:bodyPr/>
          <a:lstStyle/>
          <a:p>
            <a:fld id="{98B577D1-BC74-4B35-85E9-33CED282D6B6}" type="datetimeFigureOut">
              <a:rPr lang="en-US" smtClean="0"/>
              <a:t>11/28/2023</a:t>
            </a:fld>
            <a:endParaRPr lang="en-US"/>
          </a:p>
        </p:txBody>
      </p:sp>
      <p:sp>
        <p:nvSpPr>
          <p:cNvPr id="5" name="Footer Placeholder 4">
            <a:extLst>
              <a:ext uri="{FF2B5EF4-FFF2-40B4-BE49-F238E27FC236}">
                <a16:creationId xmlns:a16="http://schemas.microsoft.com/office/drawing/2014/main" id="{E6824F1A-AC48-4D52-AA21-DF85C25C1A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2EE3B7-A88B-4A94-9772-456BFC599636}"/>
              </a:ext>
            </a:extLst>
          </p:cNvPr>
          <p:cNvSpPr>
            <a:spLocks noGrp="1"/>
          </p:cNvSpPr>
          <p:nvPr>
            <p:ph type="sldNum" sz="quarter" idx="12"/>
          </p:nvPr>
        </p:nvSpPr>
        <p:spPr/>
        <p:txBody>
          <a:bodyPr/>
          <a:lstStyle/>
          <a:p>
            <a:fld id="{273CDA78-17A6-471A-B5E8-3D6C4B8832E1}" type="slidenum">
              <a:rPr lang="en-US" smtClean="0"/>
              <a:t>‹#›</a:t>
            </a:fld>
            <a:endParaRPr lang="en-US"/>
          </a:p>
        </p:txBody>
      </p:sp>
    </p:spTree>
    <p:extLst>
      <p:ext uri="{BB962C8B-B14F-4D97-AF65-F5344CB8AC3E}">
        <p14:creationId xmlns:p14="http://schemas.microsoft.com/office/powerpoint/2010/main" val="2762216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DC9A2-9383-4E87-BEDD-EF1D300872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33BB19-A712-476E-9729-0347BDA516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06ADFF-62DA-4295-A7B9-B6F037070C61}"/>
              </a:ext>
            </a:extLst>
          </p:cNvPr>
          <p:cNvSpPr>
            <a:spLocks noGrp="1"/>
          </p:cNvSpPr>
          <p:nvPr>
            <p:ph type="dt" sz="half" idx="10"/>
          </p:nvPr>
        </p:nvSpPr>
        <p:spPr/>
        <p:txBody>
          <a:bodyPr/>
          <a:lstStyle/>
          <a:p>
            <a:fld id="{98B577D1-BC74-4B35-85E9-33CED282D6B6}" type="datetimeFigureOut">
              <a:rPr lang="en-US" smtClean="0"/>
              <a:t>11/28/2023</a:t>
            </a:fld>
            <a:endParaRPr lang="en-US"/>
          </a:p>
        </p:txBody>
      </p:sp>
      <p:sp>
        <p:nvSpPr>
          <p:cNvPr id="5" name="Footer Placeholder 4">
            <a:extLst>
              <a:ext uri="{FF2B5EF4-FFF2-40B4-BE49-F238E27FC236}">
                <a16:creationId xmlns:a16="http://schemas.microsoft.com/office/drawing/2014/main" id="{220692A6-977D-45B1-911C-D21C71DCCD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E90796-6327-475E-AFEF-146C8A3E2F6B}"/>
              </a:ext>
            </a:extLst>
          </p:cNvPr>
          <p:cNvSpPr>
            <a:spLocks noGrp="1"/>
          </p:cNvSpPr>
          <p:nvPr>
            <p:ph type="sldNum" sz="quarter" idx="12"/>
          </p:nvPr>
        </p:nvSpPr>
        <p:spPr/>
        <p:txBody>
          <a:bodyPr/>
          <a:lstStyle/>
          <a:p>
            <a:fld id="{273CDA78-17A6-471A-B5E8-3D6C4B8832E1}" type="slidenum">
              <a:rPr lang="en-US" smtClean="0"/>
              <a:t>‹#›</a:t>
            </a:fld>
            <a:endParaRPr lang="en-US"/>
          </a:p>
        </p:txBody>
      </p:sp>
    </p:spTree>
    <p:extLst>
      <p:ext uri="{BB962C8B-B14F-4D97-AF65-F5344CB8AC3E}">
        <p14:creationId xmlns:p14="http://schemas.microsoft.com/office/powerpoint/2010/main" val="3326012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4B7B0-0396-49E5-A814-DAA632348CF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5BA663E-0E89-4C1F-8A79-2BB0458170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D71A1B-0560-4FC6-B769-742753579EAB}"/>
              </a:ext>
            </a:extLst>
          </p:cNvPr>
          <p:cNvSpPr>
            <a:spLocks noGrp="1"/>
          </p:cNvSpPr>
          <p:nvPr>
            <p:ph type="dt" sz="half" idx="10"/>
          </p:nvPr>
        </p:nvSpPr>
        <p:spPr/>
        <p:txBody>
          <a:bodyPr/>
          <a:lstStyle/>
          <a:p>
            <a:fld id="{98B577D1-BC74-4B35-85E9-33CED282D6B6}" type="datetimeFigureOut">
              <a:rPr lang="en-US" smtClean="0"/>
              <a:t>11/28/2023</a:t>
            </a:fld>
            <a:endParaRPr lang="en-US"/>
          </a:p>
        </p:txBody>
      </p:sp>
      <p:sp>
        <p:nvSpPr>
          <p:cNvPr id="5" name="Footer Placeholder 4">
            <a:extLst>
              <a:ext uri="{FF2B5EF4-FFF2-40B4-BE49-F238E27FC236}">
                <a16:creationId xmlns:a16="http://schemas.microsoft.com/office/drawing/2014/main" id="{0EE43E3F-AD02-4661-A395-D2919B7C3B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9EC99C-C38D-42D0-B19E-0D602747D046}"/>
              </a:ext>
            </a:extLst>
          </p:cNvPr>
          <p:cNvSpPr>
            <a:spLocks noGrp="1"/>
          </p:cNvSpPr>
          <p:nvPr>
            <p:ph type="sldNum" sz="quarter" idx="12"/>
          </p:nvPr>
        </p:nvSpPr>
        <p:spPr/>
        <p:txBody>
          <a:bodyPr/>
          <a:lstStyle/>
          <a:p>
            <a:fld id="{273CDA78-17A6-471A-B5E8-3D6C4B8832E1}" type="slidenum">
              <a:rPr lang="en-US" smtClean="0"/>
              <a:t>‹#›</a:t>
            </a:fld>
            <a:endParaRPr lang="en-US"/>
          </a:p>
        </p:txBody>
      </p:sp>
    </p:spTree>
    <p:extLst>
      <p:ext uri="{BB962C8B-B14F-4D97-AF65-F5344CB8AC3E}">
        <p14:creationId xmlns:p14="http://schemas.microsoft.com/office/powerpoint/2010/main" val="4127021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12F84-310E-41D9-A742-BAF94D16AE5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D10A61-FEA4-4D27-94B8-26A538CEDC5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64BE122-F118-4AEF-B0B5-8DAADF023D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39C1AF-F5E5-4EEE-B188-48CEDA28C055}"/>
              </a:ext>
            </a:extLst>
          </p:cNvPr>
          <p:cNvSpPr>
            <a:spLocks noGrp="1"/>
          </p:cNvSpPr>
          <p:nvPr>
            <p:ph type="dt" sz="half" idx="10"/>
          </p:nvPr>
        </p:nvSpPr>
        <p:spPr/>
        <p:txBody>
          <a:bodyPr/>
          <a:lstStyle/>
          <a:p>
            <a:fld id="{98B577D1-BC74-4B35-85E9-33CED282D6B6}" type="datetimeFigureOut">
              <a:rPr lang="en-US" smtClean="0"/>
              <a:t>11/28/2023</a:t>
            </a:fld>
            <a:endParaRPr lang="en-US"/>
          </a:p>
        </p:txBody>
      </p:sp>
      <p:sp>
        <p:nvSpPr>
          <p:cNvPr id="6" name="Footer Placeholder 5">
            <a:extLst>
              <a:ext uri="{FF2B5EF4-FFF2-40B4-BE49-F238E27FC236}">
                <a16:creationId xmlns:a16="http://schemas.microsoft.com/office/drawing/2014/main" id="{9FAC3C45-6B33-4FE9-8FE8-C5EFD620D1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2759AE-D0D1-45F7-A1AF-4AA812E86BE5}"/>
              </a:ext>
            </a:extLst>
          </p:cNvPr>
          <p:cNvSpPr>
            <a:spLocks noGrp="1"/>
          </p:cNvSpPr>
          <p:nvPr>
            <p:ph type="sldNum" sz="quarter" idx="12"/>
          </p:nvPr>
        </p:nvSpPr>
        <p:spPr/>
        <p:txBody>
          <a:bodyPr/>
          <a:lstStyle/>
          <a:p>
            <a:fld id="{273CDA78-17A6-471A-B5E8-3D6C4B8832E1}" type="slidenum">
              <a:rPr lang="en-US" smtClean="0"/>
              <a:t>‹#›</a:t>
            </a:fld>
            <a:endParaRPr lang="en-US"/>
          </a:p>
        </p:txBody>
      </p:sp>
    </p:spTree>
    <p:extLst>
      <p:ext uri="{BB962C8B-B14F-4D97-AF65-F5344CB8AC3E}">
        <p14:creationId xmlns:p14="http://schemas.microsoft.com/office/powerpoint/2010/main" val="1959478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EC812-4D8D-458D-A625-E1D45A9D8EA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0D9EFF7-35A5-4815-AD36-A2B465F3F4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4C0B02-57FD-4828-AA26-E6E12DB239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11E945-CAF3-4E9F-8B60-5B07065EE4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B1F7F6E-7E19-453F-8DFD-6B4BBADA6B2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3C1D797-4DA7-429F-8832-2738A8012741}"/>
              </a:ext>
            </a:extLst>
          </p:cNvPr>
          <p:cNvSpPr>
            <a:spLocks noGrp="1"/>
          </p:cNvSpPr>
          <p:nvPr>
            <p:ph type="dt" sz="half" idx="10"/>
          </p:nvPr>
        </p:nvSpPr>
        <p:spPr/>
        <p:txBody>
          <a:bodyPr/>
          <a:lstStyle/>
          <a:p>
            <a:fld id="{98B577D1-BC74-4B35-85E9-33CED282D6B6}" type="datetimeFigureOut">
              <a:rPr lang="en-US" smtClean="0"/>
              <a:t>11/28/2023</a:t>
            </a:fld>
            <a:endParaRPr lang="en-US"/>
          </a:p>
        </p:txBody>
      </p:sp>
      <p:sp>
        <p:nvSpPr>
          <p:cNvPr id="8" name="Footer Placeholder 7">
            <a:extLst>
              <a:ext uri="{FF2B5EF4-FFF2-40B4-BE49-F238E27FC236}">
                <a16:creationId xmlns:a16="http://schemas.microsoft.com/office/drawing/2014/main" id="{7345BC42-4A1E-49B9-8239-45E69709827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DCE0BF-20EA-40B4-85A6-A078BAE4637B}"/>
              </a:ext>
            </a:extLst>
          </p:cNvPr>
          <p:cNvSpPr>
            <a:spLocks noGrp="1"/>
          </p:cNvSpPr>
          <p:nvPr>
            <p:ph type="sldNum" sz="quarter" idx="12"/>
          </p:nvPr>
        </p:nvSpPr>
        <p:spPr/>
        <p:txBody>
          <a:bodyPr/>
          <a:lstStyle/>
          <a:p>
            <a:fld id="{273CDA78-17A6-471A-B5E8-3D6C4B8832E1}" type="slidenum">
              <a:rPr lang="en-US" smtClean="0"/>
              <a:t>‹#›</a:t>
            </a:fld>
            <a:endParaRPr lang="en-US"/>
          </a:p>
        </p:txBody>
      </p:sp>
    </p:spTree>
    <p:extLst>
      <p:ext uri="{BB962C8B-B14F-4D97-AF65-F5344CB8AC3E}">
        <p14:creationId xmlns:p14="http://schemas.microsoft.com/office/powerpoint/2010/main" val="3880686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88037-CBEC-4635-8ECB-41157265341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C3B7094-38AE-4971-AFF1-6FC66431ED8D}"/>
              </a:ext>
            </a:extLst>
          </p:cNvPr>
          <p:cNvSpPr>
            <a:spLocks noGrp="1"/>
          </p:cNvSpPr>
          <p:nvPr>
            <p:ph type="dt" sz="half" idx="10"/>
          </p:nvPr>
        </p:nvSpPr>
        <p:spPr/>
        <p:txBody>
          <a:bodyPr/>
          <a:lstStyle/>
          <a:p>
            <a:fld id="{98B577D1-BC74-4B35-85E9-33CED282D6B6}" type="datetimeFigureOut">
              <a:rPr lang="en-US" smtClean="0"/>
              <a:t>11/28/2023</a:t>
            </a:fld>
            <a:endParaRPr lang="en-US"/>
          </a:p>
        </p:txBody>
      </p:sp>
      <p:sp>
        <p:nvSpPr>
          <p:cNvPr id="4" name="Footer Placeholder 3">
            <a:extLst>
              <a:ext uri="{FF2B5EF4-FFF2-40B4-BE49-F238E27FC236}">
                <a16:creationId xmlns:a16="http://schemas.microsoft.com/office/drawing/2014/main" id="{5FFCC4CA-AA8E-432C-8A52-AB1CFEB18E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B36F0F7-4EDC-4AD9-8BB1-4516CC075993}"/>
              </a:ext>
            </a:extLst>
          </p:cNvPr>
          <p:cNvSpPr>
            <a:spLocks noGrp="1"/>
          </p:cNvSpPr>
          <p:nvPr>
            <p:ph type="sldNum" sz="quarter" idx="12"/>
          </p:nvPr>
        </p:nvSpPr>
        <p:spPr/>
        <p:txBody>
          <a:bodyPr/>
          <a:lstStyle/>
          <a:p>
            <a:fld id="{273CDA78-17A6-471A-B5E8-3D6C4B8832E1}" type="slidenum">
              <a:rPr lang="en-US" smtClean="0"/>
              <a:t>‹#›</a:t>
            </a:fld>
            <a:endParaRPr lang="en-US"/>
          </a:p>
        </p:txBody>
      </p:sp>
    </p:spTree>
    <p:extLst>
      <p:ext uri="{BB962C8B-B14F-4D97-AF65-F5344CB8AC3E}">
        <p14:creationId xmlns:p14="http://schemas.microsoft.com/office/powerpoint/2010/main" val="467563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726DF2-A1BC-423D-B326-6E1A49A5D614}"/>
              </a:ext>
            </a:extLst>
          </p:cNvPr>
          <p:cNvSpPr>
            <a:spLocks noGrp="1"/>
          </p:cNvSpPr>
          <p:nvPr>
            <p:ph type="dt" sz="half" idx="10"/>
          </p:nvPr>
        </p:nvSpPr>
        <p:spPr/>
        <p:txBody>
          <a:bodyPr/>
          <a:lstStyle/>
          <a:p>
            <a:fld id="{98B577D1-BC74-4B35-85E9-33CED282D6B6}" type="datetimeFigureOut">
              <a:rPr lang="en-US" smtClean="0"/>
              <a:t>11/28/2023</a:t>
            </a:fld>
            <a:endParaRPr lang="en-US"/>
          </a:p>
        </p:txBody>
      </p:sp>
      <p:sp>
        <p:nvSpPr>
          <p:cNvPr id="3" name="Footer Placeholder 2">
            <a:extLst>
              <a:ext uri="{FF2B5EF4-FFF2-40B4-BE49-F238E27FC236}">
                <a16:creationId xmlns:a16="http://schemas.microsoft.com/office/drawing/2014/main" id="{D36DF2F0-D4BE-4884-958A-3CEB2E735E3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2CD7E79-28D5-41F1-9085-0746E1AFE18C}"/>
              </a:ext>
            </a:extLst>
          </p:cNvPr>
          <p:cNvSpPr>
            <a:spLocks noGrp="1"/>
          </p:cNvSpPr>
          <p:nvPr>
            <p:ph type="sldNum" sz="quarter" idx="12"/>
          </p:nvPr>
        </p:nvSpPr>
        <p:spPr/>
        <p:txBody>
          <a:bodyPr/>
          <a:lstStyle/>
          <a:p>
            <a:fld id="{273CDA78-17A6-471A-B5E8-3D6C4B8832E1}" type="slidenum">
              <a:rPr lang="en-US" smtClean="0"/>
              <a:t>‹#›</a:t>
            </a:fld>
            <a:endParaRPr lang="en-US"/>
          </a:p>
        </p:txBody>
      </p:sp>
    </p:spTree>
    <p:extLst>
      <p:ext uri="{BB962C8B-B14F-4D97-AF65-F5344CB8AC3E}">
        <p14:creationId xmlns:p14="http://schemas.microsoft.com/office/powerpoint/2010/main" val="3387811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2B08D-1244-4B7D-B8B7-70E275005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FE70F8-B698-468C-A85F-78B015838D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B555D6-280C-4432-8AFF-756F8F1FE8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6C2E64-90A1-4156-B955-C8C750D50DF5}"/>
              </a:ext>
            </a:extLst>
          </p:cNvPr>
          <p:cNvSpPr>
            <a:spLocks noGrp="1"/>
          </p:cNvSpPr>
          <p:nvPr>
            <p:ph type="dt" sz="half" idx="10"/>
          </p:nvPr>
        </p:nvSpPr>
        <p:spPr/>
        <p:txBody>
          <a:bodyPr/>
          <a:lstStyle/>
          <a:p>
            <a:fld id="{98B577D1-BC74-4B35-85E9-33CED282D6B6}" type="datetimeFigureOut">
              <a:rPr lang="en-US" smtClean="0"/>
              <a:t>11/28/2023</a:t>
            </a:fld>
            <a:endParaRPr lang="en-US"/>
          </a:p>
        </p:txBody>
      </p:sp>
      <p:sp>
        <p:nvSpPr>
          <p:cNvPr id="6" name="Footer Placeholder 5">
            <a:extLst>
              <a:ext uri="{FF2B5EF4-FFF2-40B4-BE49-F238E27FC236}">
                <a16:creationId xmlns:a16="http://schemas.microsoft.com/office/drawing/2014/main" id="{FA635274-E2E2-43FA-AD6A-4F17D4F6F3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C1B0A7-C3BC-4E29-B106-BD4826CEFD23}"/>
              </a:ext>
            </a:extLst>
          </p:cNvPr>
          <p:cNvSpPr>
            <a:spLocks noGrp="1"/>
          </p:cNvSpPr>
          <p:nvPr>
            <p:ph type="sldNum" sz="quarter" idx="12"/>
          </p:nvPr>
        </p:nvSpPr>
        <p:spPr/>
        <p:txBody>
          <a:bodyPr/>
          <a:lstStyle/>
          <a:p>
            <a:fld id="{273CDA78-17A6-471A-B5E8-3D6C4B8832E1}" type="slidenum">
              <a:rPr lang="en-US" smtClean="0"/>
              <a:t>‹#›</a:t>
            </a:fld>
            <a:endParaRPr lang="en-US"/>
          </a:p>
        </p:txBody>
      </p:sp>
    </p:spTree>
    <p:extLst>
      <p:ext uri="{BB962C8B-B14F-4D97-AF65-F5344CB8AC3E}">
        <p14:creationId xmlns:p14="http://schemas.microsoft.com/office/powerpoint/2010/main" val="1642833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142F5-BC05-4C96-B86D-D504A0819A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17ED910-D919-4C7B-B4D9-77A80B6DA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315BAA0-78B4-4B76-9796-027622CC49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3B3383-34A7-4707-9DAB-49096DB480C4}"/>
              </a:ext>
            </a:extLst>
          </p:cNvPr>
          <p:cNvSpPr>
            <a:spLocks noGrp="1"/>
          </p:cNvSpPr>
          <p:nvPr>
            <p:ph type="dt" sz="half" idx="10"/>
          </p:nvPr>
        </p:nvSpPr>
        <p:spPr/>
        <p:txBody>
          <a:bodyPr/>
          <a:lstStyle/>
          <a:p>
            <a:fld id="{98B577D1-BC74-4B35-85E9-33CED282D6B6}" type="datetimeFigureOut">
              <a:rPr lang="en-US" smtClean="0"/>
              <a:t>11/28/2023</a:t>
            </a:fld>
            <a:endParaRPr lang="en-US"/>
          </a:p>
        </p:txBody>
      </p:sp>
      <p:sp>
        <p:nvSpPr>
          <p:cNvPr id="6" name="Footer Placeholder 5">
            <a:extLst>
              <a:ext uri="{FF2B5EF4-FFF2-40B4-BE49-F238E27FC236}">
                <a16:creationId xmlns:a16="http://schemas.microsoft.com/office/drawing/2014/main" id="{1435D937-B4BF-49A2-9EFB-0DF748D558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4FD7C6-D4BC-4D97-9E4B-7DAEBFBE8C11}"/>
              </a:ext>
            </a:extLst>
          </p:cNvPr>
          <p:cNvSpPr>
            <a:spLocks noGrp="1"/>
          </p:cNvSpPr>
          <p:nvPr>
            <p:ph type="sldNum" sz="quarter" idx="12"/>
          </p:nvPr>
        </p:nvSpPr>
        <p:spPr/>
        <p:txBody>
          <a:bodyPr/>
          <a:lstStyle/>
          <a:p>
            <a:fld id="{273CDA78-17A6-471A-B5E8-3D6C4B8832E1}" type="slidenum">
              <a:rPr lang="en-US" smtClean="0"/>
              <a:t>‹#›</a:t>
            </a:fld>
            <a:endParaRPr lang="en-US"/>
          </a:p>
        </p:txBody>
      </p:sp>
    </p:spTree>
    <p:extLst>
      <p:ext uri="{BB962C8B-B14F-4D97-AF65-F5344CB8AC3E}">
        <p14:creationId xmlns:p14="http://schemas.microsoft.com/office/powerpoint/2010/main" val="3023902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5E727C-265C-47CB-92C9-AD2564091F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30A89C1-0CCD-43FA-970A-2BF03D2CA1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B667C1-1F14-437F-B3D5-09884343B1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B577D1-BC74-4B35-85E9-33CED282D6B6}" type="datetimeFigureOut">
              <a:rPr lang="en-US" smtClean="0"/>
              <a:t>11/28/2023</a:t>
            </a:fld>
            <a:endParaRPr lang="en-US"/>
          </a:p>
        </p:txBody>
      </p:sp>
      <p:sp>
        <p:nvSpPr>
          <p:cNvPr id="5" name="Footer Placeholder 4">
            <a:extLst>
              <a:ext uri="{FF2B5EF4-FFF2-40B4-BE49-F238E27FC236}">
                <a16:creationId xmlns:a16="http://schemas.microsoft.com/office/drawing/2014/main" id="{16ED7694-AAAD-470E-8EA1-E4805A7E15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0B0A3C5-E399-477C-8075-413BACAFC2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3CDA78-17A6-471A-B5E8-3D6C4B8832E1}" type="slidenum">
              <a:rPr lang="en-US" smtClean="0"/>
              <a:t>‹#›</a:t>
            </a:fld>
            <a:endParaRPr lang="en-US"/>
          </a:p>
        </p:txBody>
      </p:sp>
    </p:spTree>
    <p:extLst>
      <p:ext uri="{BB962C8B-B14F-4D97-AF65-F5344CB8AC3E}">
        <p14:creationId xmlns:p14="http://schemas.microsoft.com/office/powerpoint/2010/main" val="24136298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792AB-02BB-498E-AFDA-ED2FFC0979E9}"/>
              </a:ext>
            </a:extLst>
          </p:cNvPr>
          <p:cNvSpPr>
            <a:spLocks noGrp="1"/>
          </p:cNvSpPr>
          <p:nvPr>
            <p:ph type="ctrTitle"/>
          </p:nvPr>
        </p:nvSpPr>
        <p:spPr>
          <a:xfrm>
            <a:off x="0" y="0"/>
            <a:ext cx="12192000" cy="1854201"/>
          </a:xfrm>
          <a:solidFill>
            <a:schemeClr val="accent6">
              <a:lumMod val="20000"/>
              <a:lumOff val="80000"/>
            </a:schemeClr>
          </a:solidFill>
        </p:spPr>
        <p:txBody>
          <a:bodyPr>
            <a:normAutofit/>
          </a:bodyPr>
          <a:lstStyle/>
          <a:p>
            <a:r>
              <a:rPr lang="en-US" sz="3600" b="1" dirty="0">
                <a:latin typeface="+mn-lt"/>
              </a:rPr>
              <a:t>	</a:t>
            </a:r>
            <a:r>
              <a:rPr lang="en-GB" sz="4000" b="1" dirty="0">
                <a:latin typeface="+mn-lt"/>
              </a:rPr>
              <a:t>Evaluation of the DHPC operation mode</a:t>
            </a:r>
            <a:br>
              <a:rPr lang="en-US" sz="4000" b="1" dirty="0">
                <a:latin typeface="+mn-lt"/>
              </a:rPr>
            </a:br>
            <a:endParaRPr lang="en-US" sz="4000" b="1" dirty="0"/>
          </a:p>
        </p:txBody>
      </p:sp>
      <p:sp>
        <p:nvSpPr>
          <p:cNvPr id="5" name="Subtitle 2">
            <a:extLst>
              <a:ext uri="{FF2B5EF4-FFF2-40B4-BE49-F238E27FC236}">
                <a16:creationId xmlns:a16="http://schemas.microsoft.com/office/drawing/2014/main" id="{C2695561-B8D7-4F22-B605-60723BFBF30D}"/>
              </a:ext>
            </a:extLst>
          </p:cNvPr>
          <p:cNvSpPr txBox="1">
            <a:spLocks/>
          </p:cNvSpPr>
          <p:nvPr/>
        </p:nvSpPr>
        <p:spPr>
          <a:xfrm>
            <a:off x="3060700" y="3048001"/>
            <a:ext cx="8623300" cy="190449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p>
          <a:p>
            <a:pPr marL="342900" indent="-342900" algn="l">
              <a:buFontTx/>
              <a:buChar char="-"/>
            </a:pPr>
            <a:endParaRPr lang="en-US" dirty="0"/>
          </a:p>
          <a:p>
            <a:pPr marL="342900" indent="-342900" algn="l">
              <a:buFontTx/>
              <a:buChar char="-"/>
            </a:pPr>
            <a:endParaRPr lang="en-US" dirty="0"/>
          </a:p>
        </p:txBody>
      </p:sp>
      <p:sp>
        <p:nvSpPr>
          <p:cNvPr id="6" name="Rectangle 5">
            <a:extLst>
              <a:ext uri="{FF2B5EF4-FFF2-40B4-BE49-F238E27FC236}">
                <a16:creationId xmlns:a16="http://schemas.microsoft.com/office/drawing/2014/main" id="{DFC9EB17-D74A-436D-9FE7-D6E93C19B00C}"/>
              </a:ext>
            </a:extLst>
          </p:cNvPr>
          <p:cNvSpPr/>
          <p:nvPr/>
        </p:nvSpPr>
        <p:spPr>
          <a:xfrm>
            <a:off x="1911350" y="3140215"/>
            <a:ext cx="8369300" cy="2492990"/>
          </a:xfrm>
          <a:prstGeom prst="rect">
            <a:avLst/>
          </a:prstGeom>
        </p:spPr>
        <p:txBody>
          <a:bodyPr wrap="square">
            <a:spAutoFit/>
          </a:bodyPr>
          <a:lstStyle/>
          <a:p>
            <a:pPr algn="ctr"/>
            <a:r>
              <a:rPr lang="en-GB" sz="4800" b="1" dirty="0">
                <a:solidFill>
                  <a:srgbClr val="0070C0"/>
                </a:solidFill>
              </a:rPr>
              <a:t>DHPC evaluation – identified deficiencies and proposals</a:t>
            </a:r>
          </a:p>
          <a:p>
            <a:endParaRPr lang="en-US" sz="4000" b="1" dirty="0">
              <a:solidFill>
                <a:srgbClr val="0070C0"/>
              </a:solidFill>
            </a:endParaRPr>
          </a:p>
          <a:p>
            <a:pPr algn="r"/>
            <a:r>
              <a:rPr lang="en-US" sz="2000" b="1" i="1" dirty="0">
                <a:solidFill>
                  <a:srgbClr val="0070C0"/>
                </a:solidFill>
              </a:rPr>
              <a:t>E</a:t>
            </a:r>
            <a:r>
              <a:rPr lang="ro-RO" sz="2000" b="1" i="1" dirty="0">
                <a:solidFill>
                  <a:srgbClr val="0070C0"/>
                </a:solidFill>
              </a:rPr>
              <a:t>ng. Ionel Zlate-Podani</a:t>
            </a:r>
            <a:r>
              <a:rPr lang="en-US" sz="2000" b="1" i="1" dirty="0">
                <a:solidFill>
                  <a:srgbClr val="0070C0"/>
                </a:solidFill>
              </a:rPr>
              <a:t>, PhD </a:t>
            </a:r>
            <a:r>
              <a:rPr lang="ro-RO" sz="2000" b="1" i="1" dirty="0">
                <a:solidFill>
                  <a:srgbClr val="0070C0"/>
                </a:solidFill>
              </a:rPr>
              <a:t> </a:t>
            </a:r>
            <a:endParaRPr lang="ro-RO" sz="2000" i="1" dirty="0">
              <a:solidFill>
                <a:srgbClr val="0070C0"/>
              </a:solidFill>
            </a:endParaRPr>
          </a:p>
        </p:txBody>
      </p:sp>
      <p:pic>
        <p:nvPicPr>
          <p:cNvPr id="7" name="Picture 6">
            <a:extLst>
              <a:ext uri="{FF2B5EF4-FFF2-40B4-BE49-F238E27FC236}">
                <a16:creationId xmlns:a16="http://schemas.microsoft.com/office/drawing/2014/main" id="{DA9BC03F-157D-4612-BC2F-F04F9C2FFD79}"/>
              </a:ext>
            </a:extLst>
          </p:cNvPr>
          <p:cNvPicPr>
            <a:picLocks noChangeAspect="1"/>
          </p:cNvPicPr>
          <p:nvPr/>
        </p:nvPicPr>
        <p:blipFill>
          <a:blip r:embed="rId3"/>
          <a:stretch>
            <a:fillRect/>
          </a:stretch>
        </p:blipFill>
        <p:spPr>
          <a:xfrm>
            <a:off x="111063" y="38205"/>
            <a:ext cx="879538" cy="1777790"/>
          </a:xfrm>
          <a:prstGeom prst="rect">
            <a:avLst/>
          </a:prstGeom>
        </p:spPr>
      </p:pic>
    </p:spTree>
    <p:extLst>
      <p:ext uri="{BB962C8B-B14F-4D97-AF65-F5344CB8AC3E}">
        <p14:creationId xmlns:p14="http://schemas.microsoft.com/office/powerpoint/2010/main" val="2670845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792AB-02BB-498E-AFDA-ED2FFC0979E9}"/>
              </a:ext>
            </a:extLst>
          </p:cNvPr>
          <p:cNvSpPr>
            <a:spLocks noGrp="1"/>
          </p:cNvSpPr>
          <p:nvPr>
            <p:ph type="ctrTitle"/>
          </p:nvPr>
        </p:nvSpPr>
        <p:spPr>
          <a:xfrm>
            <a:off x="0" y="0"/>
            <a:ext cx="12192000" cy="1384300"/>
          </a:xfrm>
          <a:solidFill>
            <a:schemeClr val="accent6">
              <a:lumMod val="20000"/>
              <a:lumOff val="80000"/>
            </a:schemeClr>
          </a:solidFill>
        </p:spPr>
        <p:txBody>
          <a:bodyPr>
            <a:normAutofit/>
          </a:bodyPr>
          <a:lstStyle/>
          <a:p>
            <a:r>
              <a:rPr lang="en-US" sz="3200" b="1" dirty="0">
                <a:latin typeface="+mn-lt"/>
              </a:rPr>
              <a:t>High waters’ management in the Dniester reservoir</a:t>
            </a:r>
            <a:br>
              <a:rPr lang="en-US" sz="3200" b="1" dirty="0"/>
            </a:br>
            <a:endParaRPr lang="en-US" sz="3200" b="1" dirty="0"/>
          </a:p>
        </p:txBody>
      </p:sp>
      <p:sp>
        <p:nvSpPr>
          <p:cNvPr id="3" name="Subtitle 2">
            <a:extLst>
              <a:ext uri="{FF2B5EF4-FFF2-40B4-BE49-F238E27FC236}">
                <a16:creationId xmlns:a16="http://schemas.microsoft.com/office/drawing/2014/main" id="{938BE030-5B95-445D-A8D2-3C34113E1705}"/>
              </a:ext>
            </a:extLst>
          </p:cNvPr>
          <p:cNvSpPr>
            <a:spLocks noGrp="1"/>
          </p:cNvSpPr>
          <p:nvPr>
            <p:ph type="subTitle" idx="1"/>
          </p:nvPr>
        </p:nvSpPr>
        <p:spPr>
          <a:xfrm>
            <a:off x="5334001" y="1699846"/>
            <a:ext cx="6857999" cy="4865077"/>
          </a:xfrm>
        </p:spPr>
        <p:txBody>
          <a:bodyPr>
            <a:normAutofit fontScale="92500" lnSpcReduction="10000"/>
          </a:bodyPr>
          <a:lstStyle/>
          <a:p>
            <a:pPr algn="l"/>
            <a:r>
              <a:rPr lang="en-GB" sz="2000" b="1" i="1" dirty="0"/>
              <a:t>General data:</a:t>
            </a:r>
          </a:p>
          <a:p>
            <a:pPr marL="285750" indent="-285750" algn="l">
              <a:buFontTx/>
              <a:buChar char="-"/>
            </a:pPr>
            <a:r>
              <a:rPr lang="en-GB" sz="1600" dirty="0"/>
              <a:t>Main period of water accumulation: during March-April months</a:t>
            </a:r>
          </a:p>
          <a:p>
            <a:pPr marL="285750" indent="-285750" algn="l">
              <a:buFontTx/>
              <a:buChar char="-"/>
            </a:pPr>
            <a:r>
              <a:rPr lang="en-GB" sz="1600" dirty="0"/>
              <a:t>High water scheme: at flow rates of 1000-4200m</a:t>
            </a:r>
            <a:r>
              <a:rPr lang="en-GB" sz="1600" baseline="30000" dirty="0"/>
              <a:t>3</a:t>
            </a:r>
            <a:r>
              <a:rPr lang="en-GB" sz="1600" dirty="0"/>
              <a:t>/s, the discharges downstream are limited to 2600m</a:t>
            </a:r>
            <a:r>
              <a:rPr lang="en-GB" sz="1600" baseline="30000" dirty="0"/>
              <a:t>3</a:t>
            </a:r>
            <a:r>
              <a:rPr lang="en-GB" sz="1600" dirty="0"/>
              <a:t>/s until the reservoir water level will reach the max level of125mMB, with free flood attenuation outside this range</a:t>
            </a:r>
          </a:p>
          <a:p>
            <a:pPr marL="285750" indent="-285750" algn="l">
              <a:buFontTx/>
              <a:buChar char="-"/>
            </a:pPr>
            <a:r>
              <a:rPr lang="en-GB" sz="1600" dirty="0"/>
              <a:t>Pre-emptying function of the reservoir of max 50cm; insufficiently used, as being required the Commission approval</a:t>
            </a:r>
          </a:p>
          <a:p>
            <a:pPr marL="285750" indent="-285750" algn="l">
              <a:buFontTx/>
              <a:buChar char="-"/>
            </a:pPr>
            <a:r>
              <a:rPr lang="en-GB" sz="1600" dirty="0"/>
              <a:t>The reservoir water level management during the flood events – function of the hydrological data, mainly from the </a:t>
            </a:r>
            <a:r>
              <a:rPr lang="en-GB" sz="1600" dirty="0" err="1"/>
              <a:t>Zalischyky</a:t>
            </a:r>
            <a:r>
              <a:rPr lang="en-GB" sz="1600" dirty="0"/>
              <a:t> gauge and secondary from the </a:t>
            </a:r>
            <a:r>
              <a:rPr lang="en-GB" sz="1600" dirty="0" err="1"/>
              <a:t>Galych</a:t>
            </a:r>
            <a:r>
              <a:rPr lang="en-GB" sz="1600" dirty="0"/>
              <a:t> one</a:t>
            </a:r>
          </a:p>
          <a:p>
            <a:pPr marL="285750" indent="-285750" algn="l">
              <a:buFontTx/>
              <a:buChar char="-"/>
            </a:pPr>
            <a:r>
              <a:rPr lang="en-GB" sz="1600" dirty="0"/>
              <a:t>The reservoir operation is mainly based on the statistical scenarios from the design phase</a:t>
            </a:r>
          </a:p>
          <a:p>
            <a:pPr algn="l"/>
            <a:r>
              <a:rPr lang="en-GB" sz="1600" b="1" i="1" dirty="0"/>
              <a:t>Identified deficiencies</a:t>
            </a:r>
            <a:r>
              <a:rPr lang="en-GB" sz="1600" dirty="0"/>
              <a:t>:</a:t>
            </a:r>
          </a:p>
          <a:p>
            <a:pPr marL="285750" indent="-285750" algn="l">
              <a:buFontTx/>
              <a:buChar char="-"/>
            </a:pPr>
            <a:r>
              <a:rPr lang="en-GB" sz="1600" dirty="0"/>
              <a:t>Lower attention for the flood events that occur in the other months</a:t>
            </a:r>
          </a:p>
          <a:p>
            <a:pPr marL="285750" indent="-285750" algn="l">
              <a:buFontTx/>
              <a:buChar char="-"/>
            </a:pPr>
            <a:r>
              <a:rPr lang="en-GB" sz="1600" dirty="0"/>
              <a:t>Insufficient valorisation of the hydrological system potential within the operational mode and mostly for its accessible time ahead which will allow a better use of the reservoir pre-emptying function</a:t>
            </a:r>
          </a:p>
          <a:p>
            <a:pPr marL="285750" indent="-285750" algn="l">
              <a:buFontTx/>
              <a:buChar char="-"/>
            </a:pPr>
            <a:r>
              <a:rPr lang="en-GB" sz="1600" dirty="0"/>
              <a:t>The attenuation degree of extreme flood events is generally low (~6%)</a:t>
            </a:r>
          </a:p>
          <a:p>
            <a:pPr algn="l"/>
            <a:endParaRPr lang="en-US" dirty="0"/>
          </a:p>
          <a:p>
            <a:pPr marL="342900" indent="-342900" algn="l">
              <a:buFontTx/>
              <a:buChar char="-"/>
            </a:pPr>
            <a:endParaRPr lang="en-US" dirty="0"/>
          </a:p>
          <a:p>
            <a:pPr marL="342900" indent="-342900" algn="l">
              <a:buFontTx/>
              <a:buChar char="-"/>
            </a:pPr>
            <a:endParaRPr lang="en-US" dirty="0"/>
          </a:p>
        </p:txBody>
      </p:sp>
      <p:sp>
        <p:nvSpPr>
          <p:cNvPr id="4" name="TextBox 3">
            <a:extLst>
              <a:ext uri="{FF2B5EF4-FFF2-40B4-BE49-F238E27FC236}">
                <a16:creationId xmlns:a16="http://schemas.microsoft.com/office/drawing/2014/main" id="{BAB90957-A256-22D4-2DBC-369FE496A353}"/>
              </a:ext>
            </a:extLst>
          </p:cNvPr>
          <p:cNvSpPr txBox="1"/>
          <p:nvPr/>
        </p:nvSpPr>
        <p:spPr>
          <a:xfrm>
            <a:off x="6858000" y="1521372"/>
            <a:ext cx="4303986" cy="835572"/>
          </a:xfrm>
          <a:prstGeom prst="rect">
            <a:avLst/>
          </a:prstGeom>
        </p:spPr>
        <p:txBody>
          <a:bodyPr vert="horz" wrap="square" lIns="91440" tIns="45720" rIns="91440" bIns="45720" rtlCol="0">
            <a:normAutofit/>
          </a:bodyPr>
          <a:lstStyle/>
          <a:p>
            <a:pPr marL="0" indent="0" algn="l">
              <a:buNone/>
            </a:pPr>
            <a:endParaRPr lang="en-US" sz="1600" b="1" i="1" dirty="0">
              <a:solidFill>
                <a:srgbClr val="FF0000"/>
              </a:solidFill>
            </a:endParaRPr>
          </a:p>
        </p:txBody>
      </p:sp>
      <p:pic>
        <p:nvPicPr>
          <p:cNvPr id="5" name="Picture 4">
            <a:extLst>
              <a:ext uri="{FF2B5EF4-FFF2-40B4-BE49-F238E27FC236}">
                <a16:creationId xmlns:a16="http://schemas.microsoft.com/office/drawing/2014/main" id="{0F375FA9-17FA-E3D6-E08C-D561168CF8C9}"/>
              </a:ext>
            </a:extLst>
          </p:cNvPr>
          <p:cNvPicPr>
            <a:picLocks noChangeAspect="1"/>
          </p:cNvPicPr>
          <p:nvPr/>
        </p:nvPicPr>
        <p:blipFill>
          <a:blip r:embed="rId2"/>
          <a:stretch>
            <a:fillRect/>
          </a:stretch>
        </p:blipFill>
        <p:spPr>
          <a:xfrm>
            <a:off x="339968" y="1455244"/>
            <a:ext cx="4615072" cy="2597121"/>
          </a:xfrm>
          <a:prstGeom prst="rect">
            <a:avLst/>
          </a:prstGeom>
        </p:spPr>
      </p:pic>
      <p:pic>
        <p:nvPicPr>
          <p:cNvPr id="6" name="Picture 5">
            <a:extLst>
              <a:ext uri="{FF2B5EF4-FFF2-40B4-BE49-F238E27FC236}">
                <a16:creationId xmlns:a16="http://schemas.microsoft.com/office/drawing/2014/main" id="{8A96DBFA-B6CA-E6D0-2C81-466F4FF9A67D}"/>
              </a:ext>
            </a:extLst>
          </p:cNvPr>
          <p:cNvPicPr>
            <a:picLocks noChangeAspect="1"/>
          </p:cNvPicPr>
          <p:nvPr/>
        </p:nvPicPr>
        <p:blipFill>
          <a:blip r:embed="rId3"/>
          <a:stretch>
            <a:fillRect/>
          </a:stretch>
        </p:blipFill>
        <p:spPr>
          <a:xfrm>
            <a:off x="339968" y="4132384"/>
            <a:ext cx="4615072" cy="2645893"/>
          </a:xfrm>
          <a:prstGeom prst="rect">
            <a:avLst/>
          </a:prstGeom>
        </p:spPr>
      </p:pic>
    </p:spTree>
    <p:extLst>
      <p:ext uri="{BB962C8B-B14F-4D97-AF65-F5344CB8AC3E}">
        <p14:creationId xmlns:p14="http://schemas.microsoft.com/office/powerpoint/2010/main" val="678286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7A0EEF1-AA26-4DB8-B44E-4776385D08B0}"/>
              </a:ext>
            </a:extLst>
          </p:cNvPr>
          <p:cNvSpPr>
            <a:spLocks noGrp="1"/>
          </p:cNvSpPr>
          <p:nvPr>
            <p:ph type="title"/>
          </p:nvPr>
        </p:nvSpPr>
        <p:spPr>
          <a:xfrm>
            <a:off x="0" y="18256"/>
            <a:ext cx="12192000" cy="1146868"/>
          </a:xfrm>
          <a:solidFill>
            <a:schemeClr val="accent6">
              <a:lumMod val="20000"/>
              <a:lumOff val="80000"/>
            </a:schemeClr>
          </a:solidFill>
        </p:spPr>
        <p:txBody>
          <a:bodyPr>
            <a:normAutofit fontScale="90000"/>
          </a:bodyPr>
          <a:lstStyle/>
          <a:p>
            <a:pPr algn="ctr"/>
            <a:br>
              <a:rPr lang="en-US" sz="3200" b="1" dirty="0"/>
            </a:br>
            <a:r>
              <a:rPr lang="en-US" sz="3200" b="1" dirty="0">
                <a:latin typeface="+mn-lt"/>
              </a:rPr>
              <a:t>High waters’ management in the Dniester reservoir</a:t>
            </a:r>
            <a:br>
              <a:rPr lang="ro-RO" sz="3200" b="1" dirty="0"/>
            </a:br>
            <a:endParaRPr lang="ro-RO" sz="3200" b="1" dirty="0"/>
          </a:p>
        </p:txBody>
      </p:sp>
      <p:sp>
        <p:nvSpPr>
          <p:cNvPr id="9" name="Subtitle 2">
            <a:extLst>
              <a:ext uri="{FF2B5EF4-FFF2-40B4-BE49-F238E27FC236}">
                <a16:creationId xmlns:a16="http://schemas.microsoft.com/office/drawing/2014/main" id="{2798F0B9-56BB-4D43-AF70-B34F446FFE1F}"/>
              </a:ext>
            </a:extLst>
          </p:cNvPr>
          <p:cNvSpPr txBox="1">
            <a:spLocks/>
          </p:cNvSpPr>
          <p:nvPr/>
        </p:nvSpPr>
        <p:spPr>
          <a:xfrm>
            <a:off x="5366508" y="1717547"/>
            <a:ext cx="6292093" cy="227045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rgbClr val="0070C0"/>
                </a:solidFill>
              </a:rPr>
              <a:t>Water accumulation in the Dniester reservoir mainly occur in the spring months, as usually being of higher flows with or without significant flood events; this further with monthly change of flow rate decrease is of about:</a:t>
            </a:r>
            <a:endParaRPr lang="ro-RO" sz="1800" dirty="0">
              <a:solidFill>
                <a:srgbClr val="0070C0"/>
              </a:solidFill>
            </a:endParaRPr>
          </a:p>
          <a:p>
            <a:r>
              <a:rPr lang="ro-RO" sz="1800" dirty="0">
                <a:solidFill>
                  <a:srgbClr val="0070C0"/>
                </a:solidFill>
              </a:rPr>
              <a:t>35% in </a:t>
            </a:r>
            <a:r>
              <a:rPr lang="en-US" sz="1800" dirty="0">
                <a:solidFill>
                  <a:srgbClr val="0070C0"/>
                </a:solidFill>
              </a:rPr>
              <a:t>March</a:t>
            </a:r>
            <a:r>
              <a:rPr lang="ro-RO" sz="1800" dirty="0">
                <a:solidFill>
                  <a:srgbClr val="0070C0"/>
                </a:solidFill>
              </a:rPr>
              <a:t> </a:t>
            </a:r>
          </a:p>
          <a:p>
            <a:r>
              <a:rPr lang="ro-RO" sz="1800" dirty="0">
                <a:solidFill>
                  <a:srgbClr val="0070C0"/>
                </a:solidFill>
              </a:rPr>
              <a:t>20% in </a:t>
            </a:r>
            <a:r>
              <a:rPr lang="en-US" sz="1800" dirty="0">
                <a:solidFill>
                  <a:srgbClr val="0070C0"/>
                </a:solidFill>
              </a:rPr>
              <a:t>April</a:t>
            </a:r>
            <a:r>
              <a:rPr lang="ro-RO" sz="1800" dirty="0">
                <a:solidFill>
                  <a:srgbClr val="0070C0"/>
                </a:solidFill>
              </a:rPr>
              <a:t>  </a:t>
            </a:r>
            <a:endParaRPr lang="en-US" sz="1800" dirty="0">
              <a:solidFill>
                <a:srgbClr val="0070C0"/>
              </a:solidFill>
            </a:endParaRPr>
          </a:p>
          <a:p>
            <a:pPr marL="0" indent="0">
              <a:buNone/>
            </a:pPr>
            <a:r>
              <a:rPr lang="en-US" sz="1800" b="1" dirty="0">
                <a:solidFill>
                  <a:srgbClr val="0070C0"/>
                </a:solidFill>
              </a:rPr>
              <a:t>Obvious positive e</a:t>
            </a:r>
            <a:r>
              <a:rPr lang="ro-RO" sz="1800" b="1" dirty="0">
                <a:solidFill>
                  <a:srgbClr val="0070C0"/>
                </a:solidFill>
              </a:rPr>
              <a:t>f</a:t>
            </a:r>
            <a:r>
              <a:rPr lang="en-US" sz="1800" b="1" dirty="0">
                <a:solidFill>
                  <a:srgbClr val="0070C0"/>
                </a:solidFill>
              </a:rPr>
              <a:t>f</a:t>
            </a:r>
            <a:r>
              <a:rPr lang="ro-RO" sz="1800" b="1" dirty="0">
                <a:solidFill>
                  <a:srgbClr val="0070C0"/>
                </a:solidFill>
              </a:rPr>
              <a:t>ect</a:t>
            </a:r>
            <a:r>
              <a:rPr lang="en-US" sz="1800" b="1" dirty="0">
                <a:solidFill>
                  <a:srgbClr val="0070C0"/>
                </a:solidFill>
              </a:rPr>
              <a:t>:</a:t>
            </a:r>
            <a:r>
              <a:rPr lang="ro-RO" sz="1800" b="1" dirty="0">
                <a:solidFill>
                  <a:srgbClr val="0070C0"/>
                </a:solidFill>
              </a:rPr>
              <a:t> </a:t>
            </a:r>
            <a:r>
              <a:rPr lang="en-US" sz="1800" b="1" dirty="0">
                <a:solidFill>
                  <a:srgbClr val="0070C0"/>
                </a:solidFill>
              </a:rPr>
              <a:t>flow rates’ increase in the summer-autumn seasons</a:t>
            </a:r>
            <a:r>
              <a:rPr lang="ro-RO" sz="1800" b="1" dirty="0">
                <a:solidFill>
                  <a:srgbClr val="0070C0"/>
                </a:solidFill>
              </a:rPr>
              <a:t>  </a:t>
            </a:r>
          </a:p>
          <a:p>
            <a:pPr marL="0" indent="0">
              <a:buNone/>
            </a:pPr>
            <a:endParaRPr lang="ro-RO" sz="2000" dirty="0"/>
          </a:p>
        </p:txBody>
      </p:sp>
      <p:sp>
        <p:nvSpPr>
          <p:cNvPr id="11" name="Subtitle 2">
            <a:extLst>
              <a:ext uri="{FF2B5EF4-FFF2-40B4-BE49-F238E27FC236}">
                <a16:creationId xmlns:a16="http://schemas.microsoft.com/office/drawing/2014/main" id="{413BDAB1-E889-BCE4-FDFB-7FD32262CF04}"/>
              </a:ext>
            </a:extLst>
          </p:cNvPr>
          <p:cNvSpPr txBox="1">
            <a:spLocks/>
          </p:cNvSpPr>
          <p:nvPr/>
        </p:nvSpPr>
        <p:spPr>
          <a:xfrm>
            <a:off x="8309916" y="4517142"/>
            <a:ext cx="3543872" cy="16563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rgbClr val="0070C0"/>
                </a:solidFill>
              </a:rPr>
              <a:t>Related adverse environmental effect</a:t>
            </a:r>
            <a:r>
              <a:rPr lang="ro-RO" sz="1800" dirty="0">
                <a:solidFill>
                  <a:srgbClr val="0070C0"/>
                </a:solidFill>
              </a:rPr>
              <a:t>:</a:t>
            </a:r>
          </a:p>
          <a:p>
            <a:r>
              <a:rPr lang="en-US" sz="1800" dirty="0">
                <a:solidFill>
                  <a:srgbClr val="0070C0"/>
                </a:solidFill>
              </a:rPr>
              <a:t>Decrease of the springtime intervals of lateral connectivity with neighboring wetlands</a:t>
            </a:r>
            <a:endParaRPr lang="ro-RO" sz="1800" dirty="0">
              <a:solidFill>
                <a:srgbClr val="0070C0"/>
              </a:solidFill>
            </a:endParaRPr>
          </a:p>
          <a:p>
            <a:pPr marL="0" indent="0">
              <a:buNone/>
            </a:pPr>
            <a:endParaRPr lang="ro-RO" sz="2000" dirty="0"/>
          </a:p>
        </p:txBody>
      </p:sp>
      <p:pic>
        <p:nvPicPr>
          <p:cNvPr id="2" name="Picture 1">
            <a:extLst>
              <a:ext uri="{FF2B5EF4-FFF2-40B4-BE49-F238E27FC236}">
                <a16:creationId xmlns:a16="http://schemas.microsoft.com/office/drawing/2014/main" id="{94791D78-C679-68B4-7A03-206E67FA9FFB}"/>
              </a:ext>
            </a:extLst>
          </p:cNvPr>
          <p:cNvPicPr>
            <a:picLocks noChangeAspect="1"/>
          </p:cNvPicPr>
          <p:nvPr/>
        </p:nvPicPr>
        <p:blipFill>
          <a:blip r:embed="rId2"/>
          <a:stretch>
            <a:fillRect/>
          </a:stretch>
        </p:blipFill>
        <p:spPr>
          <a:xfrm>
            <a:off x="165733" y="1410882"/>
            <a:ext cx="4596782" cy="2700762"/>
          </a:xfrm>
          <a:prstGeom prst="rect">
            <a:avLst/>
          </a:prstGeom>
        </p:spPr>
      </p:pic>
      <p:pic>
        <p:nvPicPr>
          <p:cNvPr id="3" name="Picture 2">
            <a:extLst>
              <a:ext uri="{FF2B5EF4-FFF2-40B4-BE49-F238E27FC236}">
                <a16:creationId xmlns:a16="http://schemas.microsoft.com/office/drawing/2014/main" id="{554113FE-62FB-73A4-0549-18D6B09B9A9B}"/>
              </a:ext>
            </a:extLst>
          </p:cNvPr>
          <p:cNvPicPr>
            <a:picLocks noChangeAspect="1"/>
          </p:cNvPicPr>
          <p:nvPr/>
        </p:nvPicPr>
        <p:blipFill>
          <a:blip r:embed="rId3"/>
          <a:stretch>
            <a:fillRect/>
          </a:stretch>
        </p:blipFill>
        <p:spPr>
          <a:xfrm>
            <a:off x="165733" y="4357402"/>
            <a:ext cx="3688255" cy="2233767"/>
          </a:xfrm>
          <a:prstGeom prst="rect">
            <a:avLst/>
          </a:prstGeom>
        </p:spPr>
      </p:pic>
      <p:pic>
        <p:nvPicPr>
          <p:cNvPr id="10" name="Picture 9">
            <a:extLst>
              <a:ext uri="{FF2B5EF4-FFF2-40B4-BE49-F238E27FC236}">
                <a16:creationId xmlns:a16="http://schemas.microsoft.com/office/drawing/2014/main" id="{70A1D103-E3BA-75C0-D3F2-A4F7C0C543E8}"/>
              </a:ext>
            </a:extLst>
          </p:cNvPr>
          <p:cNvPicPr>
            <a:picLocks noChangeAspect="1"/>
          </p:cNvPicPr>
          <p:nvPr/>
        </p:nvPicPr>
        <p:blipFill>
          <a:blip r:embed="rId4"/>
          <a:stretch>
            <a:fillRect/>
          </a:stretch>
        </p:blipFill>
        <p:spPr>
          <a:xfrm>
            <a:off x="4049445" y="4357402"/>
            <a:ext cx="3716355" cy="2233767"/>
          </a:xfrm>
          <a:prstGeom prst="rect">
            <a:avLst/>
          </a:prstGeom>
        </p:spPr>
      </p:pic>
    </p:spTree>
    <p:extLst>
      <p:ext uri="{BB962C8B-B14F-4D97-AF65-F5344CB8AC3E}">
        <p14:creationId xmlns:p14="http://schemas.microsoft.com/office/powerpoint/2010/main" val="1667140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7A0EEF1-AA26-4DB8-B44E-4776385D08B0}"/>
              </a:ext>
            </a:extLst>
          </p:cNvPr>
          <p:cNvSpPr>
            <a:spLocks noGrp="1"/>
          </p:cNvSpPr>
          <p:nvPr>
            <p:ph type="title"/>
          </p:nvPr>
        </p:nvSpPr>
        <p:spPr>
          <a:xfrm>
            <a:off x="0" y="18256"/>
            <a:ext cx="12192000" cy="1146868"/>
          </a:xfrm>
          <a:solidFill>
            <a:schemeClr val="accent6">
              <a:lumMod val="20000"/>
              <a:lumOff val="80000"/>
            </a:schemeClr>
          </a:solidFill>
        </p:spPr>
        <p:txBody>
          <a:bodyPr>
            <a:normAutofit fontScale="90000"/>
          </a:bodyPr>
          <a:lstStyle/>
          <a:p>
            <a:pPr algn="ctr"/>
            <a:br>
              <a:rPr lang="en-US" sz="3200" b="1" dirty="0"/>
            </a:br>
            <a:r>
              <a:rPr lang="en-US" sz="3100" b="1" dirty="0"/>
              <a:t>Managing the buffer reservoir</a:t>
            </a:r>
            <a:r>
              <a:rPr lang="ro-RO" sz="3100" b="1" dirty="0"/>
              <a:t>: </a:t>
            </a:r>
            <a:r>
              <a:rPr lang="en-US" sz="3100" b="1" dirty="0"/>
              <a:t>adaptation of the HPP2 discharges to the HPP1-PSPP flow inputs to keeping water levels in buffer reservoir in the due range</a:t>
            </a:r>
            <a:br>
              <a:rPr lang="ro-RO" sz="4000" b="1" dirty="0"/>
            </a:br>
            <a:endParaRPr lang="ro-RO" sz="4000" b="1" dirty="0"/>
          </a:p>
        </p:txBody>
      </p:sp>
      <p:sp>
        <p:nvSpPr>
          <p:cNvPr id="9" name="Subtitle 2">
            <a:extLst>
              <a:ext uri="{FF2B5EF4-FFF2-40B4-BE49-F238E27FC236}">
                <a16:creationId xmlns:a16="http://schemas.microsoft.com/office/drawing/2014/main" id="{2798F0B9-56BB-4D43-AF70-B34F446FFE1F}"/>
              </a:ext>
            </a:extLst>
          </p:cNvPr>
          <p:cNvSpPr txBox="1">
            <a:spLocks/>
          </p:cNvSpPr>
          <p:nvPr/>
        </p:nvSpPr>
        <p:spPr>
          <a:xfrm>
            <a:off x="4584437" y="1291808"/>
            <a:ext cx="7252853" cy="25628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The buffer reservoir has the attenuation function of the HPP1 and PSPP discharge impulses during load peak time intervals in connection with HPP2 operation for continuous discharges during the day, that are adjusted to the current volume twice a day.</a:t>
            </a:r>
          </a:p>
          <a:p>
            <a:pPr marL="0" indent="0">
              <a:buNone/>
            </a:pPr>
            <a:r>
              <a:rPr lang="en-US" sz="1400" dirty="0">
                <a:solidFill>
                  <a:srgbClr val="00B0F0"/>
                </a:solidFill>
              </a:rPr>
              <a:t>The water volume variation in the buffer reservoir has been in May and Nov of </a:t>
            </a:r>
            <a:r>
              <a:rPr lang="ro-RO" sz="1400" dirty="0">
                <a:solidFill>
                  <a:srgbClr val="00B0F0"/>
                </a:solidFill>
              </a:rPr>
              <a:t>±5-15mil.m</a:t>
            </a:r>
            <a:r>
              <a:rPr lang="en-US" sz="1400" baseline="30000" dirty="0">
                <a:solidFill>
                  <a:srgbClr val="00B0F0"/>
                </a:solidFill>
              </a:rPr>
              <a:t>3</a:t>
            </a:r>
            <a:r>
              <a:rPr lang="ro-RO" sz="1400" dirty="0">
                <a:solidFill>
                  <a:srgbClr val="00B0F0"/>
                </a:solidFill>
              </a:rPr>
              <a:t>/</a:t>
            </a:r>
            <a:r>
              <a:rPr lang="en-US" sz="1400" dirty="0">
                <a:solidFill>
                  <a:srgbClr val="00B0F0"/>
                </a:solidFill>
              </a:rPr>
              <a:t>day</a:t>
            </a:r>
            <a:r>
              <a:rPr lang="ro-RO" sz="1400" dirty="0">
                <a:solidFill>
                  <a:srgbClr val="00B0F0"/>
                </a:solidFill>
              </a:rPr>
              <a:t>; </a:t>
            </a:r>
            <a:r>
              <a:rPr lang="en-US" sz="1400" dirty="0">
                <a:solidFill>
                  <a:srgbClr val="00B0F0"/>
                </a:solidFill>
              </a:rPr>
              <a:t>at a monthly scale, such volume variations will cover to the maneuver range </a:t>
            </a:r>
            <a:r>
              <a:rPr lang="ro-RO" sz="1400" dirty="0">
                <a:solidFill>
                  <a:srgbClr val="00B0F0"/>
                </a:solidFill>
              </a:rPr>
              <a:t>Vutil = 20.4 mil.m</a:t>
            </a:r>
            <a:r>
              <a:rPr lang="en-US" sz="1400" baseline="30000" dirty="0">
                <a:solidFill>
                  <a:srgbClr val="00B0F0"/>
                </a:solidFill>
              </a:rPr>
              <a:t>3</a:t>
            </a:r>
            <a:r>
              <a:rPr lang="ro-RO" sz="1400" dirty="0">
                <a:solidFill>
                  <a:srgbClr val="00B0F0"/>
                </a:solidFill>
              </a:rPr>
              <a:t>.</a:t>
            </a:r>
          </a:p>
          <a:p>
            <a:pPr marL="0" indent="0">
              <a:buNone/>
            </a:pPr>
            <a:r>
              <a:rPr lang="en-US" sz="1400" dirty="0">
                <a:solidFill>
                  <a:srgbClr val="C00000"/>
                </a:solidFill>
              </a:rPr>
              <a:t>After PSPP finalizing, there is planned to daily operate with pumped and turbined volumes of </a:t>
            </a:r>
            <a:r>
              <a:rPr lang="ro-RO" sz="1400" dirty="0">
                <a:solidFill>
                  <a:srgbClr val="C00000"/>
                </a:solidFill>
              </a:rPr>
              <a:t>31.3 mil.m</a:t>
            </a:r>
            <a:r>
              <a:rPr lang="ro-RO" sz="1400" baseline="30000" dirty="0">
                <a:solidFill>
                  <a:srgbClr val="C00000"/>
                </a:solidFill>
              </a:rPr>
              <a:t>3</a:t>
            </a:r>
            <a:r>
              <a:rPr lang="ro-RO" sz="1400" dirty="0">
                <a:solidFill>
                  <a:srgbClr val="C00000"/>
                </a:solidFill>
              </a:rPr>
              <a:t>; </a:t>
            </a:r>
            <a:r>
              <a:rPr lang="en-US" sz="1400" dirty="0">
                <a:solidFill>
                  <a:srgbClr val="C00000"/>
                </a:solidFill>
              </a:rPr>
              <a:t>downstream hydropeaking effects might be of double size than the actual ones.</a:t>
            </a:r>
            <a:endParaRPr lang="ro-RO" sz="1400" dirty="0">
              <a:solidFill>
                <a:srgbClr val="C00000"/>
              </a:solidFill>
            </a:endParaRPr>
          </a:p>
          <a:p>
            <a:pPr marL="0" indent="0">
              <a:buNone/>
            </a:pPr>
            <a:r>
              <a:rPr lang="en-US" sz="1400" dirty="0"/>
              <a:t>Adverse effects for the downstream sector: significant hydropeaking effects that attenuate with the distance downstream; for their mitigation, there will be required at least a double number of adjusting interventions for the HPP2 current discharges downstream</a:t>
            </a:r>
            <a:r>
              <a:rPr lang="ro-RO" sz="1400" dirty="0"/>
              <a:t>.    </a:t>
            </a:r>
          </a:p>
          <a:p>
            <a:pPr marL="0" indent="0">
              <a:buNone/>
            </a:pPr>
            <a:endParaRPr lang="ro-RO" sz="2000" dirty="0"/>
          </a:p>
        </p:txBody>
      </p:sp>
      <p:sp>
        <p:nvSpPr>
          <p:cNvPr id="10" name="Subtitle 2">
            <a:extLst>
              <a:ext uri="{FF2B5EF4-FFF2-40B4-BE49-F238E27FC236}">
                <a16:creationId xmlns:a16="http://schemas.microsoft.com/office/drawing/2014/main" id="{93F96E4E-E789-4668-A25D-072AF0FECB56}"/>
              </a:ext>
            </a:extLst>
          </p:cNvPr>
          <p:cNvSpPr txBox="1">
            <a:spLocks/>
          </p:cNvSpPr>
          <p:nvPr/>
        </p:nvSpPr>
        <p:spPr>
          <a:xfrm>
            <a:off x="91180" y="1303531"/>
            <a:ext cx="4434642" cy="5135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t>Flow rate inputs-outputs in buffer</a:t>
            </a:r>
            <a:r>
              <a:rPr lang="ro-RO" sz="1800" b="1" dirty="0"/>
              <a:t> </a:t>
            </a:r>
            <a:r>
              <a:rPr lang="en-US" sz="1800" b="1" dirty="0"/>
              <a:t>reservoir</a:t>
            </a:r>
            <a:endParaRPr lang="ro-RO" sz="1800" b="1" dirty="0"/>
          </a:p>
        </p:txBody>
      </p:sp>
      <p:pic>
        <p:nvPicPr>
          <p:cNvPr id="5" name="Picture 4">
            <a:extLst>
              <a:ext uri="{FF2B5EF4-FFF2-40B4-BE49-F238E27FC236}">
                <a16:creationId xmlns:a16="http://schemas.microsoft.com/office/drawing/2014/main" id="{9B7CD9C7-BCE6-A3AA-F7D0-B01CE8BE99FE}"/>
              </a:ext>
            </a:extLst>
          </p:cNvPr>
          <p:cNvPicPr>
            <a:picLocks noChangeAspect="1"/>
          </p:cNvPicPr>
          <p:nvPr/>
        </p:nvPicPr>
        <p:blipFill>
          <a:blip r:embed="rId2"/>
          <a:stretch>
            <a:fillRect/>
          </a:stretch>
        </p:blipFill>
        <p:spPr>
          <a:xfrm>
            <a:off x="221822" y="4317945"/>
            <a:ext cx="4021688" cy="2436355"/>
          </a:xfrm>
          <a:prstGeom prst="rect">
            <a:avLst/>
          </a:prstGeom>
        </p:spPr>
      </p:pic>
      <p:pic>
        <p:nvPicPr>
          <p:cNvPr id="8" name="Picture 7">
            <a:extLst>
              <a:ext uri="{FF2B5EF4-FFF2-40B4-BE49-F238E27FC236}">
                <a16:creationId xmlns:a16="http://schemas.microsoft.com/office/drawing/2014/main" id="{210D9DF3-91EF-A8E9-60EF-27561666E45F}"/>
              </a:ext>
            </a:extLst>
          </p:cNvPr>
          <p:cNvPicPr>
            <a:picLocks noChangeAspect="1"/>
          </p:cNvPicPr>
          <p:nvPr/>
        </p:nvPicPr>
        <p:blipFill>
          <a:blip r:embed="rId3"/>
          <a:stretch>
            <a:fillRect/>
          </a:stretch>
        </p:blipFill>
        <p:spPr>
          <a:xfrm>
            <a:off x="221823" y="1805355"/>
            <a:ext cx="4021688" cy="2436355"/>
          </a:xfrm>
          <a:prstGeom prst="rect">
            <a:avLst/>
          </a:prstGeom>
        </p:spPr>
      </p:pic>
      <p:pic>
        <p:nvPicPr>
          <p:cNvPr id="11" name="Picture 10">
            <a:extLst>
              <a:ext uri="{FF2B5EF4-FFF2-40B4-BE49-F238E27FC236}">
                <a16:creationId xmlns:a16="http://schemas.microsoft.com/office/drawing/2014/main" id="{50FB4B99-D9DC-F524-52E8-66F18234B20F}"/>
              </a:ext>
            </a:extLst>
          </p:cNvPr>
          <p:cNvPicPr>
            <a:picLocks noChangeAspect="1"/>
          </p:cNvPicPr>
          <p:nvPr/>
        </p:nvPicPr>
        <p:blipFill>
          <a:blip r:embed="rId4"/>
          <a:stretch>
            <a:fillRect/>
          </a:stretch>
        </p:blipFill>
        <p:spPr>
          <a:xfrm>
            <a:off x="4913669" y="4006638"/>
            <a:ext cx="6594387" cy="2747662"/>
          </a:xfrm>
          <a:prstGeom prst="rect">
            <a:avLst/>
          </a:prstGeom>
        </p:spPr>
      </p:pic>
    </p:spTree>
    <p:extLst>
      <p:ext uri="{BB962C8B-B14F-4D97-AF65-F5344CB8AC3E}">
        <p14:creationId xmlns:p14="http://schemas.microsoft.com/office/powerpoint/2010/main" val="1962651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7A0EEF1-AA26-4DB8-B44E-4776385D08B0}"/>
              </a:ext>
            </a:extLst>
          </p:cNvPr>
          <p:cNvSpPr>
            <a:spLocks noGrp="1"/>
          </p:cNvSpPr>
          <p:nvPr>
            <p:ph type="title"/>
          </p:nvPr>
        </p:nvSpPr>
        <p:spPr>
          <a:xfrm>
            <a:off x="0" y="18256"/>
            <a:ext cx="12192000" cy="1146868"/>
          </a:xfrm>
          <a:solidFill>
            <a:schemeClr val="accent6">
              <a:lumMod val="20000"/>
              <a:lumOff val="80000"/>
            </a:schemeClr>
          </a:solidFill>
        </p:spPr>
        <p:txBody>
          <a:bodyPr>
            <a:normAutofit fontScale="90000"/>
          </a:bodyPr>
          <a:lstStyle/>
          <a:p>
            <a:pPr algn="ctr"/>
            <a:br>
              <a:rPr lang="en-US" sz="3200" b="1" dirty="0"/>
            </a:br>
            <a:r>
              <a:rPr lang="en-GB" sz="3200" b="1" dirty="0"/>
              <a:t>Inference for hydropeaking effects along the downstream sector </a:t>
            </a:r>
            <a:br>
              <a:rPr lang="en-US" sz="3200" b="1" dirty="0"/>
            </a:br>
            <a:endParaRPr lang="en-US" sz="3200" b="1" dirty="0"/>
          </a:p>
        </p:txBody>
      </p:sp>
      <p:sp>
        <p:nvSpPr>
          <p:cNvPr id="9" name="Subtitle 2">
            <a:extLst>
              <a:ext uri="{FF2B5EF4-FFF2-40B4-BE49-F238E27FC236}">
                <a16:creationId xmlns:a16="http://schemas.microsoft.com/office/drawing/2014/main" id="{2798F0B9-56BB-4D43-AF70-B34F446FFE1F}"/>
              </a:ext>
            </a:extLst>
          </p:cNvPr>
          <p:cNvSpPr txBox="1">
            <a:spLocks/>
          </p:cNvSpPr>
          <p:nvPr/>
        </p:nvSpPr>
        <p:spPr>
          <a:xfrm>
            <a:off x="4584437" y="1291808"/>
            <a:ext cx="2851269" cy="180191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800" dirty="0"/>
              <a:t>The size of </a:t>
            </a:r>
            <a:r>
              <a:rPr lang="ro-RO" sz="1800" dirty="0"/>
              <a:t>hydropea</a:t>
            </a:r>
            <a:r>
              <a:rPr lang="en-US" sz="1800" dirty="0"/>
              <a:t>ki</a:t>
            </a:r>
            <a:r>
              <a:rPr lang="ro-RO" sz="1800" dirty="0"/>
              <a:t>ng </a:t>
            </a:r>
            <a:r>
              <a:rPr lang="en-US" sz="1800" dirty="0"/>
              <a:t>effects at various distances from HPP2 according to the duration curves of the daily range for the 15min records at the 4 automatic gauges.</a:t>
            </a:r>
            <a:endParaRPr lang="ro-RO" sz="1800" dirty="0"/>
          </a:p>
        </p:txBody>
      </p:sp>
      <p:sp>
        <p:nvSpPr>
          <p:cNvPr id="10" name="Subtitle 2">
            <a:extLst>
              <a:ext uri="{FF2B5EF4-FFF2-40B4-BE49-F238E27FC236}">
                <a16:creationId xmlns:a16="http://schemas.microsoft.com/office/drawing/2014/main" id="{93F96E4E-E789-4668-A25D-072AF0FECB56}"/>
              </a:ext>
            </a:extLst>
          </p:cNvPr>
          <p:cNvSpPr txBox="1">
            <a:spLocks/>
          </p:cNvSpPr>
          <p:nvPr/>
        </p:nvSpPr>
        <p:spPr>
          <a:xfrm>
            <a:off x="149795" y="1291808"/>
            <a:ext cx="4434642" cy="5135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dirty="0"/>
              <a:t>Exemplification of hydropeaking effects</a:t>
            </a:r>
          </a:p>
        </p:txBody>
      </p:sp>
      <p:sp>
        <p:nvSpPr>
          <p:cNvPr id="13" name="Subtitle 2">
            <a:extLst>
              <a:ext uri="{FF2B5EF4-FFF2-40B4-BE49-F238E27FC236}">
                <a16:creationId xmlns:a16="http://schemas.microsoft.com/office/drawing/2014/main" id="{14FE1DC2-84E4-4D3C-B26A-6F79889FD3BE}"/>
              </a:ext>
            </a:extLst>
          </p:cNvPr>
          <p:cNvSpPr txBox="1">
            <a:spLocks/>
          </p:cNvSpPr>
          <p:nvPr/>
        </p:nvSpPr>
        <p:spPr>
          <a:xfrm>
            <a:off x="4340465" y="5566192"/>
            <a:ext cx="2978733" cy="9941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800" dirty="0"/>
              <a:t>Average No of days/month when hydropeaking effects are greater than </a:t>
            </a:r>
            <a:r>
              <a:rPr lang="ro-RO" sz="1800" dirty="0"/>
              <a:t>20cm </a:t>
            </a:r>
            <a:r>
              <a:rPr lang="en-US" sz="1800" dirty="0"/>
              <a:t>and</a:t>
            </a:r>
            <a:r>
              <a:rPr lang="ro-RO" sz="1800" dirty="0"/>
              <a:t> 40cm.</a:t>
            </a:r>
          </a:p>
        </p:txBody>
      </p:sp>
      <p:sp>
        <p:nvSpPr>
          <p:cNvPr id="14" name="Subtitle 2">
            <a:extLst>
              <a:ext uri="{FF2B5EF4-FFF2-40B4-BE49-F238E27FC236}">
                <a16:creationId xmlns:a16="http://schemas.microsoft.com/office/drawing/2014/main" id="{FA33B968-F817-496D-A66C-8A0C09DBBA0D}"/>
              </a:ext>
            </a:extLst>
          </p:cNvPr>
          <p:cNvSpPr txBox="1">
            <a:spLocks/>
          </p:cNvSpPr>
          <p:nvPr/>
        </p:nvSpPr>
        <p:spPr>
          <a:xfrm>
            <a:off x="4340465" y="3470998"/>
            <a:ext cx="2667265" cy="15466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rgbClr val="FF0000"/>
                </a:solidFill>
              </a:rPr>
              <a:t>Daily flow rate fluctuations in a range of </a:t>
            </a:r>
            <a:r>
              <a:rPr lang="ro-RO" sz="1800" dirty="0">
                <a:solidFill>
                  <a:srgbClr val="FF0000"/>
                </a:solidFill>
              </a:rPr>
              <a:t>50-80m</a:t>
            </a:r>
            <a:r>
              <a:rPr lang="ro-RO" sz="1800" baseline="30000" dirty="0">
                <a:solidFill>
                  <a:srgbClr val="FF0000"/>
                </a:solidFill>
              </a:rPr>
              <a:t>3</a:t>
            </a:r>
            <a:r>
              <a:rPr lang="ro-RO" sz="1800" dirty="0">
                <a:solidFill>
                  <a:srgbClr val="FF0000"/>
                </a:solidFill>
              </a:rPr>
              <a:t>/s </a:t>
            </a:r>
            <a:r>
              <a:rPr lang="en-US" sz="1800" dirty="0">
                <a:solidFill>
                  <a:srgbClr val="FF0000"/>
                </a:solidFill>
              </a:rPr>
              <a:t>at the </a:t>
            </a:r>
            <a:r>
              <a:rPr lang="ro-RO" sz="1800" dirty="0">
                <a:solidFill>
                  <a:srgbClr val="FF0000"/>
                </a:solidFill>
              </a:rPr>
              <a:t>Unguri</a:t>
            </a:r>
            <a:r>
              <a:rPr lang="en-US" sz="1800" dirty="0">
                <a:solidFill>
                  <a:srgbClr val="FF0000"/>
                </a:solidFill>
              </a:rPr>
              <a:t> gauge</a:t>
            </a:r>
            <a:r>
              <a:rPr lang="ro-RO" sz="1800" dirty="0">
                <a:solidFill>
                  <a:srgbClr val="FF0000"/>
                </a:solidFill>
              </a:rPr>
              <a:t>, </a:t>
            </a:r>
            <a:r>
              <a:rPr lang="en-US" sz="1800" dirty="0">
                <a:solidFill>
                  <a:srgbClr val="FF0000"/>
                </a:solidFill>
              </a:rPr>
              <a:t>for a double range than of the turbined discharges in case of HPP2 operating with 1 group.</a:t>
            </a:r>
            <a:endParaRPr lang="ro-RO" sz="1800" dirty="0">
              <a:solidFill>
                <a:srgbClr val="FF0000"/>
              </a:solidFill>
            </a:endParaRPr>
          </a:p>
        </p:txBody>
      </p:sp>
      <p:pic>
        <p:nvPicPr>
          <p:cNvPr id="6" name="Picture 5">
            <a:extLst>
              <a:ext uri="{FF2B5EF4-FFF2-40B4-BE49-F238E27FC236}">
                <a16:creationId xmlns:a16="http://schemas.microsoft.com/office/drawing/2014/main" id="{ED58DA30-E5FB-CE52-68E4-F05873DA4248}"/>
              </a:ext>
            </a:extLst>
          </p:cNvPr>
          <p:cNvPicPr>
            <a:picLocks noChangeAspect="1"/>
          </p:cNvPicPr>
          <p:nvPr/>
        </p:nvPicPr>
        <p:blipFill>
          <a:blip r:embed="rId2"/>
          <a:stretch>
            <a:fillRect/>
          </a:stretch>
        </p:blipFill>
        <p:spPr>
          <a:xfrm>
            <a:off x="7457616" y="1308014"/>
            <a:ext cx="4584589" cy="2572735"/>
          </a:xfrm>
          <a:prstGeom prst="rect">
            <a:avLst/>
          </a:prstGeom>
        </p:spPr>
      </p:pic>
      <p:pic>
        <p:nvPicPr>
          <p:cNvPr id="3" name="Picture 2">
            <a:extLst>
              <a:ext uri="{FF2B5EF4-FFF2-40B4-BE49-F238E27FC236}">
                <a16:creationId xmlns:a16="http://schemas.microsoft.com/office/drawing/2014/main" id="{741D850A-7AA6-F25A-AC3E-761F267A30AB}"/>
              </a:ext>
            </a:extLst>
          </p:cNvPr>
          <p:cNvPicPr>
            <a:picLocks noChangeAspect="1"/>
          </p:cNvPicPr>
          <p:nvPr/>
        </p:nvPicPr>
        <p:blipFill>
          <a:blip r:embed="rId3"/>
          <a:stretch>
            <a:fillRect/>
          </a:stretch>
        </p:blipFill>
        <p:spPr>
          <a:xfrm>
            <a:off x="214616" y="1805355"/>
            <a:ext cx="4103939" cy="2417335"/>
          </a:xfrm>
          <a:prstGeom prst="rect">
            <a:avLst/>
          </a:prstGeom>
        </p:spPr>
      </p:pic>
      <p:pic>
        <p:nvPicPr>
          <p:cNvPr id="8" name="Picture 7">
            <a:extLst>
              <a:ext uri="{FF2B5EF4-FFF2-40B4-BE49-F238E27FC236}">
                <a16:creationId xmlns:a16="http://schemas.microsoft.com/office/drawing/2014/main" id="{8C09F42C-3A1E-E0C5-08CC-911EC423D9FC}"/>
              </a:ext>
            </a:extLst>
          </p:cNvPr>
          <p:cNvPicPr>
            <a:picLocks noChangeAspect="1"/>
          </p:cNvPicPr>
          <p:nvPr/>
        </p:nvPicPr>
        <p:blipFill>
          <a:blip r:embed="rId4"/>
          <a:stretch>
            <a:fillRect/>
          </a:stretch>
        </p:blipFill>
        <p:spPr>
          <a:xfrm>
            <a:off x="214616" y="4244312"/>
            <a:ext cx="4103939" cy="2395713"/>
          </a:xfrm>
          <a:prstGeom prst="rect">
            <a:avLst/>
          </a:prstGeom>
        </p:spPr>
      </p:pic>
      <p:pic>
        <p:nvPicPr>
          <p:cNvPr id="11" name="Picture 10">
            <a:extLst>
              <a:ext uri="{FF2B5EF4-FFF2-40B4-BE49-F238E27FC236}">
                <a16:creationId xmlns:a16="http://schemas.microsoft.com/office/drawing/2014/main" id="{999D64EB-81B2-7AA6-0EC0-2E02A8CE29AC}"/>
              </a:ext>
            </a:extLst>
          </p:cNvPr>
          <p:cNvPicPr>
            <a:picLocks noChangeAspect="1"/>
          </p:cNvPicPr>
          <p:nvPr/>
        </p:nvPicPr>
        <p:blipFill>
          <a:blip r:embed="rId5"/>
          <a:stretch>
            <a:fillRect/>
          </a:stretch>
        </p:blipFill>
        <p:spPr>
          <a:xfrm>
            <a:off x="7468572" y="4067290"/>
            <a:ext cx="4584589" cy="2572735"/>
          </a:xfrm>
          <a:prstGeom prst="rect">
            <a:avLst/>
          </a:prstGeom>
        </p:spPr>
      </p:pic>
    </p:spTree>
    <p:extLst>
      <p:ext uri="{BB962C8B-B14F-4D97-AF65-F5344CB8AC3E}">
        <p14:creationId xmlns:p14="http://schemas.microsoft.com/office/powerpoint/2010/main" val="3852911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7A0EEF1-AA26-4DB8-B44E-4776385D08B0}"/>
              </a:ext>
            </a:extLst>
          </p:cNvPr>
          <p:cNvSpPr>
            <a:spLocks noGrp="1"/>
          </p:cNvSpPr>
          <p:nvPr>
            <p:ph type="title"/>
          </p:nvPr>
        </p:nvSpPr>
        <p:spPr>
          <a:xfrm>
            <a:off x="0" y="18256"/>
            <a:ext cx="12192000" cy="1146868"/>
          </a:xfrm>
          <a:solidFill>
            <a:schemeClr val="accent6">
              <a:lumMod val="20000"/>
              <a:lumOff val="80000"/>
            </a:schemeClr>
          </a:solidFill>
        </p:spPr>
        <p:txBody>
          <a:bodyPr>
            <a:normAutofit fontScale="90000"/>
          </a:bodyPr>
          <a:lstStyle/>
          <a:p>
            <a:pPr algn="ctr"/>
            <a:br>
              <a:rPr lang="en-US" sz="3200" b="1" dirty="0"/>
            </a:br>
            <a:r>
              <a:rPr lang="en-GB" sz="3600" b="1" dirty="0"/>
              <a:t>Potential improvements of the DHPC operation mode</a:t>
            </a:r>
            <a:br>
              <a:rPr lang="en-GB" sz="3600" b="1" dirty="0"/>
            </a:br>
            <a:endParaRPr lang="en-GB" sz="3600" b="1" dirty="0"/>
          </a:p>
        </p:txBody>
      </p:sp>
      <p:sp>
        <p:nvSpPr>
          <p:cNvPr id="7" name="Subtitle 2">
            <a:extLst>
              <a:ext uri="{FF2B5EF4-FFF2-40B4-BE49-F238E27FC236}">
                <a16:creationId xmlns:a16="http://schemas.microsoft.com/office/drawing/2014/main" id="{EDCFE50F-F71E-4F76-8753-E2C435EFB38A}"/>
              </a:ext>
            </a:extLst>
          </p:cNvPr>
          <p:cNvSpPr txBox="1">
            <a:spLocks/>
          </p:cNvSpPr>
          <p:nvPr/>
        </p:nvSpPr>
        <p:spPr>
          <a:xfrm>
            <a:off x="876300" y="1369506"/>
            <a:ext cx="10490200" cy="51328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t>1</a:t>
            </a:r>
            <a:r>
              <a:rPr lang="ro-RO" sz="2000" b="1" dirty="0"/>
              <a:t>. </a:t>
            </a:r>
            <a:r>
              <a:rPr lang="en-US" sz="2400" b="1" dirty="0"/>
              <a:t>High flow periods</a:t>
            </a:r>
            <a:r>
              <a:rPr lang="ro-RO" sz="2400" b="1" dirty="0"/>
              <a:t>:</a:t>
            </a:r>
          </a:p>
          <a:p>
            <a:r>
              <a:rPr lang="en-US" sz="1800" dirty="0">
                <a:solidFill>
                  <a:srgbClr val="0070C0"/>
                </a:solidFill>
              </a:rPr>
              <a:t>To increase the hydrometric data quality </a:t>
            </a:r>
            <a:r>
              <a:rPr lang="ro-RO" sz="1800" dirty="0">
                <a:solidFill>
                  <a:srgbClr val="0070C0"/>
                </a:solidFill>
              </a:rPr>
              <a:t>(</a:t>
            </a:r>
            <a:r>
              <a:rPr lang="en-US" sz="1800" dirty="0">
                <a:solidFill>
                  <a:srgbClr val="0070C0"/>
                </a:solidFill>
              </a:rPr>
              <a:t>i.e., flow rate measurements with a monthly frequency</a:t>
            </a:r>
            <a:r>
              <a:rPr lang="ro-RO" sz="1800" dirty="0">
                <a:solidFill>
                  <a:srgbClr val="0070C0"/>
                </a:solidFill>
              </a:rPr>
              <a:t>), </a:t>
            </a:r>
            <a:r>
              <a:rPr lang="en-US" sz="1800" dirty="0">
                <a:solidFill>
                  <a:srgbClr val="0070C0"/>
                </a:solidFill>
              </a:rPr>
              <a:t>additional readings for the water levels during flood events</a:t>
            </a:r>
            <a:endParaRPr lang="ro-RO" sz="1800" dirty="0">
              <a:solidFill>
                <a:srgbClr val="0070C0"/>
              </a:solidFill>
            </a:endParaRPr>
          </a:p>
          <a:p>
            <a:r>
              <a:rPr lang="en-US" sz="1800" dirty="0">
                <a:solidFill>
                  <a:srgbClr val="0070C0"/>
                </a:solidFill>
              </a:rPr>
              <a:t>To o</a:t>
            </a:r>
            <a:r>
              <a:rPr lang="ro-RO" sz="1800" dirty="0">
                <a:solidFill>
                  <a:srgbClr val="0070C0"/>
                </a:solidFill>
              </a:rPr>
              <a:t>perationaliz</a:t>
            </a:r>
            <a:r>
              <a:rPr lang="en-US" sz="1800" dirty="0">
                <a:solidFill>
                  <a:srgbClr val="0070C0"/>
                </a:solidFill>
              </a:rPr>
              <a:t>e the pre-emptying function for the Dniester reservoir to further improve the managing potential during high flood events</a:t>
            </a:r>
            <a:endParaRPr lang="ro-RO" sz="1800" dirty="0">
              <a:solidFill>
                <a:srgbClr val="0070C0"/>
              </a:solidFill>
            </a:endParaRPr>
          </a:p>
          <a:p>
            <a:r>
              <a:rPr lang="en-US" sz="1800" dirty="0">
                <a:solidFill>
                  <a:srgbClr val="0070C0"/>
                </a:solidFill>
              </a:rPr>
              <a:t>To improve the system of flood forecast that will maximize the anticipation time intervals – on which depend the efficiency of the decisions of reservoir pre-emptying, and possibly less restrictive operations of water accumulation during the spring months</a:t>
            </a:r>
            <a:endParaRPr lang="ro-RO" sz="1800" dirty="0">
              <a:solidFill>
                <a:srgbClr val="0070C0"/>
              </a:solidFill>
            </a:endParaRPr>
          </a:p>
          <a:p>
            <a:r>
              <a:rPr lang="en-US" sz="1800" dirty="0">
                <a:solidFill>
                  <a:srgbClr val="0070C0"/>
                </a:solidFill>
              </a:rPr>
              <a:t>To apply the high-flows scheme for the flood hydrograph in the HPP1 location, that will allow a longer anticipation time interval (i.e., &gt; 3 days ahead as in June 2008) and thus a better use of the pre-emptying function</a:t>
            </a:r>
            <a:endParaRPr lang="ro-RO" sz="1800" dirty="0">
              <a:solidFill>
                <a:srgbClr val="0070C0"/>
              </a:solidFill>
            </a:endParaRPr>
          </a:p>
          <a:p>
            <a:pPr marL="0" indent="0">
              <a:buNone/>
            </a:pPr>
            <a:r>
              <a:rPr lang="ro-RO" sz="2000" dirty="0">
                <a:solidFill>
                  <a:srgbClr val="0070C0"/>
                </a:solidFill>
              </a:rPr>
              <a:t> </a:t>
            </a:r>
            <a:r>
              <a:rPr lang="ro-RO" sz="2400" b="1" dirty="0"/>
              <a:t>2. </a:t>
            </a:r>
            <a:r>
              <a:rPr lang="en-US" sz="2400" b="1" dirty="0"/>
              <a:t>Low flows periods</a:t>
            </a:r>
            <a:r>
              <a:rPr lang="ro-RO" sz="2400" b="1" dirty="0"/>
              <a:t>:</a:t>
            </a:r>
          </a:p>
          <a:p>
            <a:r>
              <a:rPr lang="en-US" sz="1800" dirty="0">
                <a:solidFill>
                  <a:srgbClr val="0070C0"/>
                </a:solidFill>
              </a:rPr>
              <a:t>Accessible interventions for hydropeaking decrease along the downstream sector will be by increasing the daily frequency of HPP2 discharge adjusting to also control the water volume in the buffer reservoir</a:t>
            </a:r>
            <a:endParaRPr lang="ro-RO" sz="1800" dirty="0">
              <a:solidFill>
                <a:srgbClr val="0070C0"/>
              </a:solidFill>
            </a:endParaRPr>
          </a:p>
          <a:p>
            <a:r>
              <a:rPr lang="en-US" sz="1800" dirty="0">
                <a:solidFill>
                  <a:srgbClr val="0070C0"/>
                </a:solidFill>
              </a:rPr>
              <a:t>For their success, to periodically take account of recent records at the automatic gauges and decide what further improvements for HPP2 operation might still be</a:t>
            </a:r>
            <a:endParaRPr lang="ro-RO" sz="1800" dirty="0">
              <a:solidFill>
                <a:srgbClr val="0070C0"/>
              </a:solidFill>
            </a:endParaRPr>
          </a:p>
          <a:p>
            <a:pPr marL="0" indent="0">
              <a:buNone/>
            </a:pPr>
            <a:endParaRPr lang="ro-RO" sz="2000" dirty="0"/>
          </a:p>
        </p:txBody>
      </p:sp>
    </p:spTree>
    <p:extLst>
      <p:ext uri="{BB962C8B-B14F-4D97-AF65-F5344CB8AC3E}">
        <p14:creationId xmlns:p14="http://schemas.microsoft.com/office/powerpoint/2010/main" val="441161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792AB-02BB-498E-AFDA-ED2FFC0979E9}"/>
              </a:ext>
            </a:extLst>
          </p:cNvPr>
          <p:cNvSpPr>
            <a:spLocks noGrp="1"/>
          </p:cNvSpPr>
          <p:nvPr>
            <p:ph type="ctrTitle"/>
          </p:nvPr>
        </p:nvSpPr>
        <p:spPr>
          <a:xfrm>
            <a:off x="0" y="0"/>
            <a:ext cx="12192000" cy="1854201"/>
          </a:xfrm>
          <a:solidFill>
            <a:schemeClr val="accent6">
              <a:lumMod val="20000"/>
              <a:lumOff val="80000"/>
            </a:schemeClr>
          </a:solidFill>
        </p:spPr>
        <p:txBody>
          <a:bodyPr>
            <a:normAutofit/>
          </a:bodyPr>
          <a:lstStyle/>
          <a:p>
            <a:r>
              <a:rPr lang="en-US" sz="3600" b="1" dirty="0">
                <a:latin typeface="+mn-lt"/>
              </a:rPr>
              <a:t>	</a:t>
            </a:r>
            <a:r>
              <a:rPr lang="en-GB" sz="4000" b="1" dirty="0">
                <a:latin typeface="+mn-lt"/>
              </a:rPr>
              <a:t> Evaluation of the DHPC operation mode</a:t>
            </a:r>
            <a:br>
              <a:rPr lang="en-US" sz="4000" b="1" dirty="0">
                <a:latin typeface="+mn-lt"/>
              </a:rPr>
            </a:br>
            <a:endParaRPr lang="en-US" sz="4000" b="1" dirty="0"/>
          </a:p>
        </p:txBody>
      </p:sp>
      <p:sp>
        <p:nvSpPr>
          <p:cNvPr id="5" name="Subtitle 2">
            <a:extLst>
              <a:ext uri="{FF2B5EF4-FFF2-40B4-BE49-F238E27FC236}">
                <a16:creationId xmlns:a16="http://schemas.microsoft.com/office/drawing/2014/main" id="{C2695561-B8D7-4F22-B605-60723BFBF30D}"/>
              </a:ext>
            </a:extLst>
          </p:cNvPr>
          <p:cNvSpPr txBox="1">
            <a:spLocks/>
          </p:cNvSpPr>
          <p:nvPr/>
        </p:nvSpPr>
        <p:spPr>
          <a:xfrm>
            <a:off x="3060700" y="3048001"/>
            <a:ext cx="8623300" cy="190449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dirty="0"/>
          </a:p>
          <a:p>
            <a:pPr marL="342900" indent="-342900" algn="l">
              <a:buFontTx/>
              <a:buChar char="-"/>
            </a:pPr>
            <a:endParaRPr lang="en-US" dirty="0"/>
          </a:p>
          <a:p>
            <a:pPr marL="342900" indent="-342900" algn="l">
              <a:buFontTx/>
              <a:buChar char="-"/>
            </a:pPr>
            <a:endParaRPr lang="en-US" dirty="0"/>
          </a:p>
        </p:txBody>
      </p:sp>
      <p:sp>
        <p:nvSpPr>
          <p:cNvPr id="6" name="Rectangle 5">
            <a:extLst>
              <a:ext uri="{FF2B5EF4-FFF2-40B4-BE49-F238E27FC236}">
                <a16:creationId xmlns:a16="http://schemas.microsoft.com/office/drawing/2014/main" id="{DFC9EB17-D74A-436D-9FE7-D6E93C19B00C}"/>
              </a:ext>
            </a:extLst>
          </p:cNvPr>
          <p:cNvSpPr/>
          <p:nvPr/>
        </p:nvSpPr>
        <p:spPr>
          <a:xfrm>
            <a:off x="3342641" y="3786645"/>
            <a:ext cx="6210300" cy="646331"/>
          </a:xfrm>
          <a:prstGeom prst="rect">
            <a:avLst/>
          </a:prstGeom>
        </p:spPr>
        <p:txBody>
          <a:bodyPr wrap="square">
            <a:spAutoFit/>
          </a:bodyPr>
          <a:lstStyle/>
          <a:p>
            <a:pPr algn="ctr"/>
            <a:r>
              <a:rPr lang="en-US" sz="3600" b="1" i="1" dirty="0">
                <a:solidFill>
                  <a:srgbClr val="0070C0"/>
                </a:solidFill>
              </a:rPr>
              <a:t>Thank you for your </a:t>
            </a:r>
            <a:r>
              <a:rPr lang="ro-RO" sz="3600" b="1" i="1" dirty="0">
                <a:solidFill>
                  <a:srgbClr val="0070C0"/>
                </a:solidFill>
              </a:rPr>
              <a:t>at</a:t>
            </a:r>
            <a:r>
              <a:rPr lang="en-US" sz="3600" b="1" i="1" dirty="0">
                <a:solidFill>
                  <a:srgbClr val="0070C0"/>
                </a:solidFill>
              </a:rPr>
              <a:t>t</a:t>
            </a:r>
            <a:r>
              <a:rPr lang="ro-RO" sz="3600" b="1" i="1" dirty="0">
                <a:solidFill>
                  <a:srgbClr val="0070C0"/>
                </a:solidFill>
              </a:rPr>
              <a:t>enti</a:t>
            </a:r>
            <a:r>
              <a:rPr lang="en-US" sz="3600" b="1" i="1" dirty="0">
                <a:solidFill>
                  <a:srgbClr val="0070C0"/>
                </a:solidFill>
              </a:rPr>
              <a:t>on</a:t>
            </a:r>
            <a:r>
              <a:rPr lang="ro-RO" sz="3600" b="1" i="1" dirty="0">
                <a:solidFill>
                  <a:srgbClr val="0070C0"/>
                </a:solidFill>
              </a:rPr>
              <a:t>!</a:t>
            </a:r>
            <a:endParaRPr lang="ro-RO" sz="3600" i="1" dirty="0">
              <a:solidFill>
                <a:srgbClr val="0070C0"/>
              </a:solidFill>
            </a:endParaRPr>
          </a:p>
        </p:txBody>
      </p:sp>
      <p:pic>
        <p:nvPicPr>
          <p:cNvPr id="7" name="Picture 6">
            <a:extLst>
              <a:ext uri="{FF2B5EF4-FFF2-40B4-BE49-F238E27FC236}">
                <a16:creationId xmlns:a16="http://schemas.microsoft.com/office/drawing/2014/main" id="{DA9BC03F-157D-4612-BC2F-F04F9C2FFD79}"/>
              </a:ext>
            </a:extLst>
          </p:cNvPr>
          <p:cNvPicPr>
            <a:picLocks noChangeAspect="1"/>
          </p:cNvPicPr>
          <p:nvPr/>
        </p:nvPicPr>
        <p:blipFill>
          <a:blip r:embed="rId3"/>
          <a:stretch>
            <a:fillRect/>
          </a:stretch>
        </p:blipFill>
        <p:spPr>
          <a:xfrm>
            <a:off x="111063" y="38205"/>
            <a:ext cx="879538" cy="1777790"/>
          </a:xfrm>
          <a:prstGeom prst="rect">
            <a:avLst/>
          </a:prstGeom>
        </p:spPr>
      </p:pic>
    </p:spTree>
    <p:extLst>
      <p:ext uri="{BB962C8B-B14F-4D97-AF65-F5344CB8AC3E}">
        <p14:creationId xmlns:p14="http://schemas.microsoft.com/office/powerpoint/2010/main" val="13032863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ormAutofit/>
      </a:bodyPr>
      <a:lstStyle>
        <a:defPPr marL="0" indent="0" algn="l">
          <a:buNone/>
          <a:defRPr sz="1800" b="1" i="1" dirty="0" smtClean="0">
            <a:solidFill>
              <a:srgbClr val="FF0000"/>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37468</TotalTime>
  <Words>808</Words>
  <Application>Microsoft Office PowerPoint</Application>
  <PresentationFormat>Widescreen</PresentationFormat>
  <Paragraphs>49</Paragraphs>
  <Slides>7</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 Evaluation of the DHPC operation mode </vt:lpstr>
      <vt:lpstr>High waters’ management in the Dniester reservoir </vt:lpstr>
      <vt:lpstr> High waters’ management in the Dniester reservoir </vt:lpstr>
      <vt:lpstr> Managing the buffer reservoir: adaptation of the HPP2 discharges to the HPP1-PSPP flow inputs to keeping water levels in buffer reservoir in the due range </vt:lpstr>
      <vt:lpstr> Inference for hydropeaking effects along the downstream sector  </vt:lpstr>
      <vt:lpstr> Potential improvements of the DHPC operation mode </vt:lpstr>
      <vt:lpstr>  Evaluation of the DHPC operation mode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Evaluarea CHEN</dc:title>
  <dc:creator>Zlate, Ionel/BUH</dc:creator>
  <cp:lastModifiedBy>Zlate, Ionel</cp:lastModifiedBy>
  <cp:revision>344</cp:revision>
  <dcterms:created xsi:type="dcterms:W3CDTF">2021-06-16T15:54:47Z</dcterms:created>
  <dcterms:modified xsi:type="dcterms:W3CDTF">2023-11-29T09:37:40Z</dcterms:modified>
</cp:coreProperties>
</file>