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2.xml" ContentType="application/vnd.openxmlformats-officedocument.presentationml.comment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customXml/itemProps4.xml" ContentType="application/vnd.openxmlformats-officedocument.customXmlProperti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5"/>
  </p:sldMasterIdLst>
  <p:notesMasterIdLst>
    <p:notesMasterId r:id="rId33"/>
  </p:notesMasterIdLst>
  <p:sldIdLst>
    <p:sldId id="374" r:id="rId6"/>
    <p:sldId id="451" r:id="rId7"/>
    <p:sldId id="428" r:id="rId8"/>
    <p:sldId id="452" r:id="rId9"/>
    <p:sldId id="433" r:id="rId10"/>
    <p:sldId id="435" r:id="rId11"/>
    <p:sldId id="434" r:id="rId12"/>
    <p:sldId id="406" r:id="rId13"/>
    <p:sldId id="436" r:id="rId14"/>
    <p:sldId id="454" r:id="rId15"/>
    <p:sldId id="453" r:id="rId16"/>
    <p:sldId id="445" r:id="rId17"/>
    <p:sldId id="411" r:id="rId18"/>
    <p:sldId id="422" r:id="rId19"/>
    <p:sldId id="426" r:id="rId20"/>
    <p:sldId id="425" r:id="rId21"/>
    <p:sldId id="421" r:id="rId22"/>
    <p:sldId id="440" r:id="rId23"/>
    <p:sldId id="455" r:id="rId24"/>
    <p:sldId id="446" r:id="rId25"/>
    <p:sldId id="401" r:id="rId26"/>
    <p:sldId id="457" r:id="rId27"/>
    <p:sldId id="458" r:id="rId28"/>
    <p:sldId id="459" r:id="rId29"/>
    <p:sldId id="460" r:id="rId30"/>
    <p:sldId id="461" r:id="rId31"/>
    <p:sldId id="462" r:id="rId32"/>
  </p:sldIdLst>
  <p:sldSz cx="9144000" cy="6858000" type="screen4x3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k Turner" initials="MT" lastIdx="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39AC"/>
    <a:srgbClr val="00FFFF"/>
    <a:srgbClr val="FFCC99"/>
    <a:srgbClr val="0226B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23FDAE-C313-7DF9-A994-CF0CE7AEA6AA}" v="33" dt="2019-09-22T22:13:10.336"/>
  </p1510:revLst>
</p1510:revInfo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202" autoAdjust="0"/>
    <p:restoredTop sz="82090" autoAdjust="0"/>
  </p:normalViewPr>
  <p:slideViewPr>
    <p:cSldViewPr>
      <p:cViewPr>
        <p:scale>
          <a:sx n="70" d="100"/>
          <a:sy n="70" d="100"/>
        </p:scale>
        <p:origin x="-1068" y="6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93" d="100"/>
          <a:sy n="93" d="100"/>
        </p:scale>
        <p:origin x="2868" y="72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commentAuthors" Target="commentAuthors.xml"/><Relationship Id="rId68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6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 Turner" userId="S::markt@gbcma.vic.gov.au::bf0b2b51-b91f-4c91-88ae-09d62ce06dc8" providerId="AD" clId="Web-{6123FDAE-C313-7DF9-A994-CF0CE7AEA6AA}"/>
    <pc:docChg chg="addSld modSld">
      <pc:chgData name="Mark Turner" userId="S::markt@gbcma.vic.gov.au::bf0b2b51-b91f-4c91-88ae-09d62ce06dc8" providerId="AD" clId="Web-{6123FDAE-C313-7DF9-A994-CF0CE7AEA6AA}" dt="2019-09-22T22:13:10.336" v="27"/>
      <pc:docMkLst>
        <pc:docMk/>
      </pc:docMkLst>
      <pc:sldChg chg="addCm">
        <pc:chgData name="Mark Turner" userId="S::markt@gbcma.vic.gov.au::bf0b2b51-b91f-4c91-88ae-09d62ce06dc8" providerId="AD" clId="Web-{6123FDAE-C313-7DF9-A994-CF0CE7AEA6AA}" dt="2019-09-22T22:06:07.124" v="0"/>
        <pc:sldMkLst>
          <pc:docMk/>
          <pc:sldMk cId="1482154078" sldId="374"/>
        </pc:sldMkLst>
      </pc:sldChg>
      <pc:sldChg chg="addCm">
        <pc:chgData name="Mark Turner" userId="S::markt@gbcma.vic.gov.au::bf0b2b51-b91f-4c91-88ae-09d62ce06dc8" providerId="AD" clId="Web-{6123FDAE-C313-7DF9-A994-CF0CE7AEA6AA}" dt="2019-09-22T22:06:53.124" v="1"/>
        <pc:sldMkLst>
          <pc:docMk/>
          <pc:sldMk cId="688584053" sldId="409"/>
        </pc:sldMkLst>
      </pc:sldChg>
      <pc:sldChg chg="addCm">
        <pc:chgData name="Mark Turner" userId="S::markt@gbcma.vic.gov.au::bf0b2b51-b91f-4c91-88ae-09d62ce06dc8" providerId="AD" clId="Web-{6123FDAE-C313-7DF9-A994-CF0CE7AEA6AA}" dt="2019-09-22T22:07:24.375" v="2"/>
        <pc:sldMkLst>
          <pc:docMk/>
          <pc:sldMk cId="2982031370" sldId="410"/>
        </pc:sldMkLst>
      </pc:sldChg>
      <pc:sldChg chg="addSp delSp modSp">
        <pc:chgData name="Mark Turner" userId="S::markt@gbcma.vic.gov.au::bf0b2b51-b91f-4c91-88ae-09d62ce06dc8" providerId="AD" clId="Web-{6123FDAE-C313-7DF9-A994-CF0CE7AEA6AA}" dt="2019-09-22T22:11:03.673" v="6"/>
        <pc:sldMkLst>
          <pc:docMk/>
          <pc:sldMk cId="3437254329" sldId="419"/>
        </pc:sldMkLst>
        <pc:picChg chg="add del mod">
          <ac:chgData name="Mark Turner" userId="S::markt@gbcma.vic.gov.au::bf0b2b51-b91f-4c91-88ae-09d62ce06dc8" providerId="AD" clId="Web-{6123FDAE-C313-7DF9-A994-CF0CE7AEA6AA}" dt="2019-09-22T22:11:03.673" v="6"/>
          <ac:picMkLst>
            <pc:docMk/>
            <pc:sldMk cId="3437254329" sldId="419"/>
            <ac:picMk id="10" creationId="{BD3F67A2-1684-4F29-9794-A26E14030B0B}"/>
          </ac:picMkLst>
        </pc:picChg>
      </pc:sldChg>
      <pc:sldChg chg="addSp delSp modSp new">
        <pc:chgData name="Mark Turner" userId="S::markt@gbcma.vic.gov.au::bf0b2b51-b91f-4c91-88ae-09d62ce06dc8" providerId="AD" clId="Web-{6123FDAE-C313-7DF9-A994-CF0CE7AEA6AA}" dt="2019-09-22T22:11:56.444" v="21" actId="14100"/>
        <pc:sldMkLst>
          <pc:docMk/>
          <pc:sldMk cId="4090727910" sldId="422"/>
        </pc:sldMkLst>
        <pc:picChg chg="add del mod">
          <ac:chgData name="Mark Turner" userId="S::markt@gbcma.vic.gov.au::bf0b2b51-b91f-4c91-88ae-09d62ce06dc8" providerId="AD" clId="Web-{6123FDAE-C313-7DF9-A994-CF0CE7AEA6AA}" dt="2019-09-22T22:11:17.032" v="11"/>
          <ac:picMkLst>
            <pc:docMk/>
            <pc:sldMk cId="4090727910" sldId="422"/>
            <ac:picMk id="2" creationId="{A49B3085-D633-48FF-B50E-F03458C740F3}"/>
          </ac:picMkLst>
        </pc:picChg>
        <pc:picChg chg="add del mod">
          <ac:chgData name="Mark Turner" userId="S::markt@gbcma.vic.gov.au::bf0b2b51-b91f-4c91-88ae-09d62ce06dc8" providerId="AD" clId="Web-{6123FDAE-C313-7DF9-A994-CF0CE7AEA6AA}" dt="2019-09-22T22:11:35.626" v="16"/>
          <ac:picMkLst>
            <pc:docMk/>
            <pc:sldMk cId="4090727910" sldId="422"/>
            <ac:picMk id="4" creationId="{F82BD5CF-43D1-4411-B2D4-CAFBF8A8F076}"/>
          </ac:picMkLst>
        </pc:picChg>
        <pc:picChg chg="add mod">
          <ac:chgData name="Mark Turner" userId="S::markt@gbcma.vic.gov.au::bf0b2b51-b91f-4c91-88ae-09d62ce06dc8" providerId="AD" clId="Web-{6123FDAE-C313-7DF9-A994-CF0CE7AEA6AA}" dt="2019-09-22T22:11:56.444" v="21" actId="14100"/>
          <ac:picMkLst>
            <pc:docMk/>
            <pc:sldMk cId="4090727910" sldId="422"/>
            <ac:picMk id="6" creationId="{04A85F77-5A43-476B-89C6-DEA89A8C32F3}"/>
          </ac:picMkLst>
        </pc:picChg>
      </pc:sldChg>
      <pc:sldChg chg="addSp delSp modSp new">
        <pc:chgData name="Mark Turner" userId="S::markt@gbcma.vic.gov.au::bf0b2b51-b91f-4c91-88ae-09d62ce06dc8" providerId="AD" clId="Web-{6123FDAE-C313-7DF9-A994-CF0CE7AEA6AA}" dt="2019-09-22T22:13:10.336" v="27"/>
        <pc:sldMkLst>
          <pc:docMk/>
          <pc:sldMk cId="859310651" sldId="423"/>
        </pc:sldMkLst>
        <pc:spChg chg="del">
          <ac:chgData name="Mark Turner" userId="S::markt@gbcma.vic.gov.au::bf0b2b51-b91f-4c91-88ae-09d62ce06dc8" providerId="AD" clId="Web-{6123FDAE-C313-7DF9-A994-CF0CE7AEA6AA}" dt="2019-09-22T22:12:55.164" v="23"/>
          <ac:spMkLst>
            <pc:docMk/>
            <pc:sldMk cId="859310651" sldId="423"/>
            <ac:spMk id="3" creationId="{68810690-F0E3-4E97-A36C-B2249C1D213C}"/>
          </ac:spMkLst>
        </pc:spChg>
        <pc:spChg chg="add mod">
          <ac:chgData name="Mark Turner" userId="S::markt@gbcma.vic.gov.au::bf0b2b51-b91f-4c91-88ae-09d62ce06dc8" providerId="AD" clId="Web-{6123FDAE-C313-7DF9-A994-CF0CE7AEA6AA}" dt="2019-09-22T22:13:10.336" v="27"/>
          <ac:spMkLst>
            <pc:docMk/>
            <pc:sldMk cId="859310651" sldId="423"/>
            <ac:spMk id="7" creationId="{C307E906-597D-405E-B183-93379EEDE205}"/>
          </ac:spMkLst>
        </pc:spChg>
        <pc:picChg chg="add del mod ord">
          <ac:chgData name="Mark Turner" userId="S::markt@gbcma.vic.gov.au::bf0b2b51-b91f-4c91-88ae-09d62ce06dc8" providerId="AD" clId="Web-{6123FDAE-C313-7DF9-A994-CF0CE7AEA6AA}" dt="2019-09-22T22:13:10.336" v="27"/>
          <ac:picMkLst>
            <pc:docMk/>
            <pc:sldMk cId="859310651" sldId="423"/>
            <ac:picMk id="4" creationId="{A1965A45-3661-4F26-9E64-B6792C2FDB83}"/>
          </ac:picMkLst>
        </pc:picChg>
      </pc:sldChg>
    </pc:docChg>
  </pc:docChgLst>
  <pc:docChgLst>
    <pc:chgData name="Chris Norman" userId="4da428e2-fab8-4a8c-8042-b21e1ea26df8" providerId="ADAL" clId="{EAC9540D-674D-40B1-9928-191DAF49CEE3}"/>
    <pc:docChg chg="custSel addSld delSld modSld">
      <pc:chgData name="Chris Norman" userId="4da428e2-fab8-4a8c-8042-b21e1ea26df8" providerId="ADAL" clId="{EAC9540D-674D-40B1-9928-191DAF49CEE3}" dt="2019-09-21T12:12:33.744" v="187"/>
      <pc:docMkLst>
        <pc:docMk/>
      </pc:docMkLst>
      <pc:sldChg chg="modSp">
        <pc:chgData name="Chris Norman" userId="4da428e2-fab8-4a8c-8042-b21e1ea26df8" providerId="ADAL" clId="{EAC9540D-674D-40B1-9928-191DAF49CEE3}" dt="2019-09-21T12:03:51.786" v="125" actId="20577"/>
        <pc:sldMkLst>
          <pc:docMk/>
          <pc:sldMk cId="1482154078" sldId="374"/>
        </pc:sldMkLst>
        <pc:spChg chg="mod">
          <ac:chgData name="Chris Norman" userId="4da428e2-fab8-4a8c-8042-b21e1ea26df8" providerId="ADAL" clId="{EAC9540D-674D-40B1-9928-191DAF49CEE3}" dt="2019-09-21T12:03:32.467" v="121" actId="20577"/>
          <ac:spMkLst>
            <pc:docMk/>
            <pc:sldMk cId="1482154078" sldId="374"/>
            <ac:spMk id="3" creationId="{00000000-0000-0000-0000-000000000000}"/>
          </ac:spMkLst>
        </pc:spChg>
        <pc:spChg chg="mod">
          <ac:chgData name="Chris Norman" userId="4da428e2-fab8-4a8c-8042-b21e1ea26df8" providerId="ADAL" clId="{EAC9540D-674D-40B1-9928-191DAF49CEE3}" dt="2019-09-21T12:03:51.786" v="125" actId="20577"/>
          <ac:spMkLst>
            <pc:docMk/>
            <pc:sldMk cId="1482154078" sldId="374"/>
            <ac:spMk id="4098" creationId="{00000000-0000-0000-0000-000000000000}"/>
          </ac:spMkLst>
        </pc:spChg>
      </pc:sldChg>
      <pc:sldChg chg="add">
        <pc:chgData name="Chris Norman" userId="4da428e2-fab8-4a8c-8042-b21e1ea26df8" providerId="ADAL" clId="{EAC9540D-674D-40B1-9928-191DAF49CEE3}" dt="2019-09-21T11:58:43.957" v="0"/>
        <pc:sldMkLst>
          <pc:docMk/>
          <pc:sldMk cId="688584053" sldId="409"/>
        </pc:sldMkLst>
      </pc:sldChg>
      <pc:sldChg chg="modSp add">
        <pc:chgData name="Chris Norman" userId="4da428e2-fab8-4a8c-8042-b21e1ea26df8" providerId="ADAL" clId="{EAC9540D-674D-40B1-9928-191DAF49CEE3}" dt="2019-09-21T12:02:18.048" v="2" actId="27636"/>
        <pc:sldMkLst>
          <pc:docMk/>
          <pc:sldMk cId="2982031370" sldId="410"/>
        </pc:sldMkLst>
        <pc:spChg chg="mod">
          <ac:chgData name="Chris Norman" userId="4da428e2-fab8-4a8c-8042-b21e1ea26df8" providerId="ADAL" clId="{EAC9540D-674D-40B1-9928-191DAF49CEE3}" dt="2019-09-21T12:02:18.048" v="2" actId="27636"/>
          <ac:spMkLst>
            <pc:docMk/>
            <pc:sldMk cId="2982031370" sldId="410"/>
            <ac:spMk id="3" creationId="{00000000-0000-0000-0000-000000000000}"/>
          </ac:spMkLst>
        </pc:spChg>
      </pc:sldChg>
      <pc:sldChg chg="addSp delSp modSp add">
        <pc:chgData name="Chris Norman" userId="4da428e2-fab8-4a8c-8042-b21e1ea26df8" providerId="ADAL" clId="{EAC9540D-674D-40B1-9928-191DAF49CEE3}" dt="2019-09-21T12:07:08.668" v="146" actId="14100"/>
        <pc:sldMkLst>
          <pc:docMk/>
          <pc:sldMk cId="3804063996" sldId="411"/>
        </pc:sldMkLst>
        <pc:spChg chg="mod">
          <ac:chgData name="Chris Norman" userId="4da428e2-fab8-4a8c-8042-b21e1ea26df8" providerId="ADAL" clId="{EAC9540D-674D-40B1-9928-191DAF49CEE3}" dt="2019-09-21T12:06:49.083" v="142" actId="20577"/>
          <ac:spMkLst>
            <pc:docMk/>
            <pc:sldMk cId="3804063996" sldId="411"/>
            <ac:spMk id="2" creationId="{1DA05712-0826-4B65-8CB8-6B9FFF71FE23}"/>
          </ac:spMkLst>
        </pc:spChg>
        <pc:spChg chg="del">
          <ac:chgData name="Chris Norman" userId="4da428e2-fab8-4a8c-8042-b21e1ea26df8" providerId="ADAL" clId="{EAC9540D-674D-40B1-9928-191DAF49CEE3}" dt="2019-09-21T12:06:37.703" v="131"/>
          <ac:spMkLst>
            <pc:docMk/>
            <pc:sldMk cId="3804063996" sldId="411"/>
            <ac:spMk id="3" creationId="{59F1438A-F33B-4015-BE99-4D916B4C6237}"/>
          </ac:spMkLst>
        </pc:spChg>
        <pc:picChg chg="add mod">
          <ac:chgData name="Chris Norman" userId="4da428e2-fab8-4a8c-8042-b21e1ea26df8" providerId="ADAL" clId="{EAC9540D-674D-40B1-9928-191DAF49CEE3}" dt="2019-09-21T12:07:08.668" v="146" actId="14100"/>
          <ac:picMkLst>
            <pc:docMk/>
            <pc:sldMk cId="3804063996" sldId="411"/>
            <ac:picMk id="4" creationId="{272F0D81-BB5F-42A1-B4C9-AFF7EACAF831}"/>
          </ac:picMkLst>
        </pc:picChg>
      </pc:sldChg>
      <pc:sldChg chg="addSp delSp modSp add">
        <pc:chgData name="Chris Norman" userId="4da428e2-fab8-4a8c-8042-b21e1ea26df8" providerId="ADAL" clId="{EAC9540D-674D-40B1-9928-191DAF49CEE3}" dt="2019-09-21T12:08:27.676" v="184" actId="20577"/>
        <pc:sldMkLst>
          <pc:docMk/>
          <pc:sldMk cId="1021763501" sldId="412"/>
        </pc:sldMkLst>
        <pc:spChg chg="mod">
          <ac:chgData name="Chris Norman" userId="4da428e2-fab8-4a8c-8042-b21e1ea26df8" providerId="ADAL" clId="{EAC9540D-674D-40B1-9928-191DAF49CEE3}" dt="2019-09-21T12:08:27.676" v="184" actId="20577"/>
          <ac:spMkLst>
            <pc:docMk/>
            <pc:sldMk cId="1021763501" sldId="412"/>
            <ac:spMk id="2" creationId="{393D0D98-3E9A-4FD0-B1BC-310B93B2FA0B}"/>
          </ac:spMkLst>
        </pc:spChg>
        <pc:spChg chg="del">
          <ac:chgData name="Chris Norman" userId="4da428e2-fab8-4a8c-8042-b21e1ea26df8" providerId="ADAL" clId="{EAC9540D-674D-40B1-9928-191DAF49CEE3}" dt="2019-09-21T12:07:47.690" v="147"/>
          <ac:spMkLst>
            <pc:docMk/>
            <pc:sldMk cId="1021763501" sldId="412"/>
            <ac:spMk id="3" creationId="{0932222C-77E7-4A03-9233-79C48DAF03BF}"/>
          </ac:spMkLst>
        </pc:spChg>
        <pc:picChg chg="add mod">
          <ac:chgData name="Chris Norman" userId="4da428e2-fab8-4a8c-8042-b21e1ea26df8" providerId="ADAL" clId="{EAC9540D-674D-40B1-9928-191DAF49CEE3}" dt="2019-09-21T12:08:01.052" v="150" actId="1076"/>
          <ac:picMkLst>
            <pc:docMk/>
            <pc:sldMk cId="1021763501" sldId="412"/>
            <ac:picMk id="4" creationId="{AAF76959-DC22-47E4-9A1D-C341D343C29A}"/>
          </ac:picMkLst>
        </pc:picChg>
      </pc:sldChg>
      <pc:sldChg chg="add del">
        <pc:chgData name="Chris Norman" userId="4da428e2-fab8-4a8c-8042-b21e1ea26df8" providerId="ADAL" clId="{EAC9540D-674D-40B1-9928-191DAF49CEE3}" dt="2019-09-21T12:05:58.183" v="128" actId="2696"/>
        <pc:sldMkLst>
          <pc:docMk/>
          <pc:sldMk cId="3776077090" sldId="412"/>
        </pc:sldMkLst>
      </pc:sldChg>
      <pc:sldChg chg="add">
        <pc:chgData name="Chris Norman" userId="4da428e2-fab8-4a8c-8042-b21e1ea26df8" providerId="ADAL" clId="{EAC9540D-674D-40B1-9928-191DAF49CEE3}" dt="2019-09-21T12:11:31.308" v="185"/>
        <pc:sldMkLst>
          <pc:docMk/>
          <pc:sldMk cId="433540742" sldId="413"/>
        </pc:sldMkLst>
      </pc:sldChg>
      <pc:sldChg chg="add del">
        <pc:chgData name="Chris Norman" userId="4da428e2-fab8-4a8c-8042-b21e1ea26df8" providerId="ADAL" clId="{EAC9540D-674D-40B1-9928-191DAF49CEE3}" dt="2019-09-21T12:05:58.187" v="129" actId="2696"/>
        <pc:sldMkLst>
          <pc:docMk/>
          <pc:sldMk cId="3402080904" sldId="413"/>
        </pc:sldMkLst>
      </pc:sldChg>
      <pc:sldChg chg="add">
        <pc:chgData name="Chris Norman" userId="4da428e2-fab8-4a8c-8042-b21e1ea26df8" providerId="ADAL" clId="{EAC9540D-674D-40B1-9928-191DAF49CEE3}" dt="2019-09-21T12:11:31.308" v="185"/>
        <pc:sldMkLst>
          <pc:docMk/>
          <pc:sldMk cId="347413564" sldId="414"/>
        </pc:sldMkLst>
      </pc:sldChg>
      <pc:sldChg chg="add">
        <pc:chgData name="Chris Norman" userId="4da428e2-fab8-4a8c-8042-b21e1ea26df8" providerId="ADAL" clId="{EAC9540D-674D-40B1-9928-191DAF49CEE3}" dt="2019-09-21T12:12:00.781" v="186"/>
        <pc:sldMkLst>
          <pc:docMk/>
          <pc:sldMk cId="369130254" sldId="415"/>
        </pc:sldMkLst>
      </pc:sldChg>
      <pc:sldChg chg="add">
        <pc:chgData name="Chris Norman" userId="4da428e2-fab8-4a8c-8042-b21e1ea26df8" providerId="ADAL" clId="{EAC9540D-674D-40B1-9928-191DAF49CEE3}" dt="2019-09-21T12:12:00.781" v="186"/>
        <pc:sldMkLst>
          <pc:docMk/>
          <pc:sldMk cId="3608442558" sldId="416"/>
        </pc:sldMkLst>
      </pc:sldChg>
      <pc:sldChg chg="add">
        <pc:chgData name="Chris Norman" userId="4da428e2-fab8-4a8c-8042-b21e1ea26df8" providerId="ADAL" clId="{EAC9540D-674D-40B1-9928-191DAF49CEE3}" dt="2019-09-21T12:12:00.781" v="186"/>
        <pc:sldMkLst>
          <pc:docMk/>
          <pc:sldMk cId="2249567404" sldId="417"/>
        </pc:sldMkLst>
      </pc:sldChg>
      <pc:sldChg chg="add">
        <pc:chgData name="Chris Norman" userId="4da428e2-fab8-4a8c-8042-b21e1ea26df8" providerId="ADAL" clId="{EAC9540D-674D-40B1-9928-191DAF49CEE3}" dt="2019-09-21T12:12:00.781" v="186"/>
        <pc:sldMkLst>
          <pc:docMk/>
          <pc:sldMk cId="4197413864" sldId="418"/>
        </pc:sldMkLst>
      </pc:sldChg>
      <pc:sldChg chg="add">
        <pc:chgData name="Chris Norman" userId="4da428e2-fab8-4a8c-8042-b21e1ea26df8" providerId="ADAL" clId="{EAC9540D-674D-40B1-9928-191DAF49CEE3}" dt="2019-09-21T12:12:33.744" v="187"/>
        <pc:sldMkLst>
          <pc:docMk/>
          <pc:sldMk cId="3437254329" sldId="419"/>
        </pc:sldMkLst>
      </pc:sldChg>
      <pc:sldChg chg="add">
        <pc:chgData name="Chris Norman" userId="4da428e2-fab8-4a8c-8042-b21e1ea26df8" providerId="ADAL" clId="{EAC9540D-674D-40B1-9928-191DAF49CEE3}" dt="2019-09-21T12:12:33.744" v="187"/>
        <pc:sldMkLst>
          <pc:docMk/>
          <pc:sldMk cId="2170762132" sldId="420"/>
        </pc:sldMkLst>
      </pc:sldChg>
      <pc:sldChg chg="add">
        <pc:chgData name="Chris Norman" userId="4da428e2-fab8-4a8c-8042-b21e1ea26df8" providerId="ADAL" clId="{EAC9540D-674D-40B1-9928-191DAF49CEE3}" dt="2019-09-21T12:12:33.744" v="187"/>
        <pc:sldMkLst>
          <pc:docMk/>
          <pc:sldMk cId="801474337" sldId="421"/>
        </pc:sldMkLst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9-22T15:06:07.124" idx="1">
    <p:pos x="10" y="10"/>
    <p:text>OR catchment managment?
</p:text>
    <p:extLst>
      <p:ext uri="{C676402C-5697-4E1C-873F-D02D1690AC5C}">
        <p15:threadingInfo xmlns=""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9-22T15:06:53.124" idx="2">
    <p:pos x="5378" y="117"/>
    <p:text>What do you think about touching on the MD basin? 
</p:text>
    <p:extLst>
      <p:ext uri="{C676402C-5697-4E1C-873F-D02D1690AC5C}">
        <p15:threadingInfo xmlns="" xmlns:p15="http://schemas.microsoft.com/office/powerpoint/2012/main" timeZoneBias="4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6" cy="496967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9" y="0"/>
            <a:ext cx="2949786" cy="496967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r">
              <a:defRPr sz="1200"/>
            </a:lvl1pPr>
          </a:lstStyle>
          <a:p>
            <a:fld id="{3107B9A9-7CCD-4C03-84E9-BE5A75FDB0E8}" type="datetimeFigureOut">
              <a:rPr lang="en-US" smtClean="0"/>
              <a:pPr/>
              <a:t>10/3/2019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9" tIns="45779" rIns="91559" bIns="4577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1" y="4721186"/>
            <a:ext cx="5445760" cy="4472702"/>
          </a:xfrm>
          <a:prstGeom prst="rect">
            <a:avLst/>
          </a:prstGeom>
        </p:spPr>
        <p:txBody>
          <a:bodyPr vert="horz" lIns="91559" tIns="45779" rIns="91559" bIns="4577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0646"/>
            <a:ext cx="2949786" cy="496967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9" y="9440646"/>
            <a:ext cx="2949786" cy="496967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r">
              <a:defRPr sz="1200"/>
            </a:lvl1pPr>
          </a:lstStyle>
          <a:p>
            <a:fld id="{A63BD0A2-BB7B-4204-ABB9-B2C02078C5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35787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65200" y="779463"/>
            <a:ext cx="4968875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z="1400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916" indent="-28612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6076" indent="-22889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3870" indent="-22889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3254" indent="-22889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1048" indent="-22889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8842" indent="-22889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36637" indent="-22889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94431" indent="-22889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E689C8-1A1D-42A4-8A1F-1367AE6826A2}" type="slidenum">
              <a:rPr lang="en-AU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AU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6610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307257" y="4608167"/>
            <a:ext cx="6269164" cy="5186038"/>
          </a:xfrm>
        </p:spPr>
        <p:txBody>
          <a:bodyPr wrap="square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1500" b="0" u="sng" dirty="0" smtClean="0"/>
              <a:t>Площадь 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1500" b="0" u="none" dirty="0" smtClean="0"/>
              <a:t>Покрытия водосбора простираются от </a:t>
            </a:r>
            <a:r>
              <a:rPr lang="ru-RU" sz="1500" b="0" u="none" dirty="0" err="1" smtClean="0"/>
              <a:t>Эчуки</a:t>
            </a:r>
            <a:r>
              <a:rPr lang="ru-RU" sz="1500" b="0" u="none" dirty="0" smtClean="0"/>
              <a:t> (северо-запад) до </a:t>
            </a:r>
            <a:r>
              <a:rPr lang="ru-RU" sz="1500" b="0" u="none" dirty="0" err="1" smtClean="0"/>
              <a:t>Килмора</a:t>
            </a:r>
            <a:r>
              <a:rPr lang="ru-RU" sz="1500" b="0" u="none" dirty="0" smtClean="0"/>
              <a:t> (юго-западный угол) через </a:t>
            </a:r>
            <a:r>
              <a:rPr lang="ru-RU" sz="1500" b="0" u="none" dirty="0" err="1" smtClean="0"/>
              <a:t>Вудс-Пойнт</a:t>
            </a:r>
            <a:r>
              <a:rPr lang="ru-RU" sz="1500" b="0" u="none" dirty="0" smtClean="0"/>
              <a:t> (юго-восток) и севернее до </a:t>
            </a:r>
            <a:r>
              <a:rPr lang="ru-RU" sz="1500" b="0" u="none" dirty="0" err="1" smtClean="0"/>
              <a:t>Ярравонга</a:t>
            </a:r>
            <a:r>
              <a:rPr lang="ru-RU" sz="1500" b="0" u="none" dirty="0" smtClean="0"/>
              <a:t>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ru-RU" sz="1500" b="0" u="none" dirty="0" smtClean="0"/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1500" b="0" u="sng" dirty="0" smtClean="0"/>
              <a:t>Промышленность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1500" b="0" u="none" dirty="0" smtClean="0"/>
              <a:t>Молочное животноводство является крупнейшей сельскохозяйственной промышленностью, контролирующей около 70%</a:t>
            </a:r>
            <a:r>
              <a:rPr lang="ru-RU" sz="1500" b="0" u="none" baseline="0" dirty="0" smtClean="0"/>
              <a:t> </a:t>
            </a:r>
            <a:r>
              <a:rPr lang="ru-RU" sz="1500" b="0" u="none" dirty="0" smtClean="0"/>
              <a:t>прав на воду. Другими основными отраслями промышленности являются орошаемое садоводство и виноградарство, выпас и выращивание скота на засушливых землях, производство древесины, разведение чистокровных и стандартных лошадей, пищевая промышленность, туризм и отдых.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ru-RU" sz="1500" b="0" u="none" dirty="0" smtClean="0"/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1500" b="0" u="sng" dirty="0" smtClean="0"/>
              <a:t>Разнообразные ландшафты</a:t>
            </a:r>
            <a:r>
              <a:rPr lang="ru-RU" sz="1500" b="0" u="none" dirty="0" smtClean="0"/>
              <a:t>	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1500" b="0" u="none" dirty="0" smtClean="0"/>
              <a:t>От 1800 метров (6000 футов) покрытых снегом альпийских гор до влажных горных и сухих склерофильных лесов.</a:t>
            </a:r>
            <a:r>
              <a:rPr lang="ru-RU" sz="1500" b="0" u="none" baseline="0" dirty="0" smtClean="0"/>
              <a:t>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1500" b="0" u="none" dirty="0" smtClean="0"/>
              <a:t>От гранитных обнажений до пологих склонов равнин.	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1500" b="0" u="none" dirty="0" smtClean="0"/>
              <a:t>	От лесных массивов до пойм эвкалиптов (самый большой в мире в Барме).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ru-RU" sz="1500" b="0" u="none" dirty="0" smtClean="0"/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1500" b="0" u="sng" dirty="0" smtClean="0"/>
              <a:t>Население </a:t>
            </a:r>
            <a:r>
              <a:rPr lang="ru-RU" sz="1500" b="0" u="none" dirty="0" smtClean="0"/>
              <a:t>(этническое/коренное) - 6 000 аборигенов (самое большое городское население за пределами Мелбурна).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ru-RU" sz="1500" b="0" u="none" dirty="0" smtClean="0"/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1500" b="0" u="sng" dirty="0" smtClean="0"/>
              <a:t>Экологические проблемы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1500" b="0" u="none" dirty="0" smtClean="0"/>
              <a:t>К числу основных экологических проблем относятся ухудшение состояния рек, сокращение площади и качества местной растительности, снижение качества и количества воды, засоление засушливых земель и орошаемых земель, утрата биоразнообразия и нашествие вредителей и животных-вредителей.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ru-RU" sz="1500" b="0" u="none" dirty="0" smtClean="0"/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1500" b="0" u="sng" dirty="0" smtClean="0"/>
              <a:t>Некоторые цифры из нашего водосборного бассейна таковы</a:t>
            </a:r>
            <a:r>
              <a:rPr lang="ru-RU" sz="1500" b="0" u="none" dirty="0" smtClean="0"/>
              <a:t>: 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1500" b="0" u="none" dirty="0" smtClean="0"/>
              <a:t>Более 60% водосборного бассейна было расчищено от леса, главным образом в районах интенсивного сельского хозяйства. 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1500" b="0" u="none" dirty="0" smtClean="0"/>
              <a:t>	13% из 2 750 видов местной растительности находятся под угрозой исчезновения.  	Площадь естественных водно-болотных угодий в водосборном бассейне была сокращена примерно на 30%. 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1500" b="0" u="none" dirty="0" smtClean="0"/>
              <a:t>	29% из 2 492 км водосборных бассейнов рек и водных путей относятся к категории бедных или очень бедных. 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1500" b="0" u="none" dirty="0" smtClean="0"/>
              <a:t>	22% из 493 видов позвоночной фауны бассейна находятся под угрозой исчезновения. 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1500" b="0" u="none" dirty="0" smtClean="0"/>
              <a:t>	Очень мало информации о состоянии нашей подземной флоры и фауны.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ru-RU" sz="1500" b="0" u="none" dirty="0" smtClean="0"/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1500" b="0" u="none" dirty="0" smtClean="0"/>
              <a:t>Экономика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1500" b="0" u="sng" dirty="0" smtClean="0"/>
              <a:t>США в 2009 году, а валовая стоимость сельскохозяйственного производства оценивается в 2,37 млрд. долл. США в 2017/18 году (15,8% от общего объема сельскохозяйственного производства государства в 15 млрд. долл. США в 17/18 году) - большинство из них поступает от SIR.  Бассейн ГБ - третий по производительности регион МПЖ в Австрии. (за  NSW </a:t>
            </a:r>
            <a:r>
              <a:rPr lang="ru-RU" sz="1500" b="0" u="sng" dirty="0" err="1" smtClean="0"/>
              <a:t>Riverina</a:t>
            </a:r>
            <a:r>
              <a:rPr lang="ru-RU" sz="1500" b="0" u="sng" dirty="0" smtClean="0"/>
              <a:t> &amp; WA </a:t>
            </a:r>
            <a:r>
              <a:rPr lang="ru-RU" sz="1500" b="0" u="sng" dirty="0" err="1" smtClean="0"/>
              <a:t>Wheatbelt</a:t>
            </a:r>
            <a:r>
              <a:rPr lang="ru-RU" sz="1500" b="0" u="sng" dirty="0" smtClean="0"/>
              <a:t>).</a:t>
            </a:r>
            <a:endParaRPr lang="en-AU" sz="1500" b="0" u="sng" dirty="0">
              <a:solidFill>
                <a:schemeClr val="accent2"/>
              </a:solidFill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4139" indent="-28620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4829" indent="-22896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2760" indent="-22896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60692" indent="-22896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8623" indent="-228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6555" indent="-228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34486" indent="-228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92418" indent="-228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785AE34-7024-4C87-A41D-11AA24AAB941}" type="slidenum">
              <a:rPr lang="en-AU" smtClean="0"/>
              <a:pPr eaLnBrk="1" hangingPunct="1"/>
              <a:t>10</a:t>
            </a:fld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32984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Сфокусироваться на устойчивости</a:t>
            </a:r>
            <a:r>
              <a:rPr lang="ru-RU" baseline="0" dirty="0" smtClean="0"/>
              <a:t> </a:t>
            </a:r>
            <a:r>
              <a:rPr lang="ru-RU" dirty="0" smtClean="0"/>
              <a:t>и основных</a:t>
            </a:r>
            <a:r>
              <a:rPr lang="ru-RU" baseline="0" dirty="0" smtClean="0"/>
              <a:t> </a:t>
            </a:r>
            <a:r>
              <a:rPr lang="ru-RU" dirty="0" smtClean="0"/>
              <a:t>движущих</a:t>
            </a:r>
            <a:r>
              <a:rPr lang="ru-RU" baseline="0" dirty="0" smtClean="0"/>
              <a:t> </a:t>
            </a:r>
            <a:r>
              <a:rPr lang="ru-RU" dirty="0" smtClean="0"/>
              <a:t>силах, с которыми мы сталкиваемся, отмечая, что в этой презентации мы сосредоточимся в основном на водных ресурсах и изменении климата.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BD0A2-BB7B-4204-ABB9-B2C02078C506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060489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Засуха тысячелетия привела ко многим изменениям в управлении водными ресурсами. </a:t>
            </a:r>
          </a:p>
          <a:p>
            <a:r>
              <a:rPr lang="ru-RU" dirty="0" smtClean="0"/>
              <a:t>Это подчеркивает воздействие на потребление и использование окружающей среды в то время, до того, как произойдут значительные изменения в воде для окружающей среды.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BD0A2-BB7B-4204-ABB9-B2C02078C506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871776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Недавние изменения в объемах воды и структуре собственности на севере штата Виктория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BD0A2-BB7B-4204-ABB9-B2C02078C506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95311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BD0A2-BB7B-4204-ABB9-B2C02078C506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547024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4638" y="288925"/>
            <a:ext cx="6257925" cy="4692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0720" y="5005387"/>
            <a:ext cx="5445760" cy="3888432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ru-RU" dirty="0" smtClean="0"/>
              <a:t>Обычно в штате Виктория</a:t>
            </a:r>
            <a:r>
              <a:rPr lang="ru-RU" baseline="0" dirty="0" smtClean="0"/>
              <a:t> на с/х территориях </a:t>
            </a:r>
            <a:r>
              <a:rPr lang="ru-RU" dirty="0" smtClean="0"/>
              <a:t>мы пытаемся достичь</a:t>
            </a:r>
            <a:r>
              <a:rPr lang="en-GB" dirty="0" smtClean="0"/>
              <a:t>:</a:t>
            </a:r>
            <a:endParaRPr lang="ru-RU" dirty="0" smtClean="0"/>
          </a:p>
          <a:p>
            <a:pPr marL="171724" indent="-171724">
              <a:buFont typeface="Arial" pitchFamily="34" charset="0"/>
              <a:buChar char="•"/>
            </a:pPr>
            <a:r>
              <a:rPr lang="ru-RU" dirty="0" smtClean="0"/>
              <a:t>устойчивое и продуктивное сельское хозяйство,</a:t>
            </a:r>
          </a:p>
          <a:p>
            <a:pPr marL="171724" indent="-171724">
              <a:buFont typeface="Arial" pitchFamily="34" charset="0"/>
              <a:buChar char="•"/>
            </a:pPr>
            <a:r>
              <a:rPr lang="ru-RU" dirty="0" smtClean="0"/>
              <a:t>разнообразный прибрежный растительный покров</a:t>
            </a:r>
          </a:p>
          <a:p>
            <a:pPr marL="171724" indent="-171724">
              <a:buFont typeface="Arial" pitchFamily="34" charset="0"/>
              <a:buChar char="•"/>
            </a:pPr>
            <a:r>
              <a:rPr lang="ru-RU" dirty="0" smtClean="0"/>
              <a:t>скважинные буферные водные пути</a:t>
            </a:r>
          </a:p>
          <a:p>
            <a:pPr marL="171724" indent="-171724">
              <a:buFont typeface="Arial" pitchFamily="34" charset="0"/>
              <a:buChar char="•"/>
            </a:pPr>
            <a:r>
              <a:rPr lang="ru-RU" dirty="0" smtClean="0"/>
              <a:t>хорошее качество воды и здоровые водные пути для получения ряда выгод.</a:t>
            </a:r>
          </a:p>
          <a:p>
            <a:pPr marL="171724" indent="-171724">
              <a:buFont typeface="Arial" pitchFamily="34" charset="0"/>
              <a:buChar char="•"/>
            </a:pPr>
            <a:endParaRPr lang="ru-RU" dirty="0" smtClean="0"/>
          </a:p>
          <a:p>
            <a:pPr marL="171724" indent="-171724">
              <a:buFont typeface="Arial" pitchFamily="34" charset="0"/>
              <a:buChar char="•"/>
            </a:pPr>
            <a:endParaRPr lang="ru-RU" dirty="0" smtClean="0"/>
          </a:p>
          <a:p>
            <a:pPr marL="0" indent="0">
              <a:buFont typeface="Arial" pitchFamily="34" charset="0"/>
              <a:buNone/>
            </a:pPr>
            <a:r>
              <a:rPr lang="ru-RU" dirty="0" smtClean="0"/>
              <a:t>Правительство, как правило, участвует в финансировании мероприятий по решению этих вопросов совместно с руководителями фронтовых подразделений. К ним относятся</a:t>
            </a:r>
            <a:r>
              <a:rPr lang="en-GB" dirty="0" smtClean="0"/>
              <a:t>:</a:t>
            </a:r>
            <a:endParaRPr lang="ru-RU" dirty="0" smtClean="0"/>
          </a:p>
          <a:p>
            <a:pPr marL="171724" indent="-171724">
              <a:buFont typeface="Arial" pitchFamily="34" charset="0"/>
              <a:buChar char="•"/>
            </a:pPr>
            <a:r>
              <a:rPr lang="ru-RU" dirty="0" smtClean="0"/>
              <a:t>Контроль эрозии</a:t>
            </a:r>
          </a:p>
          <a:p>
            <a:pPr marL="171724" indent="-171724">
              <a:buFont typeface="Arial" pitchFamily="34" charset="0"/>
              <a:buChar char="•"/>
            </a:pPr>
            <a:r>
              <a:rPr lang="ru-RU" dirty="0" smtClean="0"/>
              <a:t>Исключительные ограждения из запасов</a:t>
            </a:r>
          </a:p>
          <a:p>
            <a:pPr marL="171724" indent="-171724">
              <a:buFont typeface="Arial" pitchFamily="34" charset="0"/>
              <a:buChar char="•"/>
            </a:pPr>
            <a:r>
              <a:rPr lang="ru-RU" dirty="0" smtClean="0"/>
              <a:t>Борьба с сорняками</a:t>
            </a:r>
          </a:p>
          <a:p>
            <a:pPr marL="171724" indent="-171724">
              <a:buFont typeface="Arial" pitchFamily="34" charset="0"/>
              <a:buChar char="•"/>
            </a:pPr>
            <a:r>
              <a:rPr lang="ru-RU" dirty="0" smtClean="0"/>
              <a:t>Восстановление растительности</a:t>
            </a:r>
          </a:p>
          <a:p>
            <a:pPr marL="171724" indent="-171724">
              <a:buFont typeface="Arial" pitchFamily="34" charset="0"/>
              <a:buChar char="•"/>
            </a:pPr>
            <a:r>
              <a:rPr lang="ru-RU" dirty="0" smtClean="0"/>
              <a:t>Водопой вне ручья</a:t>
            </a:r>
          </a:p>
          <a:p>
            <a:pPr marL="171724" indent="-171724">
              <a:buFont typeface="Arial" pitchFamily="34" charset="0"/>
              <a:buChar char="•"/>
            </a:pPr>
            <a:endParaRPr lang="ru-RU" dirty="0" smtClean="0"/>
          </a:p>
          <a:p>
            <a:pPr marL="0" indent="0">
              <a:buFont typeface="Arial" pitchFamily="34" charset="0"/>
              <a:buNone/>
            </a:pPr>
            <a:r>
              <a:rPr lang="ru-RU" dirty="0" smtClean="0"/>
              <a:t>Важным моментом здесь является то, что управление прибрежными районами может осуществляться только при добровольной поддержке управляющего землей</a:t>
            </a:r>
            <a:endParaRPr lang="en-AU" dirty="0" smtClean="0"/>
          </a:p>
          <a:p>
            <a:pPr marL="628924" lvl="1" indent="-171724">
              <a:buFont typeface="Arial" pitchFamily="34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6D9C2-7C3D-49CD-82EF-A013C19CBE16}" type="slidenum">
              <a:rPr lang="en-AU" smtClean="0"/>
              <a:pPr/>
              <a:t>15</a:t>
            </a:fld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12602247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Наши реки вышли из берегов (деревья</a:t>
            </a:r>
            <a:r>
              <a:rPr lang="ru-RU" baseline="0" dirty="0" smtClean="0"/>
              <a:t> вырубили</a:t>
            </a:r>
            <a:r>
              <a:rPr lang="ru-RU" dirty="0" smtClean="0"/>
              <a:t>), и в некоторых случаях были проведены дноуглубительные работы. Снижение сложности русла реки.</a:t>
            </a:r>
          </a:p>
          <a:p>
            <a:r>
              <a:rPr lang="ru-RU" dirty="0" smtClean="0"/>
              <a:t>Сейчас мы его заменяем. Исследования показали, что если мы сможем увеличить нагрузку на древесину, то сможем увеличить популяцию рыбы до 3-х раз.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BD0A2-BB7B-4204-ABB9-B2C02078C506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880623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en-US" dirty="0" smtClean="0"/>
              <a:t>За 100 лет управления реками мы построили много плотин и рыбоходов. </a:t>
            </a:r>
          </a:p>
          <a:p>
            <a:r>
              <a:rPr lang="ru-RU" altLang="en-US" dirty="0" smtClean="0"/>
              <a:t>За последние 20 лет мы начали модернизировать рыбные пути, так как многие наши местные виды</a:t>
            </a:r>
            <a:r>
              <a:rPr lang="ru-RU" altLang="en-US" baseline="0" dirty="0" smtClean="0"/>
              <a:t> </a:t>
            </a:r>
            <a:r>
              <a:rPr lang="ru-RU" altLang="en-US" dirty="0" smtClean="0"/>
              <a:t>рыб</a:t>
            </a:r>
            <a:r>
              <a:rPr lang="ru-RU" altLang="en-US" baseline="0" dirty="0" smtClean="0"/>
              <a:t> мигрируют </a:t>
            </a:r>
            <a:r>
              <a:rPr lang="ru-RU" altLang="en-US" dirty="0" smtClean="0"/>
              <a:t>на значительные расстояния (до 100 км) в рамках жизненного цикла.</a:t>
            </a: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29E9512-A666-4FF4-9B39-FF2EEBF68ADB}" type="slidenum">
              <a:rPr lang="en-AU" altLang="en-US">
                <a:solidFill>
                  <a:prstClr val="black"/>
                </a:solidFill>
              </a:rPr>
              <a:pPr eaLnBrk="1" hangingPunct="1"/>
              <a:t>17</a:t>
            </a:fld>
            <a:endParaRPr lang="en-AU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92828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Прочитать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BD0A2-BB7B-4204-ABB9-B2C02078C506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205170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3916" indent="-286121" eaLnBrk="0" hangingPunct="0"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4486" indent="-228897" eaLnBrk="0" hangingPunct="0"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2280" indent="-228897" eaLnBrk="0" hangingPunct="0"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60075" indent="-228897" eaLnBrk="0" hangingPunct="0"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7869" indent="-228897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5663" indent="-228897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33458" indent="-228897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91252" indent="-228897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fld id="{16364844-0347-47E1-9BC7-F5F54DAC36A8}" type="slidenum">
              <a:rPr lang="en-AU" sz="1200" baseline="0"/>
              <a:pPr/>
              <a:t>19</a:t>
            </a:fld>
            <a:endParaRPr lang="en-AU" sz="1200" baseline="0" dirty="0"/>
          </a:p>
        </p:txBody>
      </p:sp>
      <p:sp>
        <p:nvSpPr>
          <p:cNvPr id="378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721" y="4721185"/>
            <a:ext cx="5445760" cy="5049084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56" tIns="45628" rIns="91256" bIns="45628"/>
          <a:lstStyle/>
          <a:p>
            <a:r>
              <a:rPr lang="ru-RU" sz="1400" dirty="0" smtClean="0">
                <a:ea typeface="ヒラギノ角ゴ Pro W3"/>
              </a:rPr>
              <a:t>Следующим этапом эффективного управления оросительной системы</a:t>
            </a:r>
            <a:r>
              <a:rPr lang="ru-RU" sz="1400" baseline="0" dirty="0" smtClean="0">
                <a:ea typeface="ヒラギノ角ゴ Pro W3"/>
              </a:rPr>
              <a:t> стала </a:t>
            </a:r>
            <a:r>
              <a:rPr lang="ru-RU" sz="1400" dirty="0" smtClean="0">
                <a:ea typeface="ヒラギノ角ゴ Pro W3"/>
              </a:rPr>
              <a:t>модернизация всего цикла орошения по всей Северной Виктории, которую мы начали осуществлять в этом регионе в конце 2008 года.</a:t>
            </a:r>
          </a:p>
          <a:p>
            <a:endParaRPr lang="ru-RU" sz="1400" dirty="0" smtClean="0">
              <a:ea typeface="ヒラギノ角ゴ Pro W3"/>
            </a:endParaRPr>
          </a:p>
          <a:p>
            <a:r>
              <a:rPr lang="ru-RU" sz="1400" dirty="0" smtClean="0">
                <a:ea typeface="ヒラギノ角ゴ Pro W3"/>
              </a:rPr>
              <a:t>Этот подход признает необходимость повышения эффективности на каждом этапе цепочки поставок;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ea typeface="ヒラギノ角ゴ Pro W3"/>
              </a:rPr>
              <a:t>От модернизации системы доставки грузов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ea typeface="ヒラギノ角ゴ Pro W3"/>
              </a:rPr>
              <a:t>Повышение эффективности внутрихозяйственного орошения 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ea typeface="ヒラギノ角ゴ Pro W3"/>
              </a:rPr>
              <a:t>R&amp;D (</a:t>
            </a:r>
            <a:r>
              <a:rPr lang="ru-RU" sz="1400" dirty="0" smtClean="0">
                <a:ea typeface="ヒラギノ角ゴ Pro W3"/>
              </a:rPr>
              <a:t>исследование</a:t>
            </a:r>
            <a:r>
              <a:rPr lang="ru-RU" sz="1400" baseline="0" dirty="0" smtClean="0">
                <a:ea typeface="ヒラギノ角ゴ Pro W3"/>
              </a:rPr>
              <a:t> и развитие) </a:t>
            </a:r>
            <a:r>
              <a:rPr lang="ru-RU" sz="1400" dirty="0" smtClean="0">
                <a:ea typeface="ヒラギノ角ゴ Pro W3"/>
              </a:rPr>
              <a:t>по улучшению селекции растений, агрономии и управления пастбищами</a:t>
            </a:r>
          </a:p>
          <a:p>
            <a:endParaRPr lang="ru-RU" sz="1400" dirty="0" smtClean="0">
              <a:ea typeface="ヒラギノ角ゴ Pro W3"/>
            </a:endParaRPr>
          </a:p>
          <a:p>
            <a:r>
              <a:rPr lang="ru-RU" sz="1400" dirty="0" smtClean="0">
                <a:ea typeface="ヒラギノ角ゴ Pro W3"/>
              </a:rPr>
              <a:t>Мы стремимся повысить эффективность работы всей системы от плотины до станции с 70% до 85-90%.</a:t>
            </a:r>
          </a:p>
          <a:p>
            <a:endParaRPr lang="ru-RU" sz="1400" dirty="0" smtClean="0">
              <a:ea typeface="ヒラギノ角ゴ Pro W3"/>
            </a:endParaRPr>
          </a:p>
          <a:p>
            <a:endParaRPr lang="ru-RU" sz="1400" dirty="0" smtClean="0">
              <a:ea typeface="ヒラギノ角ゴ Pro W3"/>
            </a:endParaRPr>
          </a:p>
          <a:p>
            <a:r>
              <a:rPr lang="ru-RU" sz="1400" dirty="0" smtClean="0">
                <a:ea typeface="ヒラギノ角ゴ Pro W3"/>
              </a:rPr>
              <a:t>Интересно, что в конце 1990-х годов Совет УВД ГБ через свой Комитет по внедрению «SIR Community &amp; Agency» исследовал вопросы, связанные с утечкой и фильтрацией каналов в рамках этого цикла, и пришел к выводу, что это способствовало лишь приблизительно 10-15% потерь эффективности (что фактически отражено на этой диаграмме) и не стоит усилий, особенно с объемом имеющейся воды для орошения и тем, что это была такая небольшая плата для поливальщиков - и как изменилась ситуация за последнее десятилетие в два раза!</a:t>
            </a:r>
            <a:endParaRPr lang="en-US" sz="1400" dirty="0">
              <a:ea typeface="ヒラギノ角ゴ Pro W3"/>
              <a:cs typeface="Arial" panose="020B0604020202020204" pitchFamily="34" charset="0"/>
            </a:endParaRPr>
          </a:p>
          <a:p>
            <a:endParaRPr lang="en-US" dirty="0">
              <a:latin typeface="Arial" pitchFamily="34" charset="0"/>
              <a:ea typeface="ヒラギノ角ゴ Pro W3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0306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Программа «</a:t>
            </a:r>
            <a:r>
              <a:rPr lang="ru-RU" dirty="0" err="1" smtClean="0"/>
              <a:t>Farm</a:t>
            </a:r>
            <a:r>
              <a:rPr lang="ru-RU" dirty="0" smtClean="0"/>
              <a:t> </a:t>
            </a:r>
            <a:r>
              <a:rPr lang="ru-RU" dirty="0" err="1" smtClean="0"/>
              <a:t>Water</a:t>
            </a:r>
            <a:r>
              <a:rPr lang="ru-RU" dirty="0" smtClean="0"/>
              <a:t>» осуществляется по всей Северной Виктории, Австралия, в ирригационном регионе, известном как ирригационный район </a:t>
            </a:r>
            <a:r>
              <a:rPr lang="ru-RU" dirty="0" err="1" smtClean="0"/>
              <a:t>Голберн-Мюррей</a:t>
            </a:r>
            <a:r>
              <a:rPr lang="ru-RU" dirty="0" smtClean="0"/>
              <a:t>, площадь которого составляет около 1 миллиона гектаров.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EBA84-B67B-4EB3-B73E-DB55974ECC49}" type="slidenum">
              <a:rPr lang="en-AU" smtClean="0"/>
              <a:pPr/>
              <a:t>2</a:t>
            </a:fld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3763820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Программа по поверхностным</a:t>
            </a:r>
            <a:r>
              <a:rPr lang="ru-RU" baseline="0" dirty="0" smtClean="0"/>
              <a:t> водам и </a:t>
            </a:r>
            <a:r>
              <a:rPr lang="ru-RU" dirty="0" smtClean="0"/>
              <a:t>программа по подземным</a:t>
            </a:r>
            <a:r>
              <a:rPr lang="ru-RU" baseline="0" dirty="0" smtClean="0"/>
              <a:t> водам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В результате пересмотра в 2015 году программа претерпела существенные изменения.  Первоначальный план обеспечения дренажного покрытия большей </a:t>
            </a:r>
            <a:r>
              <a:rPr lang="ru-RU" smtClean="0"/>
              <a:t>части программы (которая была приостановлена) была пересмотрена </a:t>
            </a:r>
            <a:r>
              <a:rPr lang="ru-RU" dirty="0" smtClean="0"/>
              <a:t>с точки зрения результатов и затрат.  Результатом стало появление нового гибридного подхода к дренажу и постепенный отказ от экстенсивного подхода к первичному дренажу.</a:t>
            </a:r>
          </a:p>
          <a:p>
            <a:endParaRPr lang="ru-RU" dirty="0" smtClean="0"/>
          </a:p>
          <a:p>
            <a:r>
              <a:rPr lang="ru-RU" dirty="0" smtClean="0"/>
              <a:t>Фотографии показывают разницу.  </a:t>
            </a:r>
          </a:p>
          <a:p>
            <a:r>
              <a:rPr lang="ru-RU" dirty="0" smtClean="0"/>
              <a:t>Первичные стоки являлись крупными земляными работами, построенными в рамках программы, рассчитанной на 300 000 гектаров до этого года.    </a:t>
            </a:r>
          </a:p>
          <a:p>
            <a:r>
              <a:rPr lang="ru-RU" dirty="0" smtClean="0"/>
              <a:t>Гибридная дренажная система будет иметь меньшую целевую планку - около 100 000 га и будет использовать существующие дренажные линии в ландшафте.   </a:t>
            </a:r>
          </a:p>
          <a:p>
            <a:r>
              <a:rPr lang="ru-RU" dirty="0" smtClean="0"/>
              <a:t>Основная работа заключается в том, чтобы задекларировать дренажный курс (опубликовать в бюллетене), а затем устранить препятствия. Первый ДКД был проведен в начале этого года.   </a:t>
            </a:r>
          </a:p>
          <a:p>
            <a:r>
              <a:rPr lang="ru-RU" dirty="0" smtClean="0"/>
              <a:t>Подход гибридного дренажа является гораздо более дешевым вариантом.</a:t>
            </a:r>
          </a:p>
          <a:p>
            <a:endParaRPr lang="en-AU" dirty="0"/>
          </a:p>
          <a:p>
            <a:endParaRPr lang="en-AU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2E02F-20F2-4406-AC44-40C051482E21}" type="slidenum">
              <a:rPr lang="en-AU" smtClean="0"/>
              <a:pPr/>
              <a:t>20</a:t>
            </a:fld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41609891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  <a:p>
            <a:r>
              <a:rPr lang="ru-RU" sz="1400" i="1" dirty="0" smtClean="0"/>
              <a:t>Есть вопросы</a:t>
            </a:r>
            <a:r>
              <a:rPr lang="en-US" sz="1400" i="1" dirty="0" smtClean="0"/>
              <a:t>?</a:t>
            </a:r>
            <a:endParaRPr lang="en-US" sz="14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E098D-B985-6C4E-9629-7751FEE74798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179099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234950" y="4721225"/>
            <a:ext cx="6408738" cy="50736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en-US" sz="1400" dirty="0" smtClean="0"/>
              <a:t>Управление качеством воды стало критически важным после вспышек развития</a:t>
            </a:r>
            <a:r>
              <a:rPr lang="ru-RU" altLang="en-US" sz="1400" baseline="0" dirty="0" smtClean="0"/>
              <a:t> </a:t>
            </a:r>
            <a:r>
              <a:rPr lang="ru-RU" altLang="en-US" sz="1400" dirty="0" smtClean="0"/>
              <a:t>сине-зеленых водорослей в Муррамбридже, Дарлинге, Мюррее и Голберне в середине 1990-х годов.  </a:t>
            </a:r>
          </a:p>
          <a:p>
            <a:endParaRPr lang="ru-RU" altLang="en-US" sz="1400" dirty="0" smtClean="0"/>
          </a:p>
          <a:p>
            <a:r>
              <a:rPr lang="ru-RU" altLang="en-US" sz="1400" dirty="0" smtClean="0"/>
              <a:t>Были осуществлены действия, направленные на изучение вклада и связанных с ним действий</a:t>
            </a:r>
            <a:r>
              <a:rPr lang="en-GB" altLang="en-US" sz="1400" dirty="0" smtClean="0"/>
              <a:t>:</a:t>
            </a:r>
            <a:endParaRPr lang="ru-RU" altLang="en-US" sz="1400" dirty="0" smtClean="0"/>
          </a:p>
          <a:p>
            <a:pPr marL="285750" indent="-285750">
              <a:buFontTx/>
              <a:buChar char="-"/>
            </a:pPr>
            <a:r>
              <a:rPr lang="ru-RU" altLang="en-US" sz="1400" dirty="0" smtClean="0"/>
              <a:t>точечные источники из промышленности и канализационных очистных сооружений</a:t>
            </a:r>
          </a:p>
          <a:p>
            <a:pPr marL="285750" indent="-285750">
              <a:buFontTx/>
              <a:buChar char="-"/>
            </a:pPr>
            <a:r>
              <a:rPr lang="ru-RU" altLang="en-US" sz="1400" dirty="0" smtClean="0"/>
              <a:t>Рыбоводческие фермы</a:t>
            </a:r>
          </a:p>
          <a:p>
            <a:pPr marL="285750" indent="-285750">
              <a:buFontTx/>
              <a:buChar char="-"/>
            </a:pPr>
            <a:r>
              <a:rPr lang="ru-RU" altLang="en-US" sz="1400" dirty="0" smtClean="0"/>
              <a:t>Диффузные источники измеряются через канал и дренажный сток.</a:t>
            </a:r>
          </a:p>
          <a:p>
            <a:pPr marL="285750" indent="-285750">
              <a:buFontTx/>
              <a:buChar char="-"/>
            </a:pPr>
            <a:r>
              <a:rPr lang="ru-RU" altLang="en-US" sz="1400" dirty="0" smtClean="0"/>
              <a:t>Системы повторного использования сточных вод (в рамках всего плана фермерского хозяйства)</a:t>
            </a:r>
          </a:p>
          <a:p>
            <a:r>
              <a:rPr lang="ru-RU" altLang="en-US" sz="1400" dirty="0" err="1" smtClean="0"/>
              <a:t>Broken</a:t>
            </a:r>
            <a:r>
              <a:rPr lang="ru-RU" altLang="en-US" sz="1400" dirty="0" smtClean="0"/>
              <a:t> </a:t>
            </a:r>
            <a:r>
              <a:rPr lang="ru-RU" altLang="en-US" sz="1400" dirty="0" err="1" smtClean="0"/>
              <a:t>Ck</a:t>
            </a:r>
            <a:r>
              <a:rPr lang="ru-RU" altLang="en-US" sz="1400" dirty="0" smtClean="0"/>
              <a:t>., где мы впервые использовали потоки окружающей среды для управления ростом растворенного кислорода и </a:t>
            </a:r>
            <a:r>
              <a:rPr lang="ru-RU" altLang="en-US" sz="1400" dirty="0" err="1" smtClean="0"/>
              <a:t>азоллы</a:t>
            </a:r>
            <a:r>
              <a:rPr lang="ru-RU" altLang="en-US" sz="1400" dirty="0" smtClean="0"/>
              <a:t>.</a:t>
            </a:r>
          </a:p>
          <a:p>
            <a:endParaRPr lang="ru-RU" altLang="en-US" sz="1400" dirty="0" smtClean="0"/>
          </a:p>
          <a:p>
            <a:r>
              <a:rPr lang="ru-RU" altLang="en-US" sz="1400" dirty="0" smtClean="0"/>
              <a:t>Но неудивительно и к счастью, что многие из работ по повышению эффективности управления соленостью путем контроля над водой также привели к положительным результатам в области управления качеством воды.</a:t>
            </a:r>
          </a:p>
          <a:p>
            <a:endParaRPr lang="ru-RU" altLang="en-US" sz="1400" dirty="0" smtClean="0"/>
          </a:p>
          <a:p>
            <a:r>
              <a:rPr lang="ru-RU" altLang="en-US" sz="1400" dirty="0" smtClean="0"/>
              <a:t>Графики в нижней части слайда показывают текущий мониторинг количества азота и фосфора, поступающего из каждого из регионов орошения - графики здесь представлены для SIR, которые показывают тесную связь с </a:t>
            </a:r>
            <a:r>
              <a:rPr lang="ru-RU" altLang="en-US" sz="1400" dirty="0" err="1" smtClean="0"/>
              <a:t>водообеспеченностью</a:t>
            </a:r>
            <a:r>
              <a:rPr lang="ru-RU" altLang="en-US" sz="1400" dirty="0" smtClean="0"/>
              <a:t> и дренажными стоками.  </a:t>
            </a:r>
          </a:p>
          <a:p>
            <a:r>
              <a:rPr lang="ru-RU" altLang="en-US" sz="1400" dirty="0" smtClean="0"/>
              <a:t>Вы можете увидеть всплеск нагрузки питательными веществами, после наводнений 2010/11 года.</a:t>
            </a:r>
            <a:endParaRPr lang="en-AU" altLang="en-US" sz="1400" dirty="0"/>
          </a:p>
          <a:p>
            <a:endParaRPr lang="en-AU" altLang="en-US" dirty="0"/>
          </a:p>
          <a:p>
            <a:endParaRPr lang="en-AU" altLang="en-US" dirty="0"/>
          </a:p>
          <a:p>
            <a:endParaRPr lang="en-AU" altLang="en-US" dirty="0"/>
          </a:p>
          <a:p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4588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1788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0575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7775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4975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32175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9375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435C651-76BE-4B64-8E9F-12B00EED7787}" type="slidenum">
              <a:rPr lang="en-AU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</a:t>
            </a:fld>
            <a:endParaRPr lang="en-AU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67153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0721" y="4721185"/>
            <a:ext cx="5445760" cy="4972883"/>
          </a:xfrm>
        </p:spPr>
        <p:txBody>
          <a:bodyPr/>
          <a:lstStyle/>
          <a:p>
            <a:r>
              <a:rPr lang="ru-RU" sz="1400" dirty="0" smtClean="0"/>
              <a:t>На этом графике показана подача и распределение воды по ирригационному району </a:t>
            </a:r>
            <a:r>
              <a:rPr lang="ru-RU" sz="1400" dirty="0" err="1" smtClean="0"/>
              <a:t>Голберн-Мюррей</a:t>
            </a:r>
            <a:r>
              <a:rPr lang="ru-RU" sz="1400" dirty="0" smtClean="0"/>
              <a:t> с 1984/85 по 2013/14 годы с акцентом на воздействие климата и рынка воды.</a:t>
            </a:r>
          </a:p>
          <a:p>
            <a:endParaRPr lang="ru-RU" sz="1400" dirty="0" smtClean="0"/>
          </a:p>
          <a:p>
            <a:r>
              <a:rPr lang="ru-RU" sz="1400" dirty="0" smtClean="0"/>
              <a:t>Левый столбик - это общая сумма поставок в гигалитрах, поскольку синие столбцы, а правый столбец - окончательное годовое распределение (в %, показанное красной линией).</a:t>
            </a:r>
          </a:p>
          <a:p>
            <a:endParaRPr lang="ru-RU" sz="1400" dirty="0" smtClean="0"/>
          </a:p>
          <a:p>
            <a:r>
              <a:rPr lang="ru-RU" sz="1400" dirty="0" smtClean="0"/>
              <a:t>Водопользование сократилось в основном с 2000 </a:t>
            </a:r>
            <a:r>
              <a:rPr lang="ru-RU" sz="1400" dirty="0" err="1" smtClean="0"/>
              <a:t>Гл</a:t>
            </a:r>
            <a:r>
              <a:rPr lang="ru-RU" sz="1400" dirty="0" smtClean="0"/>
              <a:t>/год до 1200 </a:t>
            </a:r>
            <a:r>
              <a:rPr lang="ru-RU" sz="1400" dirty="0" err="1" smtClean="0"/>
              <a:t>Гл</a:t>
            </a:r>
            <a:r>
              <a:rPr lang="ru-RU" sz="1400" dirty="0" smtClean="0"/>
              <a:t>/год в результате</a:t>
            </a:r>
            <a:r>
              <a:rPr lang="en-GB" sz="1400" dirty="0" smtClean="0"/>
              <a:t>:</a:t>
            </a:r>
            <a:endParaRPr lang="ru-RU" sz="1400" dirty="0" smtClean="0"/>
          </a:p>
          <a:p>
            <a:pPr marL="285750" indent="-285750">
              <a:buFontTx/>
              <a:buChar char="-"/>
            </a:pPr>
            <a:r>
              <a:rPr lang="ru-RU" sz="1400" dirty="0" smtClean="0"/>
              <a:t>80/20 Реформа прав на получение льгот с целью создания низко надёжных долей воды</a:t>
            </a:r>
          </a:p>
          <a:p>
            <a:pPr marL="285750" indent="-285750">
              <a:buFontTx/>
              <a:buChar char="-"/>
            </a:pPr>
            <a:r>
              <a:rPr lang="ru-RU" sz="1400" dirty="0" smtClean="0"/>
              <a:t>выкуп воды</a:t>
            </a:r>
          </a:p>
          <a:p>
            <a:pPr marL="285750" indent="-285750">
              <a:buFontTx/>
              <a:buChar char="-"/>
            </a:pPr>
            <a:r>
              <a:rPr lang="ru-RU" sz="1400" dirty="0" smtClean="0"/>
              <a:t>политика </a:t>
            </a:r>
            <a:r>
              <a:rPr lang="ru-RU" sz="1400" dirty="0" err="1" smtClean="0"/>
              <a:t>водобеспечения</a:t>
            </a:r>
            <a:endParaRPr lang="ru-RU" sz="1400" dirty="0" smtClean="0"/>
          </a:p>
          <a:p>
            <a:pPr marL="285750" indent="-285750">
              <a:buFontTx/>
              <a:buChar char="-"/>
            </a:pPr>
            <a:r>
              <a:rPr lang="ru-RU" sz="1400" dirty="0" smtClean="0"/>
              <a:t>чистая торговля из GMID</a:t>
            </a:r>
          </a:p>
          <a:p>
            <a:endParaRPr lang="ru-RU" sz="1400" dirty="0" smtClean="0"/>
          </a:p>
          <a:p>
            <a:r>
              <a:rPr lang="ru-RU" sz="1400" dirty="0" smtClean="0"/>
              <a:t>Будущие потребности будут по-прежнему определяться ими:</a:t>
            </a:r>
          </a:p>
          <a:p>
            <a:r>
              <a:rPr lang="ru-RU" sz="1400" dirty="0" smtClean="0"/>
              <a:t>- Чистая торговля (включая спрос со стороны ЮА и НЮУ)</a:t>
            </a:r>
          </a:p>
          <a:p>
            <a:r>
              <a:rPr lang="ru-RU" sz="1400" dirty="0" smtClean="0"/>
              <a:t>- Викторианская вода востребована в садоводстве благодаря своей высокой надежности.  Например, за последние 25 лет в викторианской </a:t>
            </a:r>
            <a:r>
              <a:rPr lang="ru-RU" sz="1400" dirty="0" err="1" smtClean="0"/>
              <a:t>Маллее</a:t>
            </a:r>
            <a:r>
              <a:rPr lang="ru-RU" sz="1400" dirty="0" smtClean="0"/>
              <a:t> было зарегистрировано 200 </a:t>
            </a:r>
            <a:r>
              <a:rPr lang="ru-RU" sz="1400" dirty="0" err="1" smtClean="0"/>
              <a:t>Гл</a:t>
            </a:r>
            <a:r>
              <a:rPr lang="ru-RU" sz="1400" dirty="0" smtClean="0"/>
              <a:t>/год роста в садоводстве.     </a:t>
            </a:r>
          </a:p>
          <a:p>
            <a:r>
              <a:rPr lang="ru-RU" sz="1400" dirty="0" smtClean="0"/>
              <a:t>Теперь  миндаль расширяется в этой области.</a:t>
            </a:r>
          </a:p>
          <a:p>
            <a:r>
              <a:rPr lang="ru-RU" sz="1400" dirty="0" smtClean="0"/>
              <a:t>- Доверие промышленности</a:t>
            </a:r>
            <a:endParaRPr lang="en-AU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BD0A2-BB7B-4204-ABB9-B2C02078C506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977373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1800" y="4721185"/>
            <a:ext cx="5867399" cy="5125284"/>
          </a:xfrm>
        </p:spPr>
        <p:txBody>
          <a:bodyPr/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ru-RU" sz="1400" dirty="0" smtClean="0"/>
              <a:t>Технические комитеты сообществ (как показано на рисунке ниже, консультирующие наш Совет) имеют решающее значение для анализа и адаптации к изменениям и поиска решений (хорошие советы ирригаторов имеют решающее значение для принятия решений и разработки наших программ).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endParaRPr lang="ru-RU" sz="1400" dirty="0" smtClean="0"/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ru-RU" sz="1400" dirty="0" smtClean="0"/>
              <a:t>Рекомендации, поступающие через эти комитеты заинтересованных сторон, продолжают укреплять необходимость более чутко реагировать на последствия изменений.  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endParaRPr lang="ru-RU" sz="1400" dirty="0" smtClean="0"/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ru-RU" sz="1400" dirty="0" smtClean="0"/>
              <a:t>Мы понимаем, что модернизация происходит в неопределенное и динамичное время - нам нужно как-то выделить время для принятия правильных решений, но мы не можем позволить себе затягивать и разыгрывать друг друга.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endParaRPr lang="ru-RU" sz="1400" dirty="0" smtClean="0"/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ru-RU" sz="1400" dirty="0" smtClean="0"/>
              <a:t>Мы должны завершить модернизацию, чтобы обеспечить устойчивое водопользование в условиях, когда деньги еще не исчерпаны.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endParaRPr lang="ru-RU" sz="1400" dirty="0" smtClean="0"/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ru-RU" sz="1400" dirty="0" smtClean="0"/>
              <a:t>И мы не можем позволить себе закончить с </a:t>
            </a:r>
            <a:r>
              <a:rPr lang="ru-RU" sz="1400" dirty="0" err="1" smtClean="0"/>
              <a:t>Haves</a:t>
            </a:r>
            <a:r>
              <a:rPr lang="ru-RU" sz="1400" dirty="0" smtClean="0"/>
              <a:t> &amp; </a:t>
            </a:r>
            <a:r>
              <a:rPr lang="ru-RU" sz="1400" dirty="0" err="1" smtClean="0"/>
              <a:t>have</a:t>
            </a:r>
            <a:r>
              <a:rPr lang="ru-RU" sz="1400" dirty="0" smtClean="0"/>
              <a:t> </a:t>
            </a:r>
            <a:r>
              <a:rPr lang="ru-RU" sz="1400" dirty="0" err="1" smtClean="0"/>
              <a:t>nots</a:t>
            </a:r>
            <a:r>
              <a:rPr lang="ru-RU" sz="1400" dirty="0" smtClean="0"/>
              <a:t> (то есть, мы должны убедиться, что мы получим работу полностью законченной).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endParaRPr lang="ru-RU" sz="1400" dirty="0" smtClean="0"/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ru-RU" sz="1400" dirty="0" smtClean="0"/>
              <a:t>Мы также должны признать и продвигать тот факт, что ирригационный сектор в целом является инновационным и легко внедряет новые методы, в данном случае, которые способствуют повышению эффективности орошения и устойчивому использованию воды быстрее, чем большинство других секторов.</a:t>
            </a:r>
            <a:endParaRPr lang="en-US" sz="1400" b="1" dirty="0"/>
          </a:p>
          <a:p>
            <a:pPr eaLnBrk="0" hangingPunct="0">
              <a:spcBef>
                <a:spcPct val="20000"/>
              </a:spcBef>
            </a:pPr>
            <a:endParaRPr lang="en-US" sz="1400" dirty="0">
              <a:solidFill>
                <a:schemeClr val="accent2"/>
              </a:solidFill>
            </a:endParaRPr>
          </a:p>
          <a:p>
            <a:pPr eaLnBrk="0" hangingPunct="0">
              <a:spcBef>
                <a:spcPct val="20000"/>
              </a:spcBef>
            </a:pPr>
            <a:endParaRPr lang="en-US" sz="1400" dirty="0">
              <a:solidFill>
                <a:schemeClr val="accent2"/>
              </a:solidFill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BD0A2-BB7B-4204-ABB9-B2C02078C506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988580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BD0A2-BB7B-4204-ABB9-B2C02078C506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800617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Структура</a:t>
            </a:r>
          </a:p>
          <a:p>
            <a:endParaRPr lang="ru-RU" dirty="0" smtClean="0"/>
          </a:p>
          <a:p>
            <a:r>
              <a:rPr lang="ru-RU" dirty="0" smtClean="0"/>
              <a:t>Расскажем об экологических аспектах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8CF6B-5C35-4B24-9161-C653B4DA3AE0}" type="slidenum">
              <a:rPr lang="en-AU" smtClean="0"/>
              <a:pPr/>
              <a:t>26</a:t>
            </a:fld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942778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Бассейн Мюррея Дарлинга – охватывает 4 штата</a:t>
            </a:r>
          </a:p>
          <a:p>
            <a:r>
              <a:rPr lang="ru-RU" dirty="0" smtClean="0"/>
              <a:t>Мы находимся в штате Виктория и</a:t>
            </a:r>
            <a:r>
              <a:rPr lang="ru-RU" baseline="0" dirty="0" smtClean="0"/>
              <a:t> управляем</a:t>
            </a:r>
            <a:r>
              <a:rPr lang="ru-RU" dirty="0" smtClean="0"/>
              <a:t> одним из 10 водосборных районов штата Виктория.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BD0A2-BB7B-4204-ABB9-B2C02078C50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99887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None/>
            </a:pPr>
            <a:r>
              <a:rPr lang="ru-RU" dirty="0" smtClean="0"/>
              <a:t>Характеристика</a:t>
            </a:r>
            <a:r>
              <a:rPr lang="ru-RU" baseline="0" dirty="0" smtClean="0"/>
              <a:t> </a:t>
            </a:r>
            <a:r>
              <a:rPr lang="ru-RU" dirty="0" smtClean="0"/>
              <a:t>бассейна Мюррей-Дарлинг </a:t>
            </a:r>
          </a:p>
          <a:p>
            <a:pPr marL="171450" indent="-171450">
              <a:buFontTx/>
              <a:buNone/>
            </a:pPr>
            <a:r>
              <a:rPr lang="ru-RU" dirty="0" smtClean="0"/>
              <a:t>- Площадь 1 042 730 км² (14% материковой части Австралии) 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Среднегодовое количество осадков (1997-2006 годы) 469 мм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Среднегодовое долгосрочное количество осадков (1895-2006 годы) 457 мм 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Население 2 100 000 человек (10% населения Австралии) 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Валовая стоимость сельскохозяйственной продукции $14,991 млн (39% от национальной стоимости) 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Среднегодовой приток (включая межбассейновые трансферы) 32,800 Гл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Основная емкость водохранилища 22,663 </a:t>
            </a:r>
            <a:r>
              <a:rPr lang="ru-RU" dirty="0" err="1" smtClean="0"/>
              <a:t>Гл</a:t>
            </a:r>
            <a:r>
              <a:rPr lang="ru-RU" dirty="0" smtClean="0"/>
              <a:t> 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Среднегодовой отток (смоделированный) 5 105 </a:t>
            </a:r>
            <a:r>
              <a:rPr lang="ru-RU" dirty="0" err="1" smtClean="0"/>
              <a:t>Гл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EECD1B-1F37-462A-803D-ECB9D20EAC46}" type="slidenum">
              <a:rPr lang="en-AU" smtClean="0"/>
              <a:pPr/>
              <a:t>4</a:t>
            </a:fld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3399936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BD0A2-BB7B-4204-ABB9-B2C02078C50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68150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BD0A2-BB7B-4204-ABB9-B2C02078C50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67461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BD0A2-BB7B-4204-ABB9-B2C02078C50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26271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 smtClean="0"/>
              <a:t>Мое замечание о длительных теплых периодах подкрепляется отмеченными здесь </a:t>
            </a:r>
            <a:r>
              <a:rPr lang="ru-RU" sz="1400" b="1" dirty="0" smtClean="0"/>
              <a:t>красным цветом</a:t>
            </a:r>
            <a:r>
              <a:rPr lang="ru-RU" sz="1400" dirty="0" smtClean="0"/>
              <a:t> засушливыми периодами, которые более продолжительными каждый раз, когда они происходят!</a:t>
            </a:r>
            <a:endParaRPr lang="en-AU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BD0A2-BB7B-4204-ABB9-B2C02078C50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13577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Прогнозирование климата и вероятность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BD0A2-BB7B-4204-ABB9-B2C02078C506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57298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296AE-021B-4430-AD75-6D930D6DEB0E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0006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5945E-B2FD-4F18-905F-A669270F663C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3093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4013" y="260350"/>
            <a:ext cx="1982787" cy="53292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50" y="260350"/>
            <a:ext cx="5795963" cy="53292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81412-D99B-4415-B539-03F132DD25DD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5596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71550" y="1700213"/>
            <a:ext cx="8172450" cy="4348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2942118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802139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D07EC-FFCF-4F5A-A8AD-AF959E488293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560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605C5-4AF4-4ED8-8F6B-59788FE18EFD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2179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0" y="1844675"/>
            <a:ext cx="3889375" cy="3744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7425" y="1844675"/>
            <a:ext cx="3889375" cy="3744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CCD50-7335-4364-8D24-1860B9C6594A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1052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B5F49-2170-44DD-83CD-B468D34A6FB4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113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3D0E9-60F0-4612-A2BC-069D1A2DC2C8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4942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B77B9C-1997-4116-9FA6-40CC5BF7474A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9952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99E12-DF35-4C52-A559-A58B763CCC09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1842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92F24-ECE5-42D6-8922-D63D5A90E1DD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7110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113" y="260350"/>
            <a:ext cx="74882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1844675"/>
            <a:ext cx="7931150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847593-408A-470C-A737-879FCA394CE5}" type="slidenum">
              <a:rPr lang="en-A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AU" dirty="0">
              <a:solidFill>
                <a:srgbClr val="000000"/>
              </a:solidFill>
            </a:endParaRPr>
          </a:p>
        </p:txBody>
      </p:sp>
      <p:pic>
        <p:nvPicPr>
          <p:cNvPr id="1031" name="Picture 77" descr="CMA Sweep - new styl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9313"/>
            <a:ext cx="9144000" cy="219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5" descr="GBCMA Logo NEW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734050"/>
            <a:ext cx="1427162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136746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10" r:id="rId12"/>
    <p:sldLayoutId id="2147483712" r:id="rId13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Rounded MT Bold" pitchFamily="34" charset="0"/>
          <a:cs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Rounded MT Bold" pitchFamily="34" charset="0"/>
          <a:cs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Rounded MT Bold" pitchFamily="34" charset="0"/>
          <a:cs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Rounded MT Bold" pitchFamily="34" charset="0"/>
          <a:cs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Rounded MT Bold" pitchFamily="34" charset="0"/>
          <a:cs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Rounded MT Bold" pitchFamily="34" charset="0"/>
          <a:cs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Rounded MT Bold" pitchFamily="34" charset="0"/>
          <a:cs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Rounded MT Bold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comments" Target="../comments/comment1.xml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http://www.dpi.vic.gov.au/CA25677D007DC87D/LUbyDesc/Ag0705a/$File/Ag0705a.jp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bcma/" TargetMode="External"/><Relationship Id="rId2" Type="http://schemas.openxmlformats.org/officeDocument/2006/relationships/hyperlink" Target="https://www.gbcma.vic.gov.au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niester-commission.com/novosti/upravlenie-vodoj-v-avstralii-obmen-opytom/" TargetMode="External"/><Relationship Id="rId4" Type="http://schemas.openxmlformats.org/officeDocument/2006/relationships/hyperlink" Target="https://dniester-commission.com/novosti/upravlenie-vodnymi-resursami-v-avstralii-obmen-opyt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2819401" y="1676400"/>
            <a:ext cx="6096000" cy="3733800"/>
          </a:xfrm>
        </p:spPr>
        <p:txBody>
          <a:bodyPr/>
          <a:lstStyle/>
          <a:p>
            <a:pPr algn="ctr"/>
            <a:r>
              <a:rPr lang="ru-RU" altLang="en-US" sz="4000" dirty="0" smtClean="0">
                <a:solidFill>
                  <a:srgbClr val="0070C0"/>
                </a:solidFill>
              </a:rPr>
              <a:t>Управление бассейном рек Гоулбурн и Брокен </a:t>
            </a:r>
            <a:r>
              <a:rPr lang="en-AU" altLang="en-US" sz="4000" dirty="0">
                <a:solidFill>
                  <a:srgbClr val="0070C0"/>
                </a:solidFill>
              </a:rPr>
              <a:t/>
            </a:r>
            <a:br>
              <a:rPr lang="en-AU" altLang="en-US" sz="4000" dirty="0">
                <a:solidFill>
                  <a:srgbClr val="0070C0"/>
                </a:solidFill>
              </a:rPr>
            </a:br>
            <a:r>
              <a:rPr lang="en-AU" altLang="en-US" sz="4000" dirty="0">
                <a:solidFill>
                  <a:srgbClr val="0070C0"/>
                </a:solidFill>
              </a:rPr>
              <a:t/>
            </a:r>
            <a:br>
              <a:rPr lang="en-AU" altLang="en-US" sz="4000" dirty="0">
                <a:solidFill>
                  <a:srgbClr val="0070C0"/>
                </a:solidFill>
              </a:rPr>
            </a:br>
            <a:r>
              <a:rPr lang="ru-RU" altLang="en-US" sz="2400" dirty="0" smtClean="0">
                <a:solidFill>
                  <a:srgbClr val="00B050"/>
                </a:solidFill>
              </a:rPr>
              <a:t>Крис Норман, глава бассейнового управления р. ГБ </a:t>
            </a:r>
            <a:br>
              <a:rPr lang="ru-RU" altLang="en-US" sz="2400" dirty="0" smtClean="0">
                <a:solidFill>
                  <a:srgbClr val="00B050"/>
                </a:solidFill>
              </a:rPr>
            </a:br>
            <a:r>
              <a:rPr lang="ru-RU" altLang="en-US" sz="2400" dirty="0" smtClean="0">
                <a:solidFill>
                  <a:srgbClr val="00B050"/>
                </a:solidFill>
              </a:rPr>
              <a:t/>
            </a:r>
            <a:br>
              <a:rPr lang="ru-RU" altLang="en-US" sz="2400" dirty="0" smtClean="0">
                <a:solidFill>
                  <a:srgbClr val="00B050"/>
                </a:solidFill>
              </a:rPr>
            </a:br>
            <a:r>
              <a:rPr lang="ru-RU" altLang="en-US" sz="2400" dirty="0" smtClean="0">
                <a:solidFill>
                  <a:srgbClr val="00B050"/>
                </a:solidFill>
              </a:rPr>
              <a:t>Марк Тернер, менеджер программы здоровья рек и водно-болотных угодий</a:t>
            </a:r>
            <a:r>
              <a:rPr lang="en-AU" altLang="en-US" sz="2400" dirty="0">
                <a:solidFill>
                  <a:srgbClr val="00B050"/>
                </a:solidFill>
              </a:rPr>
              <a:t/>
            </a:r>
            <a:br>
              <a:rPr lang="en-AU" altLang="en-US" sz="2400" dirty="0">
                <a:solidFill>
                  <a:srgbClr val="00B050"/>
                </a:solidFill>
              </a:rPr>
            </a:br>
            <a:r>
              <a:rPr lang="en-AU" altLang="en-US" sz="2400" dirty="0">
                <a:solidFill>
                  <a:srgbClr val="00B050"/>
                </a:solidFill>
              </a:rPr>
              <a:t/>
            </a:r>
            <a:br>
              <a:rPr lang="en-AU" altLang="en-US" sz="2400" dirty="0">
                <a:solidFill>
                  <a:srgbClr val="00B050"/>
                </a:solidFill>
              </a:rPr>
            </a:br>
            <a:endParaRPr lang="en-AU" altLang="en-US" sz="4000" dirty="0">
              <a:solidFill>
                <a:srgbClr val="00B05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0800" y="5562600"/>
            <a:ext cx="6553200" cy="914400"/>
          </a:xfrm>
        </p:spPr>
        <p:txBody>
          <a:bodyPr/>
          <a:lstStyle/>
          <a:p>
            <a:pPr>
              <a:defRPr/>
            </a:pPr>
            <a:r>
              <a:rPr lang="ru-RU" sz="2000" b="1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Ознакомительная поездка по бассейну р. Днестр</a:t>
            </a:r>
            <a:endParaRPr lang="en-US" sz="2000" b="1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  <a:p>
            <a:pPr>
              <a:defRPr/>
            </a:pPr>
            <a:r>
              <a:rPr lang="en-US" sz="2000" b="1" dirty="0">
                <a:solidFill>
                  <a:schemeClr val="accent2"/>
                </a:solidFill>
                <a:ea typeface="+mj-ea"/>
                <a:cs typeface="+mj-cs"/>
              </a:rPr>
              <a:t>30 </a:t>
            </a:r>
            <a:r>
              <a:rPr lang="ru-RU" sz="2000" b="1" dirty="0" smtClean="0">
                <a:solidFill>
                  <a:schemeClr val="accent2"/>
                </a:solidFill>
                <a:ea typeface="+mj-ea"/>
                <a:cs typeface="+mj-cs"/>
              </a:rPr>
              <a:t>сентября</a:t>
            </a:r>
            <a:r>
              <a:rPr lang="en-US" sz="2000" b="1" dirty="0" smtClean="0">
                <a:solidFill>
                  <a:schemeClr val="accent2"/>
                </a:solidFill>
                <a:ea typeface="+mj-ea"/>
                <a:cs typeface="+mj-cs"/>
              </a:rPr>
              <a:t> </a:t>
            </a:r>
            <a:r>
              <a:rPr lang="en-US" sz="2000" b="1" dirty="0">
                <a:solidFill>
                  <a:schemeClr val="accent2"/>
                </a:solidFill>
                <a:ea typeface="+mj-ea"/>
                <a:cs typeface="+mj-cs"/>
              </a:rPr>
              <a:t>- 7 </a:t>
            </a:r>
            <a:r>
              <a:rPr lang="ru-RU" sz="2000" b="1" dirty="0" smtClean="0">
                <a:solidFill>
                  <a:schemeClr val="accent2"/>
                </a:solidFill>
                <a:ea typeface="+mj-ea"/>
                <a:cs typeface="+mj-cs"/>
              </a:rPr>
              <a:t>октября</a:t>
            </a:r>
            <a:r>
              <a:rPr lang="en-US" sz="2000" b="1" dirty="0" smtClean="0">
                <a:solidFill>
                  <a:schemeClr val="accent2"/>
                </a:solidFill>
                <a:ea typeface="+mj-ea"/>
                <a:cs typeface="+mj-cs"/>
              </a:rPr>
              <a:t> </a:t>
            </a:r>
            <a:r>
              <a:rPr lang="en-US" sz="2000" b="1" dirty="0">
                <a:solidFill>
                  <a:schemeClr val="accent2"/>
                </a:solidFill>
                <a:ea typeface="+mj-ea"/>
                <a:cs typeface="+mj-cs"/>
              </a:rPr>
              <a:t>2019</a:t>
            </a:r>
          </a:p>
          <a:p>
            <a:pPr>
              <a:defRPr/>
            </a:pPr>
            <a:endParaRPr lang="en-AU" sz="2000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100" name="Picture 3" descr="Irrigation%20photo%20FP%20RAY6240_JP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0225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5" descr="Floods%20Sept%202010%20088_jpg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161085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6" descr="Kialla%20West%20National%20Tree%20Day%20KB%202010%20(3)_JPG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0"/>
            <a:ext cx="1587500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7" descr="1159D_JPG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0"/>
            <a:ext cx="1798638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8" descr="FRC%20009_JPG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912" y="0"/>
            <a:ext cx="1589088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648200"/>
            <a:ext cx="1699974" cy="1219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4800" y="1371600"/>
            <a:ext cx="2372061" cy="3200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821540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305800" cy="685800"/>
          </a:xfrm>
          <a:effectLst>
            <a:glow rad="76200">
              <a:schemeClr val="accent1">
                <a:alpha val="40000"/>
              </a:schemeClr>
            </a:glow>
            <a:reflection endPos="0" dir="5400000" sy="-100000" algn="bl" rotWithShape="0"/>
          </a:effectLst>
          <a:scene3d>
            <a:camera prst="orthographicFront"/>
            <a:lightRig rig="threePt" dir="t"/>
          </a:scene3d>
          <a:sp3d extrusionH="76200" prstMaterial="matte">
            <a:extrusionClr>
              <a:schemeClr val="bg1"/>
            </a:extrusionClr>
          </a:sp3d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Бассейн Голбурн и Брокен</a:t>
            </a:r>
            <a:endParaRPr lang="en-AU" sz="2800" b="1" dirty="0">
              <a:solidFill>
                <a:srgbClr val="002060"/>
              </a:solidFill>
            </a:endParaRPr>
          </a:p>
        </p:txBody>
      </p:sp>
      <p:sp>
        <p:nvSpPr>
          <p:cNvPr id="10244" name="Content Placeholder 2"/>
          <p:cNvSpPr>
            <a:spLocks noGrp="1"/>
          </p:cNvSpPr>
          <p:nvPr>
            <p:ph sz="half" idx="1"/>
          </p:nvPr>
        </p:nvSpPr>
        <p:spPr>
          <a:xfrm>
            <a:off x="0" y="609600"/>
            <a:ext cx="5867400" cy="5974080"/>
          </a:xfrm>
        </p:spPr>
        <p:txBody>
          <a:bodyPr/>
          <a:lstStyle/>
          <a:p>
            <a:r>
              <a:rPr lang="ru-RU" sz="1800" b="1" dirty="0"/>
              <a:t>Население 204 000 человек </a:t>
            </a:r>
            <a:endParaRPr lang="ru-RU" sz="1800" b="1" dirty="0" smtClean="0"/>
          </a:p>
          <a:p>
            <a:r>
              <a:rPr lang="ru-RU" sz="1800" b="1" dirty="0" smtClean="0"/>
              <a:t>2,4 </a:t>
            </a:r>
            <a:r>
              <a:rPr lang="ru-RU" sz="1800" b="1" dirty="0"/>
              <a:t>млн. га</a:t>
            </a:r>
          </a:p>
          <a:p>
            <a:r>
              <a:rPr lang="ru-RU" sz="1800" b="1" dirty="0"/>
              <a:t>1,4 </a:t>
            </a:r>
            <a:r>
              <a:rPr lang="ru-RU" sz="1800" b="1" dirty="0" smtClean="0"/>
              <a:t>млн га </a:t>
            </a:r>
            <a:r>
              <a:rPr lang="ru-RU" sz="1800" b="1" dirty="0"/>
              <a:t>- </a:t>
            </a:r>
            <a:r>
              <a:rPr lang="ru-RU" sz="1800" b="1" dirty="0" smtClean="0"/>
              <a:t> с/х на </a:t>
            </a:r>
            <a:r>
              <a:rPr lang="ru-RU" sz="1800" b="1" dirty="0"/>
              <a:t>засушливых </a:t>
            </a:r>
            <a:r>
              <a:rPr lang="ru-RU" sz="1800" b="1" dirty="0" smtClean="0"/>
              <a:t>землях </a:t>
            </a:r>
            <a:endParaRPr lang="ru-RU" sz="1800" b="1" dirty="0"/>
          </a:p>
          <a:p>
            <a:r>
              <a:rPr lang="ru-RU" sz="1800" b="1" dirty="0"/>
              <a:t>270 000 га - интенсивное орошаемое земледелие </a:t>
            </a:r>
          </a:p>
          <a:p>
            <a:r>
              <a:rPr lang="ru-RU" sz="1800" b="1" dirty="0"/>
              <a:t>800 000 </a:t>
            </a:r>
            <a:r>
              <a:rPr lang="ru-RU" sz="1800" b="1" dirty="0" smtClean="0"/>
              <a:t>га гос. земель </a:t>
            </a:r>
            <a:r>
              <a:rPr lang="ru-RU" sz="1800" b="1" dirty="0"/>
              <a:t>с обширными природоохранными </a:t>
            </a:r>
            <a:r>
              <a:rPr lang="ru-RU" sz="1800" b="1" dirty="0" smtClean="0"/>
              <a:t>территориями</a:t>
            </a:r>
            <a:endParaRPr lang="ru-RU" sz="1800" b="1" dirty="0"/>
          </a:p>
          <a:p>
            <a:r>
              <a:rPr lang="ru-RU" sz="1800" b="1" dirty="0"/>
              <a:t>С</a:t>
            </a:r>
            <a:r>
              <a:rPr lang="ru-RU" sz="1800" b="1" dirty="0" smtClean="0"/>
              <a:t>мешанные </a:t>
            </a:r>
            <a:r>
              <a:rPr lang="ru-RU" sz="1800" b="1" dirty="0"/>
              <a:t>хозяйства, орошаемые </a:t>
            </a:r>
            <a:endParaRPr lang="ru-RU" sz="1800" b="1" dirty="0" smtClean="0"/>
          </a:p>
          <a:p>
            <a:pPr>
              <a:buNone/>
            </a:pPr>
            <a:r>
              <a:rPr lang="ru-RU" sz="1800" b="1" dirty="0" smtClean="0"/>
              <a:t>	пастбища </a:t>
            </a:r>
            <a:r>
              <a:rPr lang="ru-RU" sz="1800" b="1" dirty="0"/>
              <a:t>и фруктовые сады</a:t>
            </a:r>
          </a:p>
          <a:p>
            <a:r>
              <a:rPr lang="ru-RU" sz="1800" b="1" dirty="0" smtClean="0"/>
              <a:t>Природные </a:t>
            </a:r>
            <a:r>
              <a:rPr lang="ru-RU" sz="1800" b="1" dirty="0"/>
              <a:t>ландшафты</a:t>
            </a:r>
          </a:p>
          <a:p>
            <a:r>
              <a:rPr lang="ru-RU" sz="1800" b="1" dirty="0" smtClean="0"/>
              <a:t>Ряд </a:t>
            </a:r>
            <a:r>
              <a:rPr lang="ru-RU" sz="1800" b="1" dirty="0"/>
              <a:t>социальных, экономических и экологических </a:t>
            </a:r>
            <a:r>
              <a:rPr lang="ru-RU" sz="1800" b="1" dirty="0" smtClean="0"/>
              <a:t> факторов воздействия</a:t>
            </a:r>
            <a:endParaRPr lang="ru-RU" sz="1800" b="1" dirty="0"/>
          </a:p>
          <a:p>
            <a:r>
              <a:rPr lang="ru-RU" sz="1800" b="1" dirty="0"/>
              <a:t>Водосбор дает 11% воды бассейна </a:t>
            </a:r>
            <a:r>
              <a:rPr lang="ru-RU" sz="1800" b="1" dirty="0" smtClean="0"/>
              <a:t>р. Мюррей-Дарлинг</a:t>
            </a:r>
            <a:r>
              <a:rPr lang="ru-RU" sz="1800" b="1" dirty="0"/>
              <a:t>, </a:t>
            </a:r>
            <a:r>
              <a:rPr lang="ru-RU" sz="1800" b="1" dirty="0" smtClean="0"/>
              <a:t>хотя </a:t>
            </a:r>
            <a:r>
              <a:rPr lang="ru-RU" sz="1800" b="1" dirty="0"/>
              <a:t>покрывает </a:t>
            </a:r>
            <a:r>
              <a:rPr lang="ru-RU" sz="1800" b="1" dirty="0" smtClean="0"/>
              <a:t>всего 2</a:t>
            </a:r>
            <a:r>
              <a:rPr lang="ru-RU" sz="1800" b="1" dirty="0"/>
              <a:t>% </a:t>
            </a:r>
            <a:r>
              <a:rPr lang="ru-RU" sz="1800" b="1" dirty="0" smtClean="0"/>
              <a:t>его площади</a:t>
            </a:r>
          </a:p>
          <a:p>
            <a:r>
              <a:rPr lang="ru-RU" sz="1800" b="1" dirty="0" smtClean="0"/>
              <a:t>Годовая </a:t>
            </a:r>
            <a:r>
              <a:rPr lang="ru-RU" sz="1800" b="1" dirty="0"/>
              <a:t>экономическая активность по водосбору $15,9 млрд. в 2009 г. </a:t>
            </a:r>
          </a:p>
          <a:p>
            <a:pPr lvl="3"/>
            <a:r>
              <a:rPr lang="ru-RU" b="1" dirty="0"/>
              <a:t>Вклад </a:t>
            </a:r>
            <a:r>
              <a:rPr lang="ru-RU" b="1" dirty="0" smtClean="0"/>
              <a:t>с/х производства </a:t>
            </a:r>
            <a:r>
              <a:rPr lang="ru-RU" b="1" dirty="0"/>
              <a:t>в 2017/18 </a:t>
            </a:r>
            <a:r>
              <a:rPr lang="ru-RU" b="1" dirty="0" smtClean="0"/>
              <a:t>г. - 2,37 </a:t>
            </a:r>
            <a:r>
              <a:rPr lang="ru-RU" b="1" dirty="0"/>
              <a:t>млрд. долл. США (15,8% от </a:t>
            </a:r>
            <a:r>
              <a:rPr lang="ru-RU" b="1" dirty="0" smtClean="0"/>
              <a:t>ВВП)</a:t>
            </a:r>
            <a:endParaRPr lang="ru-RU" b="1" dirty="0"/>
          </a:p>
          <a:p>
            <a:pPr>
              <a:buFontTx/>
              <a:buNone/>
            </a:pPr>
            <a:endParaRPr lang="en-AU" sz="1800" b="1" dirty="0"/>
          </a:p>
          <a:p>
            <a:pPr>
              <a:buFontTx/>
              <a:buNone/>
            </a:pPr>
            <a:endParaRPr lang="en-AU" sz="1800" b="1" dirty="0"/>
          </a:p>
          <a:p>
            <a:pPr>
              <a:buFontTx/>
              <a:buNone/>
            </a:pPr>
            <a:endParaRPr lang="en-AU" sz="1800" b="1" dirty="0"/>
          </a:p>
          <a:p>
            <a:endParaRPr lang="en-AU" sz="1800" b="1" dirty="0"/>
          </a:p>
          <a:p>
            <a:endParaRPr lang="en-US" sz="1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24798" y="838200"/>
            <a:ext cx="3819202" cy="4800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179862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2609"/>
            <a:ext cx="7488237" cy="632209"/>
          </a:xfrm>
        </p:spPr>
        <p:txBody>
          <a:bodyPr/>
          <a:lstStyle/>
          <a:p>
            <a:pPr algn="ctr"/>
            <a:r>
              <a:rPr lang="ru-RU" dirty="0" smtClean="0"/>
              <a:t>Стратегия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507035344"/>
              </p:ext>
            </p:extLst>
          </p:nvPr>
        </p:nvGraphicFramePr>
        <p:xfrm>
          <a:off x="457200" y="457200"/>
          <a:ext cx="8146074" cy="9144488"/>
        </p:xfrm>
        <a:graphic>
          <a:graphicData uri="http://schemas.openxmlformats.org/presentationml/2006/ole">
            <p:oleObj spid="_x0000_s2059" name="Visio" r:id="rId4" imgW="6929877" imgH="7301991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3824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r="30529"/>
          <a:stretch/>
        </p:blipFill>
        <p:spPr>
          <a:xfrm>
            <a:off x="0" y="11723"/>
            <a:ext cx="9144000" cy="67773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2431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A05712-0826-4B65-8CB8-6B9FFF71F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90600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+mn-lt"/>
              </a:rPr>
              <a:t>Недавние изменения в объемах воды и структуре собственности на севере штата Виктория</a:t>
            </a:r>
            <a:endParaRPr lang="en-AU" sz="28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272F0D81-BB5F-42A1-B4C9-AFF7EACAF8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6844" y="1447800"/>
            <a:ext cx="9037080" cy="47083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0406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close up of text on a black background&#10;&#10;Description generated with high confidence">
            <a:extLst>
              <a:ext uri="{FF2B5EF4-FFF2-40B4-BE49-F238E27FC236}">
                <a16:creationId xmlns:a16="http://schemas.microsoft.com/office/drawing/2014/main" xmlns="" id="{04A85F77-5A43-476B-89C6-DEA89A8C32F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9281" y="1132904"/>
            <a:ext cx="8719669" cy="56874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38200" y="152400"/>
            <a:ext cx="7467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</a:rPr>
              <a:t>Экологический сток </a:t>
            </a:r>
            <a:endParaRPr lang="ru-RU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072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/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63" y="533400"/>
            <a:ext cx="8582926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5673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9378" y="-110333"/>
            <a:ext cx="4486275" cy="3594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1288" y="-309898"/>
            <a:ext cx="5786553" cy="3993474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276600"/>
            <a:ext cx="6477000" cy="4335844"/>
          </a:xfrm>
        </p:spPr>
      </p:pic>
    </p:spTree>
    <p:extLst>
      <p:ext uri="{BB962C8B-B14F-4D97-AF65-F5344CB8AC3E}">
        <p14:creationId xmlns="" xmlns:p14="http://schemas.microsoft.com/office/powerpoint/2010/main" val="394524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2" descr="S:\Mark Turner\08.09\Goulburn LSRR Project\Lower\Shep weir photos\P622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91119" cy="3972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Box 3"/>
          <p:cNvSpPr txBox="1">
            <a:spLocks noChangeArrowheads="1"/>
          </p:cNvSpPr>
          <p:nvPr/>
        </p:nvSpPr>
        <p:spPr bwMode="auto">
          <a:xfrm>
            <a:off x="3383756" y="4131469"/>
            <a:ext cx="318611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AU" altLang="en-US" sz="1350">
                <a:solidFill>
                  <a:srgbClr val="000066"/>
                </a:solidFill>
                <a:cs typeface="Arial" panose="020B0604020202020204" pitchFamily="34" charset="0"/>
              </a:rPr>
              <a:t>Caseys, Rices, Euroa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131" y="3429000"/>
            <a:ext cx="6877523" cy="392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80147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886700" cy="528297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поймами рек</a:t>
            </a:r>
            <a:endParaRPr lang="en-AU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8839200" cy="5791199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b="1" dirty="0">
                <a:solidFill>
                  <a:srgbClr val="002060"/>
                </a:solidFill>
              </a:rPr>
              <a:t>Управление </a:t>
            </a:r>
            <a:r>
              <a:rPr lang="ru-RU" b="1" dirty="0" smtClean="0">
                <a:solidFill>
                  <a:srgbClr val="002060"/>
                </a:solidFill>
              </a:rPr>
              <a:t>существующими проблемами </a:t>
            </a:r>
            <a:r>
              <a:rPr lang="ru-RU" b="1" dirty="0">
                <a:solidFill>
                  <a:srgbClr val="002060"/>
                </a:solidFill>
              </a:rPr>
              <a:t>наводнений - может включать ряд мер структурного характера, таких </a:t>
            </a:r>
            <a:r>
              <a:rPr lang="ru-RU" b="1" dirty="0" smtClean="0">
                <a:solidFill>
                  <a:srgbClr val="002060"/>
                </a:solidFill>
              </a:rPr>
              <a:t>как </a:t>
            </a:r>
            <a:r>
              <a:rPr lang="ru-RU" b="1" dirty="0">
                <a:solidFill>
                  <a:srgbClr val="002060"/>
                </a:solidFill>
              </a:rPr>
              <a:t>дамбы, отводящие каналы, </a:t>
            </a:r>
            <a:r>
              <a:rPr lang="ru-RU" b="1" dirty="0" smtClean="0">
                <a:solidFill>
                  <a:srgbClr val="002060"/>
                </a:solidFill>
              </a:rPr>
              <a:t>системы </a:t>
            </a:r>
            <a:r>
              <a:rPr lang="ru-RU" b="1" dirty="0">
                <a:solidFill>
                  <a:srgbClr val="002060"/>
                </a:solidFill>
              </a:rPr>
              <a:t>предупреждения о </a:t>
            </a:r>
            <a:r>
              <a:rPr lang="ru-RU" b="1" dirty="0" smtClean="0">
                <a:solidFill>
                  <a:srgbClr val="002060"/>
                </a:solidFill>
              </a:rPr>
              <a:t>наводнениях</a:t>
            </a:r>
            <a:endParaRPr lang="ru-RU" b="1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b="1" dirty="0">
                <a:solidFill>
                  <a:srgbClr val="002060"/>
                </a:solidFill>
              </a:rPr>
              <a:t>Управление будущими проблемами наводнений - политика и руководящие принципы планирования землепользования в схемах муниципального планирования </a:t>
            </a:r>
          </a:p>
          <a:p>
            <a:pPr marL="457200" indent="-457200">
              <a:buFont typeface="+mj-lt"/>
              <a:buAutoNum type="arabicPeriod"/>
            </a:pPr>
            <a:r>
              <a:rPr lang="ru-RU" b="1" dirty="0">
                <a:solidFill>
                  <a:srgbClr val="002060"/>
                </a:solidFill>
              </a:rPr>
              <a:t>Управление </a:t>
            </a:r>
            <a:r>
              <a:rPr lang="ru-RU" b="1" dirty="0" smtClean="0">
                <a:solidFill>
                  <a:srgbClr val="002060"/>
                </a:solidFill>
              </a:rPr>
              <a:t>наводнениями - </a:t>
            </a:r>
            <a:r>
              <a:rPr lang="ru-RU" b="1" dirty="0">
                <a:solidFill>
                  <a:srgbClr val="002060"/>
                </a:solidFill>
              </a:rPr>
              <a:t>если не </a:t>
            </a:r>
            <a:r>
              <a:rPr lang="ru-RU" b="1" dirty="0" smtClean="0">
                <a:solidFill>
                  <a:srgbClr val="002060"/>
                </a:solidFill>
              </a:rPr>
              <a:t>2 варианта выше, </a:t>
            </a:r>
            <a:r>
              <a:rPr lang="ru-RU" b="1" dirty="0">
                <a:solidFill>
                  <a:srgbClr val="002060"/>
                </a:solidFill>
              </a:rPr>
              <a:t>то остаточная проблема наводнений должна перейти к механизмам управления </a:t>
            </a:r>
            <a:r>
              <a:rPr lang="ru-RU" b="1" dirty="0" smtClean="0">
                <a:solidFill>
                  <a:srgbClr val="002060"/>
                </a:solidFill>
              </a:rPr>
              <a:t>ЧС, </a:t>
            </a:r>
            <a:r>
              <a:rPr lang="ru-RU" b="1" dirty="0">
                <a:solidFill>
                  <a:srgbClr val="002060"/>
                </a:solidFill>
              </a:rPr>
              <a:t>в частности, через </a:t>
            </a:r>
            <a:r>
              <a:rPr lang="ru-RU" b="1" dirty="0" smtClean="0">
                <a:solidFill>
                  <a:srgbClr val="002060"/>
                </a:solidFill>
              </a:rPr>
              <a:t>муниципальные </a:t>
            </a:r>
            <a:r>
              <a:rPr lang="ru-RU" b="1" dirty="0">
                <a:solidFill>
                  <a:srgbClr val="002060"/>
                </a:solidFill>
              </a:rPr>
              <a:t>планы </a:t>
            </a:r>
            <a:r>
              <a:rPr lang="ru-RU" b="1" dirty="0" smtClean="0">
                <a:solidFill>
                  <a:srgbClr val="002060"/>
                </a:solidFill>
              </a:rPr>
              <a:t>ЧС</a:t>
            </a:r>
            <a:endParaRPr lang="en-AU" sz="1400" b="1" dirty="0">
              <a:solidFill>
                <a:srgbClr val="002060"/>
              </a:solidFill>
            </a:endParaRPr>
          </a:p>
        </p:txBody>
      </p:sp>
      <p:pic>
        <p:nvPicPr>
          <p:cNvPr id="5" name="Picture 2" descr="C:\Users\markt\Mark T\Photos\2012\Broken Creek floods\P100056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393"/>
          <a:stretch/>
        </p:blipFill>
        <p:spPr bwMode="auto">
          <a:xfrm>
            <a:off x="5608316" y="5029200"/>
            <a:ext cx="3535683" cy="1828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BEBE965-63CE-489E-A349-5692C40FE2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57200"/>
            <a:ext cx="731520" cy="5234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8721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74"/>
          <p:cNvSpPr>
            <a:spLocks noChangeAspect="1" noChangeArrowheads="1"/>
          </p:cNvSpPr>
          <p:nvPr/>
        </p:nvSpPr>
        <p:spPr bwMode="auto">
          <a:xfrm>
            <a:off x="214313" y="357188"/>
            <a:ext cx="8689975" cy="6024562"/>
          </a:xfrm>
          <a:prstGeom prst="roundRect">
            <a:avLst>
              <a:gd name="adj" fmla="val 3125"/>
            </a:avLst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8" tIns="45715" rIns="91428" bIns="45715"/>
          <a:lstStyle/>
          <a:p>
            <a:pPr eaLnBrk="0" hangingPunct="0">
              <a:tabLst>
                <a:tab pos="355600" algn="l"/>
              </a:tabLst>
            </a:pP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0483" name="Group 32"/>
          <p:cNvGrpSpPr>
            <a:grpSpLocks/>
          </p:cNvGrpSpPr>
          <p:nvPr/>
        </p:nvGrpSpPr>
        <p:grpSpPr bwMode="auto">
          <a:xfrm>
            <a:off x="0" y="1327570"/>
            <a:ext cx="8916746" cy="5530430"/>
            <a:chOff x="30739" y="871308"/>
            <a:chExt cx="9091036" cy="5925459"/>
          </a:xfrm>
        </p:grpSpPr>
        <p:sp>
          <p:nvSpPr>
            <p:cNvPr id="20485" name="Text Box 3"/>
            <p:cNvSpPr txBox="1">
              <a:spLocks noChangeArrowheads="1"/>
            </p:cNvSpPr>
            <p:nvPr/>
          </p:nvSpPr>
          <p:spPr bwMode="auto">
            <a:xfrm>
              <a:off x="5014912" y="871308"/>
              <a:ext cx="3090862" cy="758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aseline="-25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400" baseline="-25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400" baseline="-25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400" baseline="-25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400" baseline="-25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algn="ctr" eaLnBrk="1" hangingPunct="1"/>
              <a:r>
                <a:rPr lang="ru-RU" sz="2000" b="1" baseline="0" dirty="0" smtClean="0">
                  <a:solidFill>
                    <a:srgbClr val="0093D3"/>
                  </a:solidFill>
                  <a:latin typeface="Arial Rounded MT Bold" pitchFamily="34" charset="0"/>
                </a:rPr>
                <a:t>Эффективность (начиная с вдхр.)</a:t>
              </a:r>
              <a:endParaRPr lang="en-US" sz="2000" b="1" baseline="0" dirty="0">
                <a:solidFill>
                  <a:srgbClr val="6CCFF6"/>
                </a:solidFill>
                <a:latin typeface="Arial Rounded MT Bold" pitchFamily="34" charset="0"/>
              </a:endParaRPr>
            </a:p>
          </p:txBody>
        </p:sp>
        <p:sp>
          <p:nvSpPr>
            <p:cNvPr id="20486" name="Text Box 4"/>
            <p:cNvSpPr txBox="1">
              <a:spLocks noChangeArrowheads="1"/>
            </p:cNvSpPr>
            <p:nvPr/>
          </p:nvSpPr>
          <p:spPr bwMode="auto">
            <a:xfrm>
              <a:off x="30739" y="2632982"/>
              <a:ext cx="1951945" cy="2473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68288" indent="-268288" eaLnBrk="0" hangingPunct="0">
                <a:tabLst>
                  <a:tab pos="195263" algn="l"/>
                </a:tabLst>
                <a:defRPr sz="2400" baseline="-25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tabLst>
                  <a:tab pos="195263" algn="l"/>
                </a:tabLst>
                <a:defRPr sz="2400" baseline="-25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tabLst>
                  <a:tab pos="195263" algn="l"/>
                </a:tabLst>
                <a:defRPr sz="2400" baseline="-25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tabLst>
                  <a:tab pos="195263" algn="l"/>
                </a:tabLst>
                <a:defRPr sz="2400" baseline="-25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tabLst>
                  <a:tab pos="195263" algn="l"/>
                </a:tabLst>
                <a:defRPr sz="2400" baseline="-25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95263" algn="l"/>
                </a:tabLst>
                <a:defRPr sz="2400" baseline="-25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95263" algn="l"/>
                </a:tabLst>
                <a:defRPr sz="2400" baseline="-25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95263" algn="l"/>
                </a:tabLst>
                <a:defRPr sz="2400" baseline="-25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95263" algn="l"/>
                </a:tabLst>
                <a:defRPr sz="2400" baseline="-25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>
                <a:buFont typeface="Times CE"/>
                <a:buNone/>
              </a:pPr>
              <a:r>
                <a:rPr lang="ru-RU" sz="1600" b="1" baseline="0" dirty="0" smtClean="0">
                  <a:solidFill>
                    <a:srgbClr val="003A6E"/>
                  </a:solidFill>
                  <a:latin typeface="Arial Rounded MT Bold" pitchFamily="34" charset="0"/>
                </a:rPr>
                <a:t>От дамбы к ферме:</a:t>
              </a:r>
              <a:endParaRPr lang="en-US" sz="1600" b="1" baseline="0" dirty="0">
                <a:solidFill>
                  <a:srgbClr val="003A6E"/>
                </a:solidFill>
              </a:endParaRPr>
            </a:p>
            <a:p>
              <a:pPr eaLnBrk="1" hangingPunct="1"/>
              <a:r>
                <a:rPr lang="ru-RU" sz="1600" b="1" baseline="0" dirty="0" smtClean="0">
                  <a:solidFill>
                    <a:srgbClr val="003A6E"/>
                  </a:solidFill>
                </a:rPr>
                <a:t>-Операционные </a:t>
              </a:r>
              <a:r>
                <a:rPr lang="ru-RU" sz="1600" b="1" baseline="0" dirty="0">
                  <a:solidFill>
                    <a:srgbClr val="003A6E"/>
                  </a:solidFill>
                </a:rPr>
                <a:t>разливы</a:t>
              </a:r>
            </a:p>
            <a:p>
              <a:pPr eaLnBrk="1" hangingPunct="1"/>
              <a:r>
                <a:rPr lang="ru-RU" sz="1600" b="1" baseline="0" dirty="0" smtClean="0">
                  <a:solidFill>
                    <a:srgbClr val="003A6E"/>
                  </a:solidFill>
                </a:rPr>
                <a:t>-Плохое </a:t>
              </a:r>
              <a:r>
                <a:rPr lang="ru-RU" sz="1600" b="1" baseline="0" dirty="0">
                  <a:solidFill>
                    <a:srgbClr val="003A6E"/>
                  </a:solidFill>
                </a:rPr>
                <a:t>измерение</a:t>
              </a:r>
            </a:p>
            <a:p>
              <a:pPr eaLnBrk="1" hangingPunct="1"/>
              <a:r>
                <a:rPr lang="ru-RU" sz="1600" b="1" baseline="0" dirty="0" smtClean="0">
                  <a:solidFill>
                    <a:srgbClr val="003A6E"/>
                  </a:solidFill>
                </a:rPr>
                <a:t>-Утечки</a:t>
              </a:r>
              <a:endParaRPr lang="ru-RU" sz="1600" b="1" baseline="0" dirty="0">
                <a:solidFill>
                  <a:srgbClr val="003A6E"/>
                </a:solidFill>
              </a:endParaRPr>
            </a:p>
            <a:p>
              <a:pPr eaLnBrk="1" hangingPunct="1"/>
              <a:r>
                <a:rPr lang="ru-RU" sz="1600" b="1" baseline="0" dirty="0" smtClean="0">
                  <a:solidFill>
                    <a:srgbClr val="003A6E"/>
                  </a:solidFill>
                </a:rPr>
                <a:t>-Просачивание</a:t>
              </a:r>
              <a:endParaRPr lang="ru-RU" sz="1600" b="1" baseline="0" dirty="0">
                <a:solidFill>
                  <a:srgbClr val="003A6E"/>
                </a:solidFill>
              </a:endParaRPr>
            </a:p>
            <a:p>
              <a:pPr eaLnBrk="1" hangingPunct="1"/>
              <a:r>
                <a:rPr lang="ru-RU" sz="1600" b="1" baseline="0" dirty="0" smtClean="0">
                  <a:solidFill>
                    <a:srgbClr val="003A6E"/>
                  </a:solidFill>
                </a:rPr>
                <a:t>- Испарение</a:t>
              </a:r>
              <a:endParaRPr lang="en-US" sz="1600" b="1" baseline="0" dirty="0">
                <a:solidFill>
                  <a:srgbClr val="003A6E"/>
                </a:solidFill>
              </a:endParaRPr>
            </a:p>
          </p:txBody>
        </p:sp>
        <p:sp>
          <p:nvSpPr>
            <p:cNvPr id="20487" name="Text Box 5"/>
            <p:cNvSpPr txBox="1">
              <a:spLocks noChangeArrowheads="1"/>
            </p:cNvSpPr>
            <p:nvPr/>
          </p:nvSpPr>
          <p:spPr bwMode="auto">
            <a:xfrm>
              <a:off x="3992900" y="4918982"/>
              <a:ext cx="2952199" cy="1681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68288" indent="-268288" eaLnBrk="0" hangingPunct="0">
                <a:defRPr sz="2400" baseline="-25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400" baseline="-25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400" baseline="-25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400" baseline="-25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400" baseline="-25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>
                <a:buFont typeface="Times CE"/>
                <a:buNone/>
              </a:pPr>
              <a:r>
                <a:rPr lang="ru-RU" sz="1600" b="1" baseline="0" dirty="0" smtClean="0">
                  <a:solidFill>
                    <a:srgbClr val="003A6E"/>
                  </a:solidFill>
                  <a:latin typeface="Arial Rounded MT Bold" pitchFamily="34" charset="0"/>
                </a:rPr>
                <a:t>Использование растением</a:t>
              </a:r>
              <a:endParaRPr lang="en-US" sz="1600" b="1" baseline="0" dirty="0">
                <a:solidFill>
                  <a:srgbClr val="003A6E"/>
                </a:solidFill>
              </a:endParaRPr>
            </a:p>
            <a:p>
              <a:pPr eaLnBrk="1" hangingPunct="1">
                <a:buFont typeface="Times CE"/>
                <a:buChar char="–"/>
              </a:pPr>
              <a:r>
                <a:rPr lang="ru-RU" sz="1600" b="1" baseline="0" dirty="0">
                  <a:solidFill>
                    <a:srgbClr val="003A6E"/>
                  </a:solidFill>
                </a:rPr>
                <a:t>Неточное определение времени</a:t>
              </a:r>
            </a:p>
            <a:p>
              <a:pPr eaLnBrk="1" hangingPunct="1">
                <a:buFont typeface="Times CE"/>
                <a:buChar char="–"/>
              </a:pPr>
              <a:r>
                <a:rPr lang="ru-RU" sz="1600" b="1" baseline="0" dirty="0">
                  <a:solidFill>
                    <a:srgbClr val="003A6E"/>
                  </a:solidFill>
                </a:rPr>
                <a:t>Отсутствие измерения потребностей в </a:t>
              </a:r>
              <a:r>
                <a:rPr lang="ru-RU" sz="1600" b="1" baseline="0" dirty="0" smtClean="0">
                  <a:solidFill>
                    <a:srgbClr val="003A6E"/>
                  </a:solidFill>
                </a:rPr>
                <a:t>с/х </a:t>
              </a:r>
              <a:r>
                <a:rPr lang="ru-RU" sz="1600" b="1" baseline="0" dirty="0">
                  <a:solidFill>
                    <a:srgbClr val="003A6E"/>
                  </a:solidFill>
                </a:rPr>
                <a:t>культурах</a:t>
              </a:r>
            </a:p>
          </p:txBody>
        </p:sp>
        <p:sp>
          <p:nvSpPr>
            <p:cNvPr id="20488" name="Text Box 6"/>
            <p:cNvSpPr txBox="1">
              <a:spLocks noChangeArrowheads="1"/>
            </p:cNvSpPr>
            <p:nvPr/>
          </p:nvSpPr>
          <p:spPr bwMode="auto">
            <a:xfrm>
              <a:off x="1895285" y="3729994"/>
              <a:ext cx="2252994" cy="3066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68288" indent="-268288" eaLnBrk="0" hangingPunct="0">
                <a:defRPr sz="2400" baseline="-25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400" baseline="-25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400" baseline="-25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400" baseline="-25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400" baseline="-25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>
                <a:buFont typeface="Times CE"/>
                <a:buNone/>
              </a:pPr>
              <a:r>
                <a:rPr lang="ru-RU" sz="1800" b="1" baseline="0" dirty="0" smtClean="0">
                  <a:solidFill>
                    <a:srgbClr val="003A6E"/>
                  </a:solidFill>
                  <a:latin typeface="Arial Rounded MT Bold" pitchFamily="34" charset="0"/>
                </a:rPr>
                <a:t>Поставки для посевов</a:t>
              </a:r>
              <a:endParaRPr lang="en-US" sz="1800" b="1" baseline="0" dirty="0">
                <a:solidFill>
                  <a:srgbClr val="003A6E"/>
                </a:solidFill>
              </a:endParaRPr>
            </a:p>
            <a:p>
              <a:pPr eaLnBrk="1" hangingPunct="1">
                <a:buFont typeface="Times CE"/>
                <a:buChar char="–"/>
              </a:pPr>
              <a:r>
                <a:rPr lang="ru-RU" sz="1800" b="1" baseline="0" dirty="0">
                  <a:solidFill>
                    <a:srgbClr val="003A6E"/>
                  </a:solidFill>
                </a:rPr>
                <a:t>Плохое обслуживание</a:t>
              </a:r>
            </a:p>
            <a:p>
              <a:pPr eaLnBrk="1" hangingPunct="1">
                <a:buFont typeface="Times CE"/>
                <a:buChar char="–"/>
              </a:pPr>
              <a:r>
                <a:rPr lang="ru-RU" sz="1800" b="1" baseline="0" dirty="0">
                  <a:solidFill>
                    <a:srgbClr val="003A6E"/>
                  </a:solidFill>
                </a:rPr>
                <a:t>Медленная доставка</a:t>
              </a:r>
            </a:p>
            <a:p>
              <a:pPr eaLnBrk="1" hangingPunct="1">
                <a:buFont typeface="Times CE"/>
                <a:buChar char="–"/>
              </a:pPr>
              <a:r>
                <a:rPr lang="ru-RU" sz="1800" b="1" baseline="0" dirty="0">
                  <a:solidFill>
                    <a:srgbClr val="003A6E"/>
                  </a:solidFill>
                </a:rPr>
                <a:t>Различные </a:t>
              </a:r>
              <a:r>
                <a:rPr lang="ru-RU" sz="1800" b="1" baseline="0" dirty="0" smtClean="0">
                  <a:solidFill>
                    <a:srgbClr val="003A6E"/>
                  </a:solidFill>
                </a:rPr>
                <a:t>стоки</a:t>
              </a:r>
              <a:endParaRPr lang="ru-RU" sz="1800" b="1" baseline="0" dirty="0">
                <a:solidFill>
                  <a:srgbClr val="003A6E"/>
                </a:solidFill>
              </a:endParaRPr>
            </a:p>
            <a:p>
              <a:pPr eaLnBrk="1" hangingPunct="1">
                <a:buFont typeface="Times CE"/>
                <a:buChar char="–"/>
              </a:pPr>
              <a:r>
                <a:rPr lang="ru-RU" sz="1800" b="1" baseline="0" dirty="0">
                  <a:solidFill>
                    <a:srgbClr val="003A6E"/>
                  </a:solidFill>
                </a:rPr>
                <a:t>Плохой контроль</a:t>
              </a:r>
              <a:endParaRPr lang="en-US" sz="1800" b="1" baseline="0" dirty="0">
                <a:solidFill>
                  <a:srgbClr val="003A6E"/>
                </a:solidFill>
              </a:endParaRPr>
            </a:p>
          </p:txBody>
        </p:sp>
        <p:grpSp>
          <p:nvGrpSpPr>
            <p:cNvPr id="20489" name="Group 7"/>
            <p:cNvGrpSpPr>
              <a:grpSpLocks/>
            </p:cNvGrpSpPr>
            <p:nvPr/>
          </p:nvGrpSpPr>
          <p:grpSpPr bwMode="auto">
            <a:xfrm>
              <a:off x="428625" y="928688"/>
              <a:ext cx="3064829" cy="1709737"/>
              <a:chOff x="84" y="449"/>
              <a:chExt cx="2143" cy="1258"/>
            </a:xfrm>
          </p:grpSpPr>
          <p:pic>
            <p:nvPicPr>
              <p:cNvPr id="5150" name="Picture 8" descr="Hume Dam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4" y="661"/>
                <a:ext cx="1876" cy="104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0511" name="Text Box 9"/>
              <p:cNvSpPr txBox="1">
                <a:spLocks noChangeArrowheads="1"/>
              </p:cNvSpPr>
              <p:nvPr/>
            </p:nvSpPr>
            <p:spPr bwMode="auto">
              <a:xfrm>
                <a:off x="1573" y="449"/>
                <a:ext cx="654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ru-RU" sz="1800" b="1" baseline="0" dirty="0" smtClean="0">
                    <a:solidFill>
                      <a:srgbClr val="003A6E"/>
                    </a:solidFill>
                    <a:latin typeface="Arial Rounded MT Bold" pitchFamily="34" charset="0"/>
                  </a:rPr>
                  <a:t>Дамба</a:t>
                </a:r>
                <a:endParaRPr lang="en-US" sz="1800" b="1" baseline="0" dirty="0">
                  <a:solidFill>
                    <a:srgbClr val="003A6E"/>
                  </a:solidFill>
                  <a:latin typeface="Trebuchet MS" pitchFamily="34" charset="0"/>
                </a:endParaRPr>
              </a:p>
            </p:txBody>
          </p:sp>
        </p:grpSp>
        <p:grpSp>
          <p:nvGrpSpPr>
            <p:cNvPr id="20490" name="Group 68"/>
            <p:cNvGrpSpPr>
              <a:grpSpLocks/>
            </p:cNvGrpSpPr>
            <p:nvPr/>
          </p:nvGrpSpPr>
          <p:grpSpPr bwMode="auto">
            <a:xfrm>
              <a:off x="2357438" y="1773238"/>
              <a:ext cx="2554287" cy="2036762"/>
              <a:chOff x="1485" y="1117"/>
              <a:chExt cx="1609" cy="1283"/>
            </a:xfrm>
          </p:grpSpPr>
          <p:pic>
            <p:nvPicPr>
              <p:cNvPr id="5148" name="Picture 11" descr="The Dethridge wheel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485" y="1337"/>
                <a:ext cx="1609" cy="106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0509" name="Text Box 12"/>
              <p:cNvSpPr txBox="1">
                <a:spLocks noChangeArrowheads="1"/>
              </p:cNvSpPr>
              <p:nvPr/>
            </p:nvSpPr>
            <p:spPr bwMode="auto">
              <a:xfrm>
                <a:off x="2517" y="1117"/>
                <a:ext cx="559" cy="2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ru-RU" sz="1800" b="1" baseline="0" dirty="0" smtClean="0">
                    <a:solidFill>
                      <a:srgbClr val="003A6E"/>
                    </a:solidFill>
                    <a:latin typeface="Arial Rounded MT Bold" pitchFamily="34" charset="0"/>
                  </a:rPr>
                  <a:t>Канал</a:t>
                </a:r>
                <a:endParaRPr lang="en-US" sz="1600" b="1" baseline="0" dirty="0">
                  <a:solidFill>
                    <a:srgbClr val="003A6E"/>
                  </a:solidFill>
                  <a:latin typeface="Arial Rounded MT Bold" pitchFamily="34" charset="0"/>
                </a:endParaRPr>
              </a:p>
            </p:txBody>
          </p:sp>
        </p:grpSp>
        <p:grpSp>
          <p:nvGrpSpPr>
            <p:cNvPr id="20491" name="Group 13"/>
            <p:cNvGrpSpPr>
              <a:grpSpLocks/>
            </p:cNvGrpSpPr>
            <p:nvPr/>
          </p:nvGrpSpPr>
          <p:grpSpPr bwMode="auto">
            <a:xfrm>
              <a:off x="4303711" y="3114675"/>
              <a:ext cx="2890836" cy="1784350"/>
              <a:chOff x="2711" y="1962"/>
              <a:chExt cx="1821" cy="1124"/>
            </a:xfrm>
          </p:grpSpPr>
          <p:pic>
            <p:nvPicPr>
              <p:cNvPr id="5146" name="Picture 14" descr="Cotton0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711" y="2019"/>
                <a:ext cx="1609" cy="106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0507" name="Text Box 15"/>
              <p:cNvSpPr txBox="1">
                <a:spLocks noChangeArrowheads="1"/>
              </p:cNvSpPr>
              <p:nvPr/>
            </p:nvSpPr>
            <p:spPr bwMode="auto">
              <a:xfrm>
                <a:off x="3925" y="1962"/>
                <a:ext cx="607" cy="2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ru-RU" sz="1800" b="1" baseline="0" dirty="0" smtClean="0">
                    <a:solidFill>
                      <a:srgbClr val="003A6E"/>
                    </a:solidFill>
                    <a:latin typeface="Arial Rounded MT Bold" pitchFamily="34" charset="0"/>
                  </a:rPr>
                  <a:t>Ферма</a:t>
                </a:r>
                <a:endParaRPr lang="en-US" sz="1600" b="1" baseline="0" dirty="0">
                  <a:solidFill>
                    <a:srgbClr val="003A6E"/>
                  </a:solidFill>
                  <a:latin typeface="Trebuchet MS" pitchFamily="34" charset="0"/>
                </a:endParaRPr>
              </a:p>
            </p:txBody>
          </p:sp>
        </p:grpSp>
        <p:grpSp>
          <p:nvGrpSpPr>
            <p:cNvPr id="20492" name="Group 67"/>
            <p:cNvGrpSpPr>
              <a:grpSpLocks/>
            </p:cNvGrpSpPr>
            <p:nvPr/>
          </p:nvGrpSpPr>
          <p:grpSpPr bwMode="auto">
            <a:xfrm>
              <a:off x="6945313" y="4102103"/>
              <a:ext cx="2176462" cy="1820864"/>
              <a:chOff x="4375" y="2584"/>
              <a:chExt cx="1371" cy="1147"/>
            </a:xfrm>
          </p:grpSpPr>
          <p:pic>
            <p:nvPicPr>
              <p:cNvPr id="5144" name="Picture 17" descr="Photo: White clover (Trifolium repens)"/>
              <p:cNvPicPr>
                <a:picLocks noChangeAspect="1" noChangeArrowheads="1"/>
              </p:cNvPicPr>
              <p:nvPr/>
            </p:nvPicPr>
            <p:blipFill>
              <a:blip r:embed="rId6" r:link="rId7" cstate="print"/>
              <a:srcRect/>
              <a:stretch>
                <a:fillRect/>
              </a:stretch>
            </p:blipFill>
            <p:spPr bwMode="auto">
              <a:xfrm>
                <a:off x="4375" y="2790"/>
                <a:ext cx="1359" cy="94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0505" name="Text Box 18"/>
              <p:cNvSpPr txBox="1">
                <a:spLocks noChangeArrowheads="1"/>
              </p:cNvSpPr>
              <p:nvPr/>
            </p:nvSpPr>
            <p:spPr bwMode="auto">
              <a:xfrm>
                <a:off x="4766" y="2584"/>
                <a:ext cx="980" cy="2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ru-RU" sz="1800" b="1" baseline="0" dirty="0" smtClean="0">
                    <a:solidFill>
                      <a:srgbClr val="003A6E"/>
                    </a:solidFill>
                    <a:latin typeface="Arial Rounded MT Bold" pitchFamily="34" charset="0"/>
                  </a:rPr>
                  <a:t>Растение</a:t>
                </a:r>
                <a:endParaRPr lang="en-US" sz="1600" b="1" baseline="0" dirty="0">
                  <a:solidFill>
                    <a:srgbClr val="003A6E"/>
                  </a:solidFill>
                  <a:latin typeface="Trebuchet MS" pitchFamily="34" charset="0"/>
                </a:endParaRPr>
              </a:p>
            </p:txBody>
          </p:sp>
        </p:grpSp>
        <p:grpSp>
          <p:nvGrpSpPr>
            <p:cNvPr id="20493" name="Group 53"/>
            <p:cNvGrpSpPr>
              <a:grpSpLocks/>
            </p:cNvGrpSpPr>
            <p:nvPr/>
          </p:nvGrpSpPr>
          <p:grpSpPr bwMode="auto">
            <a:xfrm>
              <a:off x="1828800" y="1828800"/>
              <a:ext cx="5416550" cy="3333751"/>
              <a:chOff x="1872" y="394"/>
              <a:chExt cx="3412" cy="2100"/>
            </a:xfrm>
          </p:grpSpPr>
          <p:sp>
            <p:nvSpPr>
              <p:cNvPr id="20494" name="Rectangle 20"/>
              <p:cNvSpPr>
                <a:spLocks noChangeArrowheads="1"/>
              </p:cNvSpPr>
              <p:nvPr/>
            </p:nvSpPr>
            <p:spPr bwMode="auto">
              <a:xfrm rot="1988979">
                <a:off x="4172" y="1837"/>
                <a:ext cx="382" cy="202"/>
              </a:xfrm>
              <a:prstGeom prst="rect">
                <a:avLst/>
              </a:prstGeom>
              <a:solidFill>
                <a:srgbClr val="6CCFF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aseline="0" dirty="0">
                  <a:latin typeface="Verdana" pitchFamily="34" charset="0"/>
                </a:endParaRPr>
              </a:p>
            </p:txBody>
          </p:sp>
          <p:sp>
            <p:nvSpPr>
              <p:cNvPr id="20495" name="Rectangle 21"/>
              <p:cNvSpPr>
                <a:spLocks noChangeArrowheads="1"/>
              </p:cNvSpPr>
              <p:nvPr/>
            </p:nvSpPr>
            <p:spPr bwMode="auto">
              <a:xfrm rot="1988979">
                <a:off x="3734" y="1586"/>
                <a:ext cx="496" cy="202"/>
              </a:xfrm>
              <a:prstGeom prst="rect">
                <a:avLst/>
              </a:prstGeom>
              <a:solidFill>
                <a:srgbClr val="6CCFF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aseline="0" dirty="0">
                  <a:latin typeface="Verdana" pitchFamily="34" charset="0"/>
                </a:endParaRPr>
              </a:p>
            </p:txBody>
          </p:sp>
          <p:sp>
            <p:nvSpPr>
              <p:cNvPr id="20496" name="AutoShape 23"/>
              <p:cNvSpPr>
                <a:spLocks noChangeArrowheads="1"/>
              </p:cNvSpPr>
              <p:nvPr/>
            </p:nvSpPr>
            <p:spPr bwMode="auto">
              <a:xfrm rot="1952403">
                <a:off x="4474" y="2064"/>
                <a:ext cx="810" cy="405"/>
              </a:xfrm>
              <a:prstGeom prst="rightArrow">
                <a:avLst>
                  <a:gd name="adj1" fmla="val 49676"/>
                  <a:gd name="adj2" fmla="val 50083"/>
                </a:avLst>
              </a:prstGeom>
              <a:solidFill>
                <a:srgbClr val="6CCFF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aseline="0" dirty="0">
                  <a:latin typeface="Verdana" pitchFamily="34" charset="0"/>
                </a:endParaRPr>
              </a:p>
            </p:txBody>
          </p:sp>
          <p:sp>
            <p:nvSpPr>
              <p:cNvPr id="20497" name="Text Box 24"/>
              <p:cNvSpPr txBox="1">
                <a:spLocks noChangeArrowheads="1"/>
              </p:cNvSpPr>
              <p:nvPr/>
            </p:nvSpPr>
            <p:spPr bwMode="auto">
              <a:xfrm rot="1784350">
                <a:off x="4797" y="2206"/>
                <a:ext cx="46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b="1" i="1" baseline="0" dirty="0">
                    <a:solidFill>
                      <a:schemeClr val="bg1"/>
                    </a:solidFill>
                    <a:latin typeface="Times New Roman" pitchFamily="18" charset="0"/>
                  </a:rPr>
                  <a:t>35%</a:t>
                </a:r>
                <a:endParaRPr lang="en-US" b="1" i="1" baseline="0" dirty="0">
                  <a:solidFill>
                    <a:schemeClr val="bg2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498" name="Rectangle 26"/>
              <p:cNvSpPr>
                <a:spLocks noChangeArrowheads="1"/>
              </p:cNvSpPr>
              <p:nvPr/>
            </p:nvSpPr>
            <p:spPr bwMode="auto">
              <a:xfrm rot="1988979">
                <a:off x="2835" y="971"/>
                <a:ext cx="382" cy="202"/>
              </a:xfrm>
              <a:prstGeom prst="rect">
                <a:avLst/>
              </a:prstGeom>
              <a:solidFill>
                <a:srgbClr val="0093D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aseline="0" dirty="0">
                  <a:latin typeface="Verdana" pitchFamily="34" charset="0"/>
                </a:endParaRPr>
              </a:p>
            </p:txBody>
          </p:sp>
          <p:sp>
            <p:nvSpPr>
              <p:cNvPr id="20499" name="Rectangle 27"/>
              <p:cNvSpPr>
                <a:spLocks noChangeArrowheads="1"/>
              </p:cNvSpPr>
              <p:nvPr/>
            </p:nvSpPr>
            <p:spPr bwMode="auto">
              <a:xfrm rot="1988979">
                <a:off x="2505" y="755"/>
                <a:ext cx="382" cy="202"/>
              </a:xfrm>
              <a:prstGeom prst="rect">
                <a:avLst/>
              </a:prstGeom>
              <a:solidFill>
                <a:srgbClr val="0093D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aseline="0" dirty="0">
                  <a:latin typeface="Verdana" pitchFamily="34" charset="0"/>
                </a:endParaRPr>
              </a:p>
            </p:txBody>
          </p:sp>
          <p:sp>
            <p:nvSpPr>
              <p:cNvPr id="20500" name="AutoShape 29"/>
              <p:cNvSpPr>
                <a:spLocks noChangeArrowheads="1"/>
              </p:cNvSpPr>
              <p:nvPr/>
            </p:nvSpPr>
            <p:spPr bwMode="auto">
              <a:xfrm rot="1952403">
                <a:off x="3137" y="1201"/>
                <a:ext cx="810" cy="405"/>
              </a:xfrm>
              <a:prstGeom prst="rightArrow">
                <a:avLst>
                  <a:gd name="adj1" fmla="val 49676"/>
                  <a:gd name="adj2" fmla="val 50083"/>
                </a:avLst>
              </a:prstGeom>
              <a:solidFill>
                <a:srgbClr val="0093D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aseline="0" dirty="0">
                  <a:latin typeface="Verdana" pitchFamily="34" charset="0"/>
                </a:endParaRPr>
              </a:p>
            </p:txBody>
          </p:sp>
          <p:sp>
            <p:nvSpPr>
              <p:cNvPr id="20501" name="Text Box 30"/>
              <p:cNvSpPr txBox="1">
                <a:spLocks noChangeArrowheads="1"/>
              </p:cNvSpPr>
              <p:nvPr/>
            </p:nvSpPr>
            <p:spPr bwMode="auto">
              <a:xfrm rot="1825816">
                <a:off x="3458" y="1344"/>
                <a:ext cx="46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b="1" i="1" baseline="0" dirty="0">
                    <a:solidFill>
                      <a:schemeClr val="bg1"/>
                    </a:solidFill>
                    <a:latin typeface="Times New Roman" pitchFamily="18" charset="0"/>
                  </a:rPr>
                  <a:t>50%</a:t>
                </a:r>
              </a:p>
            </p:txBody>
          </p:sp>
          <p:sp>
            <p:nvSpPr>
              <p:cNvPr id="20502" name="AutoShape 32"/>
              <p:cNvSpPr>
                <a:spLocks noChangeArrowheads="1"/>
              </p:cNvSpPr>
              <p:nvPr/>
            </p:nvSpPr>
            <p:spPr bwMode="auto">
              <a:xfrm rot="1952403">
                <a:off x="1872" y="394"/>
                <a:ext cx="810" cy="405"/>
              </a:xfrm>
              <a:prstGeom prst="rightArrow">
                <a:avLst>
                  <a:gd name="adj1" fmla="val 49676"/>
                  <a:gd name="adj2" fmla="val 50083"/>
                </a:avLst>
              </a:prstGeom>
              <a:solidFill>
                <a:srgbClr val="003A6E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aseline="0" dirty="0">
                  <a:latin typeface="Verdana" pitchFamily="34" charset="0"/>
                </a:endParaRPr>
              </a:p>
            </p:txBody>
          </p:sp>
          <p:sp>
            <p:nvSpPr>
              <p:cNvPr id="20503" name="Text Box 33"/>
              <p:cNvSpPr txBox="1">
                <a:spLocks noChangeArrowheads="1"/>
              </p:cNvSpPr>
              <p:nvPr/>
            </p:nvSpPr>
            <p:spPr bwMode="auto">
              <a:xfrm rot="1965540">
                <a:off x="2172" y="533"/>
                <a:ext cx="46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b="1" i="1" baseline="0" dirty="0">
                    <a:solidFill>
                      <a:schemeClr val="bg1"/>
                    </a:solidFill>
                    <a:latin typeface="Times New Roman" pitchFamily="18" charset="0"/>
                  </a:rPr>
                  <a:t>70%</a:t>
                </a:r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 flipH="1">
            <a:off x="390257" y="214979"/>
            <a:ext cx="860134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ヒラギノ角ゴ Pro W3" pitchFamily="16" charset="-128"/>
              </a:rPr>
              <a:t>Орошение - регулируемый водный цикл</a:t>
            </a:r>
          </a:p>
          <a:p>
            <a:pPr algn="r">
              <a:defRPr/>
            </a:pPr>
            <a:endParaRPr lang="en-AU" sz="4000" dirty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48416" y="2133600"/>
            <a:ext cx="3195584" cy="98996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93D3"/>
                </a:solidFill>
                <a:latin typeface="Arial Rounded MT Bold" pitchFamily="34" charset="0"/>
                <a:ea typeface="ヒラギノ角ゴ Pro W3"/>
                <a:cs typeface="ヒラギノ角ゴ Pro W3"/>
              </a:rPr>
              <a:t>Цель улучшить все этапы, например</a:t>
            </a:r>
            <a:r>
              <a:rPr lang="en-US" sz="2000" b="1" dirty="0" smtClean="0">
                <a:solidFill>
                  <a:srgbClr val="0093D3"/>
                </a:solidFill>
                <a:latin typeface="Arial Rounded MT Bold" pitchFamily="34" charset="0"/>
                <a:ea typeface="ヒラギノ角ゴ Pro W3"/>
                <a:cs typeface="ヒラギノ角ゴ Pro W3"/>
              </a:rPr>
              <a:t> </a:t>
            </a:r>
            <a:r>
              <a:rPr lang="ru-RU" sz="2000" b="1" dirty="0" smtClean="0">
                <a:solidFill>
                  <a:srgbClr val="0093D3"/>
                </a:solidFill>
                <a:latin typeface="Arial Rounded MT Bold" pitchFamily="34" charset="0"/>
                <a:ea typeface="ヒラギノ角ゴ Pro W3"/>
                <a:cs typeface="ヒラギノ角ゴ Pro W3"/>
              </a:rPr>
              <a:t>с</a:t>
            </a:r>
            <a:r>
              <a:rPr lang="en-US" sz="2000" b="1" dirty="0" smtClean="0">
                <a:solidFill>
                  <a:srgbClr val="0093D3"/>
                </a:solidFill>
                <a:latin typeface="Arial Rounded MT Bold" pitchFamily="34" charset="0"/>
                <a:ea typeface="ヒラギノ角ゴ Pro W3"/>
                <a:cs typeface="ヒラギノ角ゴ Pro W3"/>
              </a:rPr>
              <a:t> </a:t>
            </a:r>
            <a:r>
              <a:rPr lang="en-US" sz="2000" b="1" dirty="0">
                <a:solidFill>
                  <a:srgbClr val="0093D3"/>
                </a:solidFill>
                <a:latin typeface="Arial Rounded MT Bold" pitchFamily="34" charset="0"/>
                <a:ea typeface="ヒラギノ角ゴ Pro W3"/>
                <a:cs typeface="ヒラギノ角ゴ Pro W3"/>
              </a:rPr>
              <a:t>70% </a:t>
            </a:r>
            <a:r>
              <a:rPr lang="ru-RU" sz="2000" b="1" dirty="0" smtClean="0">
                <a:solidFill>
                  <a:srgbClr val="0093D3"/>
                </a:solidFill>
                <a:latin typeface="Arial Rounded MT Bold" pitchFamily="34" charset="0"/>
                <a:ea typeface="ヒラギノ角ゴ Pro W3"/>
                <a:cs typeface="ヒラギノ角ゴ Pro W3"/>
              </a:rPr>
              <a:t>до</a:t>
            </a:r>
            <a:r>
              <a:rPr lang="en-US" sz="2000" b="1" dirty="0" smtClean="0">
                <a:solidFill>
                  <a:srgbClr val="0093D3"/>
                </a:solidFill>
                <a:latin typeface="Arial Rounded MT Bold" pitchFamily="34" charset="0"/>
                <a:ea typeface="ヒラギノ角ゴ Pro W3"/>
                <a:cs typeface="ヒラギノ角ゴ Pro W3"/>
              </a:rPr>
              <a:t> </a:t>
            </a:r>
            <a:r>
              <a:rPr lang="en-US" sz="2000" u="sng" dirty="0">
                <a:solidFill>
                  <a:srgbClr val="FF0000"/>
                </a:solidFill>
                <a:latin typeface="Arial Rounded MT Bold" pitchFamily="34" charset="0"/>
                <a:ea typeface="ヒラギノ角ゴ Pro W3"/>
                <a:cs typeface="ヒラギノ角ゴ Pro W3"/>
              </a:rPr>
              <a:t>85 </a:t>
            </a:r>
            <a:r>
              <a:rPr lang="ru-RU" sz="2000" u="sng" dirty="0">
                <a:solidFill>
                  <a:srgbClr val="FF0000"/>
                </a:solidFill>
                <a:latin typeface="Arial Rounded MT Bold" pitchFamily="34" charset="0"/>
                <a:ea typeface="ヒラギノ角ゴ Pro W3"/>
                <a:cs typeface="ヒラギノ角ゴ Pro W3"/>
              </a:rPr>
              <a:t>-</a:t>
            </a:r>
            <a:r>
              <a:rPr lang="en-US" sz="2000" u="sng" dirty="0" smtClean="0">
                <a:solidFill>
                  <a:srgbClr val="FF0000"/>
                </a:solidFill>
                <a:latin typeface="Arial Rounded MT Bold" pitchFamily="34" charset="0"/>
                <a:ea typeface="ヒラギノ角ゴ Pro W3"/>
                <a:cs typeface="ヒラギノ角ゴ Pro W3"/>
              </a:rPr>
              <a:t> </a:t>
            </a:r>
            <a:r>
              <a:rPr lang="en-US" sz="2000" u="sng" dirty="0">
                <a:solidFill>
                  <a:srgbClr val="FF0000"/>
                </a:solidFill>
                <a:latin typeface="Arial Rounded MT Bold" pitchFamily="34" charset="0"/>
                <a:ea typeface="ヒラギノ角ゴ Pro W3"/>
                <a:cs typeface="ヒラギノ角ゴ Pro W3"/>
              </a:rPr>
              <a:t>90%</a:t>
            </a:r>
          </a:p>
        </p:txBody>
      </p:sp>
    </p:spTree>
    <p:extLst>
      <p:ext uri="{BB962C8B-B14F-4D97-AF65-F5344CB8AC3E}">
        <p14:creationId xmlns="" xmlns:p14="http://schemas.microsoft.com/office/powerpoint/2010/main" val="38071984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64" y="-43962"/>
            <a:ext cx="7772400" cy="801960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</a:rPr>
              <a:t>Местоположение</a:t>
            </a:r>
            <a:endParaRPr lang="en-AU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/>
          <a:srcRect r="2247" b="5831"/>
          <a:stretch/>
        </p:blipFill>
        <p:spPr>
          <a:xfrm>
            <a:off x="1066800" y="757998"/>
            <a:ext cx="7013434" cy="520823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562600" y="4648200"/>
            <a:ext cx="122413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288784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07B268-6A8C-447B-851E-CBCADF415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092" y="991982"/>
            <a:ext cx="7886700" cy="994172"/>
          </a:xfrm>
        </p:spPr>
        <p:txBody>
          <a:bodyPr>
            <a:normAutofit/>
          </a:bodyPr>
          <a:lstStyle/>
          <a:p>
            <a:r>
              <a:rPr lang="en-AU" dirty="0" smtClean="0"/>
              <a:t>Drainage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3904216-8E2A-4DDD-A92D-9F112D787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445" y="304800"/>
            <a:ext cx="4618104" cy="5288748"/>
          </a:xfrm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buNone/>
            </a:pPr>
            <a:r>
              <a:rPr lang="ru-RU" sz="3600" dirty="0" smtClean="0"/>
              <a:t> </a:t>
            </a:r>
            <a:r>
              <a:rPr lang="ru-RU" sz="4000" dirty="0" smtClean="0"/>
              <a:t>Дренаж</a:t>
            </a:r>
            <a:endParaRPr lang="en-AU" sz="4000" dirty="0"/>
          </a:p>
          <a:p>
            <a:r>
              <a:rPr lang="ru-RU" sz="2800" dirty="0"/>
              <a:t>Новый гибридный подход к дренажу</a:t>
            </a:r>
            <a:endParaRPr lang="en-AU" sz="28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AU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AU" sz="18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A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074" name="Picture 2" descr="https://australiaeast1-mediap.svc.ms/transform/thumbnail?provider=spo&amp;inputFormat=jpg&amp;cs=fFNQTw&amp;docid=https%3A%2F%2Fgoulburnbrokencma.sharepoint.com%3A443%2F_api%2Fv2.0%2Fdrives%2Fb!DUl9oTmwsEi5pc0Bhg7wWaPaoix-_5pIgIAFXGurWPyqe3aLHj3jRLbDm2GCwJgg%2Fitems%2F01MVPUYLVL3UZHBZUZW5F3EN5Q6DMQIEM3%3Fversion%3DPublished&amp;access_token=eyJ0eXAiOiJKV1QiLCJhbGciOiJub25lIn0.eyJhdWQiOiIwMDAwMDAwMy0wMDAwLTBmZjEtY2UwMC0wMDAwMDAwMDAwMDAvZ291bGJ1cm5icm9rZW5jbWEuc2hhcmVwb2ludC5jb21ANTQ3Zjg0ZGEtOTk1Yy00MjNhLTkyN2EtYTc0YzZlODM5OWY2IiwiaXNzIjoiMDAwMDAwMDMtMDAwMC0wZmYxLWNlMDAtMDAwMDAwMDAwMDAwIiwibmJmIjoiMTU2NDAyMDg0MSIsImV4cCI6IjE1NjQwNDI0NDEiLCJlbmRwb2ludHVybCI6IjZFdWZobGx0Q29PMW5uWEgvNG1SWnlpNW9lWXF3dnRWZjRVSlZteUxBMEk9IiwiZW5kcG9pbnR1cmxMZW5ndGgiOiIxMjQiLCJpc2xvb3BiYWNrIjoiVHJ1ZSIsImNpZCI6Ik5HWTVNV1l6T1dVdE5UQXlZaTA1TURBd0xUVTVaREV0Wm1ReVpESmlaR0UyT1RjMSIsInZlciI6Imhhc2hlZHByb29mdG9rZW4iLCJzaXRlaWQiOiJZVEUzWkRRNU1HUXRZakF6T1MwME9HSXdMV0k1WVRVdFkyUXdNVGcyTUdWbU1EVTUiLCJuYW1laWQiOiIwIy5mfG1lbWJlcnNoaXB8bWVnYW5tQGdiY21hLnZpYy5nb3YuYXUiLCJuaWkiOiJtaWNyb3NvZnQuc2hhcmVwb2ludCIsImlzdXNlciI6InRydWUiLCJjYWNoZWtleSI6IjBoLmZ8bWVtYmVyc2hpcHwxMDAzM2ZmZjg5Y2NmMzczQGxpdmUuY29tIiwidHQiOiIwIiwidXNlUGVyc2lzdGVudENvb2tpZSI6IjIifQ.UHZTTVQrZndUdHIrazhDV1JGWFdzNmhBL2F3L2huOEx6YjR5aDJVdGdKMD0&amp;encodeFailures=1&amp;srcWidth=&amp;srcHeight=&amp;width=1784&amp;height=876&amp;action=Access">
            <a:extLst>
              <a:ext uri="{FF2B5EF4-FFF2-40B4-BE49-F238E27FC236}">
                <a16:creationId xmlns="" xmlns:a16="http://schemas.microsoft.com/office/drawing/2014/main" id="{01DBBD0C-C043-4844-BF7D-A942E6BDB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619" y="0"/>
            <a:ext cx="4811429" cy="36085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A6C0009-CC31-4655-AF90-7BA780ED294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023192"/>
            <a:ext cx="5306316" cy="38105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91341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6841" y="3581400"/>
            <a:ext cx="31011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2"/>
                </a:solidFill>
              </a:rPr>
              <a:t>Вопросы</a:t>
            </a:r>
            <a:r>
              <a:rPr lang="en-US" sz="4400" b="1" dirty="0" smtClean="0">
                <a:solidFill>
                  <a:schemeClr val="accent2"/>
                </a:solidFill>
              </a:rPr>
              <a:t>?</a:t>
            </a:r>
            <a:endParaRPr lang="en-US" sz="4400" b="1" dirty="0">
              <a:solidFill>
                <a:schemeClr val="accent2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212019" cy="28194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854" y="2577886"/>
            <a:ext cx="5706819" cy="42801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4432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34925" y="0"/>
            <a:ext cx="9109075" cy="620713"/>
          </a:xfrm>
        </p:spPr>
        <p:txBody>
          <a:bodyPr/>
          <a:lstStyle/>
          <a:p>
            <a:pPr algn="ctr"/>
            <a:r>
              <a:rPr lang="ru-RU" altLang="en-US" sz="3600" b="1" dirty="0" smtClean="0"/>
              <a:t>Качество воды</a:t>
            </a:r>
            <a:endParaRPr lang="en-AU" altLang="en-US" sz="3600" dirty="0"/>
          </a:p>
        </p:txBody>
      </p:sp>
      <p:pic>
        <p:nvPicPr>
          <p:cNvPr id="26627" name="Picture 5" descr="alga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835025"/>
            <a:ext cx="3325812" cy="3419025"/>
          </a:xfrm>
        </p:spPr>
      </p:pic>
      <p:pic>
        <p:nvPicPr>
          <p:cNvPr id="26628" name="Picture 51" descr="fishkil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454" y="1432718"/>
            <a:ext cx="3422650" cy="20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Creeks run dry Country News article 2 Feb 10.jpg"/>
          <p:cNvPicPr>
            <a:picLocks noChangeAspect="1"/>
          </p:cNvPicPr>
          <p:nvPr/>
        </p:nvPicPr>
        <p:blipFill>
          <a:blip r:embed="rId5" cstate="print">
            <a:lum contrast="4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563"/>
          <a:stretch>
            <a:fillRect/>
          </a:stretch>
        </p:blipFill>
        <p:spPr bwMode="auto">
          <a:xfrm>
            <a:off x="5083106" y="835025"/>
            <a:ext cx="3984693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925" y="4241819"/>
            <a:ext cx="4689475" cy="26161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92192" y="4252911"/>
            <a:ext cx="4451808" cy="26168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17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rgbClr val="0039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Распределение воды 1984/85 - 2013/14</a:t>
            </a:r>
            <a:endParaRPr lang="en-AU" sz="3600" dirty="0">
              <a:solidFill>
                <a:srgbClr val="0039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6" y="1066800"/>
            <a:ext cx="9134143" cy="5257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0304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58379" y="693738"/>
            <a:ext cx="1584325" cy="2049462"/>
          </a:xfrm>
          <a:prstGeom prst="rect">
            <a:avLst/>
          </a:prstGeom>
          <a:solidFill>
            <a:srgbClr val="00B050">
              <a:alpha val="39000"/>
            </a:srgbClr>
          </a:solidFill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 dirty="0"/>
          </a:p>
        </p:txBody>
      </p:sp>
      <p:sp>
        <p:nvSpPr>
          <p:cNvPr id="6" name="Rectangle 5"/>
          <p:cNvSpPr/>
          <p:nvPr/>
        </p:nvSpPr>
        <p:spPr>
          <a:xfrm>
            <a:off x="3578533" y="1107938"/>
            <a:ext cx="1641168" cy="1008063"/>
          </a:xfrm>
          <a:prstGeom prst="rect">
            <a:avLst/>
          </a:prstGeom>
          <a:solidFill>
            <a:schemeClr val="accent1">
              <a:alpha val="39000"/>
            </a:schemeClr>
          </a:solidFill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 dirty="0"/>
          </a:p>
        </p:txBody>
      </p:sp>
      <p:sp>
        <p:nvSpPr>
          <p:cNvPr id="7" name="Rectangle 6"/>
          <p:cNvSpPr/>
          <p:nvPr/>
        </p:nvSpPr>
        <p:spPr>
          <a:xfrm>
            <a:off x="3531451" y="2743200"/>
            <a:ext cx="1688250" cy="1308695"/>
          </a:xfrm>
          <a:prstGeom prst="rect">
            <a:avLst/>
          </a:prstGeom>
          <a:solidFill>
            <a:srgbClr val="92D050">
              <a:alpha val="39000"/>
            </a:srgbClr>
          </a:solidFill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 dirty="0"/>
          </a:p>
        </p:txBody>
      </p:sp>
      <p:sp>
        <p:nvSpPr>
          <p:cNvPr id="8" name="Rectangle 7"/>
          <p:cNvSpPr/>
          <p:nvPr/>
        </p:nvSpPr>
        <p:spPr>
          <a:xfrm>
            <a:off x="3545011" y="4564063"/>
            <a:ext cx="1674690" cy="1008062"/>
          </a:xfrm>
          <a:prstGeom prst="rect">
            <a:avLst/>
          </a:prstGeom>
          <a:solidFill>
            <a:srgbClr val="92D050">
              <a:alpha val="39000"/>
            </a:srgbClr>
          </a:solidFill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1075379" y="4601965"/>
            <a:ext cx="1820221" cy="1008062"/>
          </a:xfrm>
          <a:prstGeom prst="rect">
            <a:avLst/>
          </a:prstGeom>
          <a:solidFill>
            <a:srgbClr val="92D050">
              <a:alpha val="39000"/>
            </a:srgbClr>
          </a:solidFill>
          <a:ln w="6350">
            <a:solidFill>
              <a:schemeClr val="accent1">
                <a:shade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2658302" y="3985519"/>
            <a:ext cx="909301" cy="615552"/>
          </a:xfrm>
          <a:prstGeom prst="straightConnector1">
            <a:avLst/>
          </a:prstGeom>
          <a:ln w="12700">
            <a:solidFill>
              <a:schemeClr val="accent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0"/>
            <a:endCxn id="7" idx="2"/>
          </p:cNvCxnSpPr>
          <p:nvPr/>
        </p:nvCxnSpPr>
        <p:spPr>
          <a:xfrm flipH="1" flipV="1">
            <a:off x="4375576" y="4051895"/>
            <a:ext cx="6780" cy="512168"/>
          </a:xfrm>
          <a:prstGeom prst="straightConnector1">
            <a:avLst/>
          </a:prstGeom>
          <a:ln w="12700">
            <a:solidFill>
              <a:schemeClr val="accent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7" idx="3"/>
            <a:endCxn id="43" idx="1"/>
          </p:cNvCxnSpPr>
          <p:nvPr/>
        </p:nvCxnSpPr>
        <p:spPr>
          <a:xfrm>
            <a:off x="5219701" y="3397548"/>
            <a:ext cx="473190" cy="83572"/>
          </a:xfrm>
          <a:prstGeom prst="straightConnector1">
            <a:avLst/>
          </a:prstGeom>
          <a:ln>
            <a:solidFill>
              <a:schemeClr val="accent2"/>
            </a:solidFill>
            <a:prstDash val="dash"/>
            <a:headEnd type="arrow"/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7" idx="0"/>
          </p:cNvCxnSpPr>
          <p:nvPr/>
        </p:nvCxnSpPr>
        <p:spPr>
          <a:xfrm>
            <a:off x="4335273" y="1992910"/>
            <a:ext cx="40303" cy="750290"/>
          </a:xfrm>
          <a:prstGeom prst="straightConnector1">
            <a:avLst/>
          </a:prstGeom>
          <a:ln w="12700">
            <a:solidFill>
              <a:schemeClr val="accent2"/>
            </a:solidFill>
            <a:prstDash val="lg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639100" y="1164824"/>
            <a:ext cx="1618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Совет директоров</a:t>
            </a:r>
            <a:endParaRPr lang="en-AU" b="1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67603" y="2743200"/>
            <a:ext cx="17663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Комитет по кадрам и планированию реализации проекта</a:t>
            </a:r>
            <a:endParaRPr lang="en-A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30843" y="4638973"/>
            <a:ext cx="16746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Рабочая группа по дренажу SIR</a:t>
            </a:r>
            <a:endParaRPr lang="en-AU" b="1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75162" y="4655478"/>
            <a:ext cx="202065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Рабочая группа SIR по фермам и окружающей среде</a:t>
            </a:r>
            <a:endParaRPr lang="en-A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503561" y="802740"/>
            <a:ext cx="1584325" cy="18158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600" b="1" dirty="0">
                <a:solidFill>
                  <a:schemeClr val="tx2">
                    <a:lumMod val="75000"/>
                  </a:schemeClr>
                </a:solidFill>
              </a:rPr>
              <a:t>GB CMA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менеджмент</a:t>
            </a:r>
            <a:endParaRPr lang="en-AU" sz="16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600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 sz="1600" b="1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Поддержка </a:t>
            </a:r>
            <a:r>
              <a:rPr lang="en-AU" sz="1600" b="1" dirty="0">
                <a:solidFill>
                  <a:schemeClr val="tx2">
                    <a:lumMod val="75000"/>
                  </a:schemeClr>
                </a:solidFill>
              </a:rPr>
              <a:t>GMW &amp; DEDJTR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1112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chemeClr val="accent2"/>
                </a:solidFill>
                <a:cs typeface="Arial" charset="0"/>
              </a:rPr>
              <a:t>Наша модель партнерства с </a:t>
            </a:r>
            <a:r>
              <a:rPr lang="ru-RU" sz="3600" b="1" dirty="0" smtClean="0">
                <a:solidFill>
                  <a:schemeClr val="accent2"/>
                </a:solidFill>
                <a:cs typeface="Arial" charset="0"/>
              </a:rPr>
              <a:t>общинами</a:t>
            </a:r>
            <a:endParaRPr lang="en-AU" sz="3600" b="1" dirty="0">
              <a:solidFill>
                <a:schemeClr val="accent2"/>
              </a:solidFill>
              <a:cs typeface="Arial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221413" y="6742113"/>
            <a:ext cx="731837" cy="0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216650" y="6543675"/>
            <a:ext cx="731838" cy="0"/>
          </a:xfrm>
          <a:prstGeom prst="straightConnector1">
            <a:avLst/>
          </a:prstGeom>
          <a:ln w="12700">
            <a:prstDash val="lg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838200" y="2667000"/>
            <a:ext cx="2057400" cy="1524000"/>
          </a:xfrm>
          <a:prstGeom prst="rect">
            <a:avLst/>
          </a:prstGeom>
          <a:solidFill>
            <a:srgbClr val="92D050">
              <a:alpha val="39000"/>
            </a:srgbClr>
          </a:solidFill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Консультативный комитет по программе фермерских водохозяйственных программ</a:t>
            </a:r>
            <a:endParaRPr lang="en-A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39" name="Straight Arrow Connector 38"/>
          <p:cNvCxnSpPr>
            <a:endCxn id="37" idx="0"/>
          </p:cNvCxnSpPr>
          <p:nvPr/>
        </p:nvCxnSpPr>
        <p:spPr>
          <a:xfrm flipH="1">
            <a:off x="1866900" y="2054225"/>
            <a:ext cx="1637298" cy="612775"/>
          </a:xfrm>
          <a:prstGeom prst="straightConnector1">
            <a:avLst/>
          </a:prstGeom>
          <a:ln w="12700">
            <a:solidFill>
              <a:schemeClr val="accent2"/>
            </a:solidFill>
            <a:prstDash val="lg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5219701" y="1410982"/>
            <a:ext cx="2238678" cy="351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5692891" y="2895600"/>
            <a:ext cx="1674690" cy="1171039"/>
          </a:xfrm>
          <a:prstGeom prst="rect">
            <a:avLst/>
          </a:prstGeom>
          <a:solidFill>
            <a:srgbClr val="00FFFF">
              <a:alpha val="39000"/>
            </a:srgbClr>
          </a:solidFill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Комитет МПЖ по молочным продуктам </a:t>
            </a:r>
            <a:r>
              <a:rPr lang="ru-RU" sz="1600" b="1" dirty="0" err="1">
                <a:solidFill>
                  <a:schemeClr val="tx2">
                    <a:lumMod val="75000"/>
                  </a:schemeClr>
                </a:solidFill>
              </a:rPr>
              <a:t>Мюррея</a:t>
            </a:r>
            <a:endParaRPr lang="en-A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285" y="4721906"/>
            <a:ext cx="2964715" cy="21619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2312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3D0D98-3E9A-4FD0-B1BC-310B93B2F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/>
              <a:t>Цены на воду взлетают...</a:t>
            </a:r>
            <a:endParaRPr lang="en-AU" sz="3600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AAF76959-DC22-47E4-9A1D-C341D343C2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62000" y="1828800"/>
            <a:ext cx="8060530" cy="42325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7128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/>
              <a:t>Региональная стратегия развития </a:t>
            </a:r>
            <a:r>
              <a:rPr lang="ru-RU" sz="2800" b="1" dirty="0" smtClean="0"/>
              <a:t>бассейнов Голбурн и Брокен </a:t>
            </a:r>
            <a:endParaRPr lang="en-AU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71600"/>
            <a:ext cx="6392670" cy="535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4527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0"/>
            <a:ext cx="8381999" cy="914400"/>
          </a:xfrm>
        </p:spPr>
        <p:txBody>
          <a:bodyPr/>
          <a:lstStyle/>
          <a:p>
            <a:pPr algn="ctr"/>
            <a:r>
              <a:rPr lang="ru-RU" b="1" dirty="0" smtClean="0"/>
              <a:t>Полезные ссылки </a:t>
            </a:r>
            <a:r>
              <a:rPr lang="ru-RU" b="1" dirty="0" smtClean="0">
                <a:sym typeface="Wingdings" pitchFamily="2" charset="2"/>
              </a:rPr>
              <a:t></a:t>
            </a:r>
            <a:r>
              <a:rPr lang="ru-RU" b="1" dirty="0" smtClean="0"/>
              <a:t>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839200" cy="5562599"/>
          </a:xfrm>
        </p:spPr>
        <p:txBody>
          <a:bodyPr/>
          <a:lstStyle/>
          <a:p>
            <a:r>
              <a:rPr lang="en-US" b="1" dirty="0" smtClean="0">
                <a:hlinkClick r:id="rId2"/>
              </a:rPr>
              <a:t>https://www.gbcma.vic.gov.au/</a:t>
            </a:r>
            <a:r>
              <a:rPr lang="ru-RU" b="1" dirty="0" smtClean="0"/>
              <a:t> - сайт бассейнового органа Гоулбурн Брокен (БОГБ)</a:t>
            </a:r>
          </a:p>
          <a:p>
            <a:r>
              <a:rPr lang="en-US" b="1" dirty="0" smtClean="0">
                <a:hlinkClick r:id="rId3"/>
              </a:rPr>
              <a:t>https://www.facebook.com/gbcma/</a:t>
            </a:r>
            <a:r>
              <a:rPr lang="ru-RU" b="1" dirty="0" smtClean="0"/>
              <a:t> - страничка БОГБ в Фейсбуке</a:t>
            </a:r>
          </a:p>
          <a:p>
            <a:r>
              <a:rPr lang="ru-RU" b="1" dirty="0" smtClean="0"/>
              <a:t>Управление бассейна ГБ – глазами участников днестровского проекта (вкл. экологический сток):</a:t>
            </a:r>
          </a:p>
          <a:p>
            <a:pPr>
              <a:buNone/>
            </a:pPr>
            <a:r>
              <a:rPr lang="ru-RU" b="1" dirty="0" smtClean="0"/>
              <a:t>Часть 1 </a:t>
            </a:r>
            <a:r>
              <a:rPr lang="en-US" b="1" dirty="0" smtClean="0">
                <a:hlinkClick r:id="rId4"/>
              </a:rPr>
              <a:t>https://dniester-commission.com/novosti/upravlenie-vodnymi-resursami-v-avstralii-obmen-opytom/</a:t>
            </a:r>
            <a:endParaRPr lang="ru-RU" b="1" dirty="0" smtClean="0"/>
          </a:p>
          <a:p>
            <a:pPr>
              <a:buNone/>
            </a:pPr>
            <a:r>
              <a:rPr lang="ru-RU" b="1" dirty="0" smtClean="0"/>
              <a:t>Часть 2 </a:t>
            </a:r>
            <a:r>
              <a:rPr lang="en-US" b="1" dirty="0" smtClean="0">
                <a:hlinkClick r:id="rId5"/>
              </a:rPr>
              <a:t>https://dniester-commission.com/novosti/upravlenie-vodoj-v-avstralii-obmen-opytom/</a:t>
            </a:r>
            <a:endParaRPr lang="en-US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l="5630"/>
          <a:stretch/>
        </p:blipFill>
        <p:spPr>
          <a:xfrm>
            <a:off x="4052531" y="952500"/>
            <a:ext cx="5091469" cy="5905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4800600" cy="6248400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ru-RU" sz="2100" b="1" dirty="0" smtClean="0"/>
              <a:t>1 </a:t>
            </a:r>
            <a:r>
              <a:rPr lang="ru-RU" sz="2100" b="1" dirty="0"/>
              <a:t>042 730 км² (14% материковой части </a:t>
            </a:r>
            <a:r>
              <a:rPr lang="ru-RU" sz="2100" b="1" dirty="0" smtClean="0"/>
              <a:t>Австралии)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sz="2100" b="1" dirty="0" smtClean="0"/>
              <a:t>Среднегодовое кол-во </a:t>
            </a:r>
            <a:r>
              <a:rPr lang="ru-RU" sz="2100" b="1" dirty="0"/>
              <a:t>осадков 469 </a:t>
            </a:r>
            <a:r>
              <a:rPr lang="ru-RU" sz="2100" b="1" dirty="0" smtClean="0"/>
              <a:t>мм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sz="2100" b="1" dirty="0" smtClean="0"/>
              <a:t>Население </a:t>
            </a:r>
            <a:r>
              <a:rPr lang="ru-RU" sz="2100" b="1" dirty="0"/>
              <a:t>2 100 000 человек (10% населения </a:t>
            </a:r>
            <a:r>
              <a:rPr lang="ru-RU" sz="2100" b="1" dirty="0" smtClean="0"/>
              <a:t>Австралии)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sz="2100" b="1" dirty="0" smtClean="0"/>
              <a:t>Валовая </a:t>
            </a:r>
            <a:r>
              <a:rPr lang="ru-RU" sz="2100" b="1" dirty="0"/>
              <a:t>стоимость сельскохозяйственной продукции $14,991 млн (39% от национальной стоимости) </a:t>
            </a:r>
            <a:endParaRPr lang="ru-RU" sz="2100" b="1" dirty="0" smtClean="0"/>
          </a:p>
          <a:p>
            <a:pPr marL="0" indent="0">
              <a:spcBef>
                <a:spcPts val="1200"/>
              </a:spcBef>
              <a:buNone/>
            </a:pPr>
            <a:r>
              <a:rPr lang="ru-RU" sz="2100" b="1" dirty="0" smtClean="0"/>
              <a:t>Среднегодовой сток (вкл. </a:t>
            </a:r>
            <a:r>
              <a:rPr lang="ru-RU" sz="2100" b="1" dirty="0"/>
              <a:t>межбассейновые </a:t>
            </a:r>
            <a:r>
              <a:rPr lang="ru-RU" sz="2100" b="1" dirty="0" smtClean="0"/>
              <a:t>переброски) - 32,800 </a:t>
            </a:r>
            <a:r>
              <a:rPr lang="ru-RU" sz="2100" b="1" dirty="0"/>
              <a:t>Гл </a:t>
            </a:r>
            <a:endParaRPr lang="ru-RU" sz="2100" b="1" dirty="0" smtClean="0"/>
          </a:p>
          <a:p>
            <a:pPr marL="0" indent="0">
              <a:spcBef>
                <a:spcPts val="1200"/>
              </a:spcBef>
              <a:buNone/>
            </a:pPr>
            <a:r>
              <a:rPr lang="ru-RU" sz="2100" b="1" dirty="0" smtClean="0"/>
              <a:t>Самое большое вдхр. 22,663 </a:t>
            </a:r>
            <a:r>
              <a:rPr lang="ru-RU" sz="2100" b="1" dirty="0"/>
              <a:t>Гл </a:t>
            </a:r>
            <a:r>
              <a:rPr lang="ru-RU" sz="2100" b="1" dirty="0" smtClean="0"/>
              <a:t>	Среднегод.расход 	(смоделированный)5105 Гл</a:t>
            </a:r>
            <a:endParaRPr lang="en-AU" sz="2100" b="1" dirty="0"/>
          </a:p>
        </p:txBody>
      </p:sp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3962401" y="58580"/>
            <a:ext cx="518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Часть бассейна </a:t>
            </a:r>
            <a:r>
              <a:rPr lang="ru-RU" sz="2800" dirty="0" smtClean="0"/>
              <a:t>Мюррея</a:t>
            </a:r>
            <a:r>
              <a:rPr lang="ru-RU" sz="2800" dirty="0"/>
              <a:t>й</a:t>
            </a:r>
            <a:r>
              <a:rPr lang="ru-RU" sz="2800" dirty="0" smtClean="0"/>
              <a:t>-Дарлинга</a:t>
            </a:r>
            <a:endParaRPr lang="en-AU" sz="2800" dirty="0"/>
          </a:p>
        </p:txBody>
      </p:sp>
    </p:spTree>
    <p:extLst>
      <p:ext uri="{BB962C8B-B14F-4D97-AF65-F5344CB8AC3E}">
        <p14:creationId xmlns="" xmlns:p14="http://schemas.microsoft.com/office/powerpoint/2010/main" val="24574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9763" y="33895"/>
            <a:ext cx="8164474" cy="56630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4394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7488237" cy="990600"/>
          </a:xfrm>
        </p:spPr>
        <p:txBody>
          <a:bodyPr/>
          <a:lstStyle/>
          <a:p>
            <a:pPr algn="ctr"/>
            <a:r>
              <a:rPr lang="ru-RU" sz="4000" b="1" dirty="0" smtClean="0"/>
              <a:t>Температура в этом году</a:t>
            </a:r>
            <a:endParaRPr lang="en-AU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03632" y="914400"/>
            <a:ext cx="9247632" cy="5791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726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446"/>
            <a:ext cx="9144000" cy="1143000"/>
          </a:xfrm>
        </p:spPr>
        <p:txBody>
          <a:bodyPr/>
          <a:lstStyle/>
          <a:p>
            <a:pPr algn="ctr"/>
            <a:r>
              <a:rPr lang="ru-RU" b="1" dirty="0" smtClean="0"/>
              <a:t>Долгосрочные </a:t>
            </a:r>
            <a:r>
              <a:rPr lang="ru-RU" b="1" dirty="0"/>
              <a:t>температурные тенденции для </a:t>
            </a:r>
            <a:r>
              <a:rPr lang="ru-RU" b="1" dirty="0" smtClean="0"/>
              <a:t>бассейна Мюррай-Дарлинга</a:t>
            </a:r>
            <a:endParaRPr lang="en-AU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37625" y="1219200"/>
            <a:ext cx="9461017" cy="52970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532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dirty="0" smtClean="0"/>
              <a:t>Осадки в этом году</a:t>
            </a:r>
            <a:endParaRPr lang="en-AU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82880" y="1295400"/>
            <a:ext cx="9383151" cy="5257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8363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3999" cy="914400"/>
          </a:xfrm>
        </p:spPr>
        <p:txBody>
          <a:bodyPr/>
          <a:lstStyle/>
          <a:p>
            <a:pPr algn="ctr"/>
            <a:r>
              <a:rPr lang="ru-RU" sz="3600" b="1" dirty="0"/>
              <a:t>Экстремальные исторические осадки</a:t>
            </a:r>
            <a:endParaRPr lang="en-AU" sz="36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09600" y="1143000"/>
            <a:ext cx="8305800" cy="54588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9627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990600"/>
          </a:xfrm>
        </p:spPr>
        <p:txBody>
          <a:bodyPr/>
          <a:lstStyle/>
          <a:p>
            <a:pPr algn="ctr"/>
            <a:r>
              <a:rPr lang="ru-RU" sz="2800" b="1" dirty="0"/>
              <a:t>Что ожидает нас в будущем от моделирования климатических изменений?</a:t>
            </a:r>
            <a:endParaRPr lang="en-AU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769350" cy="58674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200" b="1" dirty="0" smtClean="0"/>
              <a:t>Южный бассейн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200" b="1" dirty="0"/>
              <a:t>Температура повышается во </a:t>
            </a:r>
            <a:r>
              <a:rPr lang="ru-RU" sz="2200" b="1" dirty="0" smtClean="0"/>
              <a:t>все сезоны </a:t>
            </a:r>
            <a:r>
              <a:rPr lang="ru-RU" sz="2200" b="1" dirty="0"/>
              <a:t>года - очень высокая </a:t>
            </a:r>
            <a:r>
              <a:rPr lang="ru-RU" sz="2200" b="1" dirty="0" smtClean="0"/>
              <a:t>вероятность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200" b="1" dirty="0"/>
              <a:t>Снижение количества осадков в прохладный сезон - высокая степень </a:t>
            </a:r>
            <a:r>
              <a:rPr lang="ru-RU" sz="2200" b="1" dirty="0" smtClean="0"/>
              <a:t>вероятности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200" b="1" dirty="0"/>
              <a:t>Количество осадков в теплое время года не изменилось - средняя </a:t>
            </a:r>
            <a:r>
              <a:rPr lang="ru-RU" sz="2200" b="1" dirty="0" smtClean="0"/>
              <a:t>вероятность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200" b="1" dirty="0"/>
              <a:t>Интенсивность сильных дождей должна увеличиться - высокая степень </a:t>
            </a:r>
            <a:r>
              <a:rPr lang="ru-RU" sz="2200" b="1" dirty="0" smtClean="0"/>
              <a:t>вероятности</a:t>
            </a:r>
          </a:p>
          <a:p>
            <a:pPr marL="0" indent="0" algn="ctr">
              <a:buNone/>
            </a:pPr>
            <a:r>
              <a:rPr lang="ru-RU" sz="2200" b="1" dirty="0" smtClean="0"/>
              <a:t>Северный бассейн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200" b="1" dirty="0"/>
              <a:t>Температура повышается во всех сезонах года - очень высокая </a:t>
            </a:r>
            <a:r>
              <a:rPr lang="ru-RU" sz="2200" b="1" dirty="0" smtClean="0"/>
              <a:t>вероятность</a:t>
            </a:r>
            <a:endParaRPr lang="ru-RU" sz="2200" b="1" dirty="0"/>
          </a:p>
          <a:p>
            <a:pPr lvl="3">
              <a:buFont typeface="Wingdings" panose="05000000000000000000" pitchFamily="2" charset="2"/>
              <a:buChar char="v"/>
            </a:pPr>
            <a:r>
              <a:rPr lang="ru-RU" sz="2200" b="1" dirty="0"/>
              <a:t>Снижение количества осадков в прохладный сезон - высокая степень </a:t>
            </a:r>
            <a:r>
              <a:rPr lang="ru-RU" sz="2200" b="1" dirty="0" smtClean="0"/>
              <a:t>вероятности</a:t>
            </a:r>
            <a:endParaRPr lang="ru-RU" sz="2200" b="1" dirty="0"/>
          </a:p>
          <a:p>
            <a:pPr>
              <a:buFont typeface="Wingdings" panose="05000000000000000000" pitchFamily="2" charset="2"/>
              <a:buChar char="v"/>
            </a:pPr>
            <a:endParaRPr lang="ru-RU" sz="2200" b="1" dirty="0" smtClean="0"/>
          </a:p>
          <a:p>
            <a:pPr marL="0" indent="0">
              <a:buNone/>
            </a:pPr>
            <a:endParaRPr lang="ru-RU" sz="2200" b="1" dirty="0" smtClean="0"/>
          </a:p>
          <a:p>
            <a:pPr>
              <a:buFont typeface="Wingdings" panose="05000000000000000000" pitchFamily="2" charset="2"/>
              <a:buChar char="v"/>
            </a:pPr>
            <a:endParaRPr lang="ru-RU" sz="2200" b="1" dirty="0" smtClean="0"/>
          </a:p>
          <a:p>
            <a:pPr>
              <a:buFont typeface="Wingdings" panose="05000000000000000000" pitchFamily="2" charset="2"/>
              <a:buChar char="v"/>
            </a:pPr>
            <a:endParaRPr lang="en-AU" sz="2200" b="1" dirty="0"/>
          </a:p>
        </p:txBody>
      </p:sp>
    </p:spTree>
    <p:extLst>
      <p:ext uri="{BB962C8B-B14F-4D97-AF65-F5344CB8AC3E}">
        <p14:creationId xmlns="" xmlns:p14="http://schemas.microsoft.com/office/powerpoint/2010/main" val="418493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Rounded MT Bold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CEO document" ma:contentTypeID="0x010100DC4609945C62484896D6905699A87F9F0100A3FB4BCCCED8004C85C7722AF7C04A3A" ma:contentTypeVersion="225" ma:contentTypeDescription="" ma:contentTypeScope="" ma:versionID="0943d185a5f39453019ba283170cdd53">
  <xsd:schema xmlns:xsd="http://www.w3.org/2001/XMLSchema" xmlns:xs="http://www.w3.org/2001/XMLSchema" xmlns:p="http://schemas.microsoft.com/office/2006/metadata/properties" xmlns:ns2="8ea4f82f-c166-4dd6-8741-5aba46bddd76" xmlns:ns3="a6956433-c474-45b6-8603-99ac69dad583" targetNamespace="http://schemas.microsoft.com/office/2006/metadata/properties" ma:root="true" ma:fieldsID="a68abf65bc2b39b4fde8a085aca9ca23" ns2:_="" ns3:_="">
    <xsd:import namespace="8ea4f82f-c166-4dd6-8741-5aba46bddd76"/>
    <xsd:import namespace="a6956433-c474-45b6-8603-99ac69dad583"/>
    <xsd:element name="properties">
      <xsd:complexType>
        <xsd:sequence>
          <xsd:element name="documentManagement">
            <xsd:complexType>
              <xsd:all>
                <xsd:element ref="ns2:Standard_x0020_Doc_x0020_Type" minOccurs="0"/>
                <xsd:element ref="ns2:Program" minOccurs="0"/>
                <xsd:element ref="ns2:Project" minOccurs="0"/>
                <xsd:element ref="ns2:Meeting_x0020_Number" minOccurs="0"/>
                <xsd:element ref="ns2:Calendar_x0020_Year" minOccurs="0"/>
                <xsd:element ref="ns3:Fiscal_x0020_Year" minOccurs="0"/>
                <xsd:element ref="ns2:Relates_x0020_to" minOccurs="0"/>
                <xsd:element ref="ns2:Agenda_x0020_Item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a4f82f-c166-4dd6-8741-5aba46bddd76" elementFormDefault="qualified">
    <xsd:import namespace="http://schemas.microsoft.com/office/2006/documentManagement/types"/>
    <xsd:import namespace="http://schemas.microsoft.com/office/infopath/2007/PartnerControls"/>
    <xsd:element name="Standard_x0020_Doc_x0020_Type" ma:index="2" nillable="true" ma:displayName="Standard Doc Type" ma:default="General" ma:format="Dropdown" ma:internalName="Standard_x0020_Doc_x0020_Type">
      <xsd:simpleType>
        <xsd:restriction base="dms:Choice">
          <xsd:enumeration value="Action Plan"/>
          <xsd:enumeration value="Agreement"/>
          <xsd:enumeration value="Agenda"/>
          <xsd:enumeration value="Brochure"/>
          <xsd:enumeration value="Budget"/>
          <xsd:enumeration value="Contract"/>
          <xsd:enumeration value="Communications"/>
          <xsd:enumeration value="Data file"/>
          <xsd:enumeration value="Discussion"/>
          <xsd:enumeration value="Email"/>
          <xsd:enumeration value="Expression of Interest"/>
          <xsd:enumeration value="Fax"/>
          <xsd:enumeration value="File Note"/>
          <xsd:enumeration value="Form"/>
          <xsd:enumeration value="Funding Application"/>
          <xsd:enumeration value="General"/>
          <xsd:enumeration value="Information sheet"/>
          <xsd:enumeration value="Letter"/>
          <xsd:enumeration value="Manual"/>
          <xsd:enumeration value="Map"/>
          <xsd:enumeration value="Mapping"/>
          <xsd:enumeration value="Management Plan"/>
          <xsd:enumeration value="Master Plan"/>
          <xsd:enumeration value="Media Release"/>
          <xsd:enumeration value="Memo"/>
          <xsd:enumeration value="Meeting Paper"/>
          <xsd:enumeration value="Minutes"/>
          <xsd:enumeration value="Newsletter"/>
          <xsd:enumeration value="Newspaper Article"/>
          <xsd:enumeration value="Photo"/>
          <xsd:enumeration value="Policy"/>
          <xsd:enumeration value="Position Description"/>
          <xsd:enumeration value="Presentation"/>
          <xsd:enumeration value="Procedure"/>
          <xsd:enumeration value="Project"/>
          <xsd:enumeration value="Project Plan"/>
          <xsd:enumeration value="Project Brief"/>
          <xsd:enumeration value="Publication"/>
          <xsd:enumeration value="Quotation"/>
          <xsd:enumeration value="Report - Meeting"/>
          <xsd:enumeration value="Report - Inspection"/>
          <xsd:enumeration value="Report - General"/>
          <xsd:enumeration value="Research"/>
          <xsd:enumeration value="Response"/>
          <xsd:enumeration value="Strategy"/>
          <xsd:enumeration value="Submission"/>
          <xsd:enumeration value="Template"/>
          <xsd:enumeration value="Whole Farm Plan"/>
          <xsd:enumeration value="Other"/>
        </xsd:restriction>
      </xsd:simpleType>
    </xsd:element>
    <xsd:element name="Program" ma:index="3" nillable="true" ma:displayName="Program" ma:format="Dropdown" ma:internalName="Program">
      <xsd:simpleType>
        <xsd:restriction base="dms:Choice">
          <xsd:enumeration value="Biodiversity"/>
          <xsd:enumeration value="Climate Change"/>
          <xsd:enumeration value="Community Engagement"/>
          <xsd:enumeration value="Corporate"/>
          <xsd:enumeration value="Dryland Salinity"/>
          <xsd:enumeration value="Farm Water"/>
          <xsd:enumeration value="Flood Protection"/>
          <xsd:enumeration value="Indigenous"/>
          <xsd:enumeration value="Land Health"/>
          <xsd:enumeration value="Pest Plants and Animals"/>
          <xsd:enumeration value="Riparian Habitat"/>
          <xsd:enumeration value="River Health"/>
          <xsd:enumeration value="SIR Salinity"/>
          <xsd:enumeration value="Water and Environmental Flows"/>
          <xsd:enumeration value="Water Quality"/>
        </xsd:restriction>
      </xsd:simpleType>
    </xsd:element>
    <xsd:element name="Project" ma:index="4" nillable="true" ma:displayName="Project" ma:description="Project name" ma:internalName="Project">
      <xsd:simpleType>
        <xsd:restriction base="dms:Text">
          <xsd:maxLength value="255"/>
        </xsd:restriction>
      </xsd:simpleType>
    </xsd:element>
    <xsd:element name="Meeting_x0020_Number" ma:index="5" nillable="true" ma:displayName="Meeting Number" ma:default="" ma:internalName="Meeting_x0020_Number">
      <xsd:simpleType>
        <xsd:restriction base="dms:Text">
          <xsd:maxLength value="255"/>
        </xsd:restriction>
      </xsd:simpleType>
    </xsd:element>
    <xsd:element name="Calendar_x0020_Year" ma:index="6" nillable="true" ma:displayName="Calendar Year" ma:default="2019" ma:format="Dropdown" ma:internalName="Calendar_x0020_Year">
      <xsd:simpleType>
        <xsd:restriction base="dms:Choice">
          <xsd:enumeration value="2005 or earlier"/>
          <xsd:enumeration value="2006"/>
          <xsd:enumeration value="2007"/>
          <xsd:enumeration value="2008"/>
          <xsd:enumeration value="2009"/>
          <xsd:enumeration value="2010"/>
          <xsd:enumeration value="2011"/>
          <xsd:enumeration value="2012"/>
          <xsd:enumeration value="2013"/>
          <xsd:enumeration value="2014"/>
          <xsd:enumeration value="2015"/>
          <xsd:enumeration value="2016"/>
          <xsd:enumeration value="2017"/>
          <xsd:enumeration value="2018"/>
          <xsd:enumeration value="2019"/>
          <xsd:enumeration value="2020"/>
        </xsd:restriction>
      </xsd:simpleType>
    </xsd:element>
    <xsd:element name="Relates_x0020_to" ma:index="12" nillable="true" ma:displayName="Relates to" ma:description="Staff, Board or Committee member that document relates to" ma:internalName="Relates_x0020_to">
      <xsd:simpleType>
        <xsd:restriction base="dms:Text">
          <xsd:maxLength value="255"/>
        </xsd:restriction>
      </xsd:simpleType>
    </xsd:element>
    <xsd:element name="Agenda_x0020_Item" ma:index="13" nillable="true" ma:displayName="Agenda Item" ma:internalName="Agenda_x0020_Item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956433-c474-45b6-8603-99ac69dad583" elementFormDefault="qualified">
    <xsd:import namespace="http://schemas.microsoft.com/office/2006/documentManagement/types"/>
    <xsd:import namespace="http://schemas.microsoft.com/office/infopath/2007/PartnerControls"/>
    <xsd:element name="Fiscal_x0020_Year" ma:index="7" nillable="true" ma:displayName="Fiscal Year" ma:default="19/20" ma:format="Dropdown" ma:internalName="Fiscal_x0020_Year" ma:readOnly="false">
      <xsd:simpleType>
        <xsd:restriction base="dms:Choice">
          <xsd:enumeration value="04/05"/>
          <xsd:enumeration value="05/06"/>
          <xsd:enumeration value="06/07"/>
          <xsd:enumeration value="07/08"/>
          <xsd:enumeration value="08/09"/>
          <xsd:enumeration value="09/10"/>
          <xsd:enumeration value="10/11"/>
          <xsd:enumeration value="11/12"/>
          <xsd:enumeration value="12/13"/>
          <xsd:enumeration value="13/14"/>
          <xsd:enumeration value="14/15"/>
          <xsd:enumeration value="15/16"/>
          <xsd:enumeration value="16/17"/>
          <xsd:enumeration value="17/18"/>
          <xsd:enumeration value="18/19"/>
          <xsd:enumeration value="19/20"/>
          <xsd:enumeration value="20/21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4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ogram xmlns="8ea4f82f-c166-4dd6-8741-5aba46bddd76">Water and Environmental Flows</Program>
    <Calendar_x0020_Year xmlns="8ea4f82f-c166-4dd6-8741-5aba46bddd76">2016</Calendar_x0020_Year>
    <Standard_x0020_Doc_x0020_Type xmlns="8ea4f82f-c166-4dd6-8741-5aba46bddd76">Presentation</Standard_x0020_Doc_x0020_Type>
    <Agenda_x0020_Item xmlns="8ea4f82f-c166-4dd6-8741-5aba46bddd76" xsi:nil="true"/>
    <Relates_x0020_to xmlns="8ea4f82f-c166-4dd6-8741-5aba46bddd76" xsi:nil="true"/>
    <Project xmlns="8ea4f82f-c166-4dd6-8741-5aba46bddd76" xsi:nil="true"/>
    <Meeting_x0020_Number xmlns="8ea4f82f-c166-4dd6-8741-5aba46bddd76" xsi:nil="true"/>
    <Fiscal_x0020_Year xmlns="a6956433-c474-45b6-8603-99ac69dad583">15/16</Fiscal_x0020_Year>
  </documentManagement>
</p:properties>
</file>

<file path=customXml/item4.xml><?xml version="1.0" encoding="utf-8"?>
<?mso-contentType ?>
<spe:Receivers xmlns:spe="http://schemas.microsoft.com/sharepoint/events">
  <Receiver>
    <Name>Policy Barcode Generator</Name>
    <Synchronization>Synchronous</Synchronization>
    <Type>10001</Type>
    <SequenceNumber>1000</SequenceNumber>
    <Url/>
    <Assembly>Microsoft.Office.Policy, Version=16.0.0.0, Culture=neutral, PublicKeyToken=71e9bce111e9429c</Assembly>
    <Class>Microsoft.Office.RecordsManagement.Internal.BarcodeHandler</Class>
    <Data/>
    <Filter/>
  </Receiver>
  <Receiver>
    <Name>Policy Barcode Generator</Name>
    <Synchronization>Synchronous</Synchronization>
    <Type>10002</Type>
    <SequenceNumber>1001</SequenceNumber>
    <Url/>
    <Assembly>Microsoft.Office.Policy, Version=16.0.0.0, Culture=neutral, PublicKeyToken=71e9bce111e9429c</Assembly>
    <Class>Microsoft.Office.RecordsManagement.Internal.BarcodeHandler</Class>
    <Data/>
    <Filter/>
  </Receiver>
  <Receiver>
    <Name>Policy Barcode Generator</Name>
    <Synchronization>Synchronous</Synchronization>
    <Type>10004</Type>
    <SequenceNumber>1002</SequenceNumber>
    <Url/>
    <Assembly>Microsoft.Office.Policy, Version=16.0.0.0, Culture=neutral, PublicKeyToken=71e9bce111e9429c</Assembly>
    <Class>Microsoft.Office.RecordsManagement.Internal.BarcodeHandler</Class>
    <Data/>
    <Filter/>
  </Receiver>
  <Receiver>
    <Name>Policy Barcode Generator</Name>
    <Synchronization>Synchronous</Synchronization>
    <Type>10006</Type>
    <SequenceNumber>1003</SequenceNumber>
    <Url/>
    <Assembly>Microsoft.Office.Policy, Version=16.0.0.0, Culture=neutral, PublicKeyToken=71e9bce111e9429c</Assembly>
    <Class>Microsoft.Office.RecordsManagement.Internal.BarcodeHandler</Class>
    <Data/>
    <Filter/>
  </Receiver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05473DF9-65D2-45B8-ABC2-E2EB61CCF71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54F213D-E409-4DC7-9378-4E40F98AA6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a4f82f-c166-4dd6-8741-5aba46bddd76"/>
    <ds:schemaRef ds:uri="a6956433-c474-45b6-8603-99ac69dad5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AACB558-D685-4AEE-B2B6-8F75C4E21BAA}">
  <ds:schemaRefs>
    <ds:schemaRef ds:uri="http://schemas.microsoft.com/office/infopath/2007/PartnerControls"/>
    <ds:schemaRef ds:uri="http://purl.org/dc/dcmitype/"/>
    <ds:schemaRef ds:uri="http://schemas.microsoft.com/office/2006/documentManagement/types"/>
    <ds:schemaRef ds:uri="a6956433-c474-45b6-8603-99ac69dad583"/>
    <ds:schemaRef ds:uri="http://schemas.openxmlformats.org/package/2006/metadata/core-properties"/>
    <ds:schemaRef ds:uri="8ea4f82f-c166-4dd6-8741-5aba46bddd76"/>
    <ds:schemaRef ds:uri="http://purl.org/dc/elements/1.1/"/>
    <ds:schemaRef ds:uri="http://www.w3.org/XML/1998/namespace"/>
    <ds:schemaRef ds:uri="http://schemas.microsoft.com/office/2006/metadata/properties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B6C3A9E8-38E6-44F5-9B5A-404438662C0D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3591</TotalTime>
  <Words>1771</Words>
  <Application>Microsoft Office PowerPoint</Application>
  <PresentationFormat>On-screen Show (4:3)</PresentationFormat>
  <Paragraphs>256</Paragraphs>
  <Slides>27</Slides>
  <Notes>26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3_Default Design</vt:lpstr>
      <vt:lpstr>Visio</vt:lpstr>
      <vt:lpstr>Управление бассейном рек Гоулбурн и Брокен   Крис Норман, глава бассейнового управления р. ГБ   Марк Тернер, менеджер программы здоровья рек и водно-болотных угодий  </vt:lpstr>
      <vt:lpstr>Местоположение</vt:lpstr>
      <vt:lpstr>Часть бассейна Мюрреяй-Дарлинга</vt:lpstr>
      <vt:lpstr>Slide 4</vt:lpstr>
      <vt:lpstr>Температура в этом году</vt:lpstr>
      <vt:lpstr>Долгосрочные температурные тенденции для бассейна Мюррай-Дарлинга</vt:lpstr>
      <vt:lpstr>Осадки в этом году</vt:lpstr>
      <vt:lpstr>Экстремальные исторические осадки</vt:lpstr>
      <vt:lpstr>Что ожидает нас в будущем от моделирования климатических изменений?</vt:lpstr>
      <vt:lpstr>Бассейн Голбурн и Брокен</vt:lpstr>
      <vt:lpstr>Стратегия</vt:lpstr>
      <vt:lpstr>Slide 12</vt:lpstr>
      <vt:lpstr>Недавние изменения в объемах воды и структуре собственности на севере штата Виктория</vt:lpstr>
      <vt:lpstr>Slide 14</vt:lpstr>
      <vt:lpstr>Slide 15</vt:lpstr>
      <vt:lpstr>Slide 16</vt:lpstr>
      <vt:lpstr>Slide 17</vt:lpstr>
      <vt:lpstr>Управление поймами рек</vt:lpstr>
      <vt:lpstr>Slide 19</vt:lpstr>
      <vt:lpstr>Drainage</vt:lpstr>
      <vt:lpstr>Slide 21</vt:lpstr>
      <vt:lpstr>Качество воды</vt:lpstr>
      <vt:lpstr>Распределение воды 1984/85 - 2013/14</vt:lpstr>
      <vt:lpstr>Slide 24</vt:lpstr>
      <vt:lpstr>Цены на воду взлетают...</vt:lpstr>
      <vt:lpstr>Региональная стратегия развития бассейнов Голбурн и Брокен </vt:lpstr>
      <vt:lpstr>Полезные ссылки  </vt:lpstr>
    </vt:vector>
  </TitlesOfParts>
  <Company>GBCMA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Sustainable Water Use in Northern Vic presentation (Australian Dairy Conf, 17 Feb 2016)</dc:title>
  <dc:creator>Carl Walters</dc:creator>
  <cp:lastModifiedBy>Owner</cp:lastModifiedBy>
  <cp:revision>303</cp:revision>
  <cp:lastPrinted>2019-09-26T03:15:01Z</cp:lastPrinted>
  <dcterms:created xsi:type="dcterms:W3CDTF">2011-10-06T04:24:35Z</dcterms:created>
  <dcterms:modified xsi:type="dcterms:W3CDTF">2019-10-03T20:07:48Z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0x010100DC4609945C62484896D6905699A87F9F0100A3FB4BCCCED8004C85C7722AF7C04A3A</vt:lpwstr>
  </property>
  <property fmtid="{D5CDD505-2E9C-101B-9397-08002B2CF9AE}" pid="3" name="_dlc_BarcodeValue">
    <vt:lpwstr>6267706939</vt:lpwstr>
  </property>
  <property fmtid="{D5CDD505-2E9C-101B-9397-08002B2CF9AE}" pid="4" name="_dlc_BarcodePreview">
    <vt:lpwstr>https://goulburnbrokencma.sharepoint.com/exec/ceo/_layouts/15/barcodeimagefromitem.aspx?ID=2291&amp;list=2c291c76-863e-415f-a7bc-5d413c49d404, Barcode: 6267706939</vt:lpwstr>
  </property>
  <property fmtid="{D5CDD505-2E9C-101B-9397-08002B2CF9AE}" pid="5" name="_dlc_DocId">
    <vt:lpwstr>GBCMA-2028284823-2291</vt:lpwstr>
  </property>
  <property fmtid="{D5CDD505-2E9C-101B-9397-08002B2CF9AE}" pid="6" name="_dlc_DocIdUrl">
    <vt:lpwstr>https://goulburnbrokencma.sharepoint.com/exec/ceo/_layouts/15/DocIdRedir.aspx?ID=GBCMA-2028284823-2291, GBCMA-2028284823-2291</vt:lpwstr>
  </property>
  <property fmtid="{D5CDD505-2E9C-101B-9397-08002B2CF9AE}" pid="7" name="_dlc_DocIdItemGuid">
    <vt:lpwstr>6c775b64-5ef8-432a-b556-a3e7365f82ed</vt:lpwstr>
  </property>
  <property fmtid="{D5CDD505-2E9C-101B-9397-08002B2CF9AE}" pid="8" name="Order">
    <vt:r8>194100</vt:r8>
  </property>
  <property fmtid="{D5CDD505-2E9C-101B-9397-08002B2CF9AE}" pid="9" name="xd_ProgID">
    <vt:lpwstr/>
  </property>
  <property fmtid="{D5CDD505-2E9C-101B-9397-08002B2CF9AE}" pid="10" name="ComplianceAssetId">
    <vt:lpwstr/>
  </property>
  <property fmtid="{D5CDD505-2E9C-101B-9397-08002B2CF9AE}" pid="11" name="TemplateUrl">
    <vt:lpwstr/>
  </property>
  <property fmtid="{D5CDD505-2E9C-101B-9397-08002B2CF9AE}" pid="12" name="_dlc_BarcodeImage">
    <vt:lpwstr>iVBORw0KGgoAAAANSUhEUgAAAYIAAABtCAYAAACsn2ZqAAAAAXNSR0IArs4c6QAAAARnQU1BAACxjwv8YQUAAAAJcEhZcwAADsMAAA7DAcdvqGQAABqESURBVHhe7ZvRcR1HskTXPBkkc+SLXJEnfBKJXB0kK4s1Nb0fL9AnImMjeRKNxs/MJcT9z7fL5XK5fGnui+ByuVy+OPdFcLlcLl+c+yK4XC6XL859EVwul8sX574ILpfL5Ytz/EXwn//</vt:lpwstr>
  </property>
</Properties>
</file>