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5"/>
  </p:sldMasterIdLst>
  <p:notesMasterIdLst>
    <p:notesMasterId r:id="rId33"/>
  </p:notesMasterIdLst>
  <p:sldIdLst>
    <p:sldId id="374" r:id="rId6"/>
    <p:sldId id="451" r:id="rId7"/>
    <p:sldId id="428" r:id="rId8"/>
    <p:sldId id="452" r:id="rId9"/>
    <p:sldId id="433" r:id="rId10"/>
    <p:sldId id="435" r:id="rId11"/>
    <p:sldId id="434" r:id="rId12"/>
    <p:sldId id="406" r:id="rId13"/>
    <p:sldId id="436" r:id="rId14"/>
    <p:sldId id="454" r:id="rId15"/>
    <p:sldId id="453" r:id="rId16"/>
    <p:sldId id="445" r:id="rId17"/>
    <p:sldId id="411" r:id="rId18"/>
    <p:sldId id="422" r:id="rId19"/>
    <p:sldId id="426" r:id="rId20"/>
    <p:sldId id="425" r:id="rId21"/>
    <p:sldId id="421" r:id="rId22"/>
    <p:sldId id="440" r:id="rId23"/>
    <p:sldId id="455" r:id="rId24"/>
    <p:sldId id="446" r:id="rId25"/>
    <p:sldId id="401" r:id="rId26"/>
    <p:sldId id="457" r:id="rId27"/>
    <p:sldId id="458" r:id="rId28"/>
    <p:sldId id="459" r:id="rId29"/>
    <p:sldId id="460" r:id="rId30"/>
    <p:sldId id="461" r:id="rId31"/>
    <p:sldId id="462" r:id="rId32"/>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Turner" initials="MT"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AC"/>
    <a:srgbClr val="00FFFF"/>
    <a:srgbClr val="FFCC99"/>
    <a:srgbClr val="022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23FDAE-C313-7DF9-A994-CF0CE7AEA6AA}" v="33" dt="2019-09-22T22:13:10.336"/>
  </p1510:revLst>
</p1510:revInfo>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02" autoAdjust="0"/>
    <p:restoredTop sz="82090" autoAdjust="0"/>
  </p:normalViewPr>
  <p:slideViewPr>
    <p:cSldViewPr>
      <p:cViewPr varScale="1">
        <p:scale>
          <a:sx n="62" d="100"/>
          <a:sy n="62" d="100"/>
        </p:scale>
        <p:origin x="-1566" y="-9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93" d="100"/>
          <a:sy n="93" d="100"/>
        </p:scale>
        <p:origin x="286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6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Turner" userId="S::markt@gbcma.vic.gov.au::bf0b2b51-b91f-4c91-88ae-09d62ce06dc8" providerId="AD" clId="Web-{6123FDAE-C313-7DF9-A994-CF0CE7AEA6AA}"/>
    <pc:docChg chg="addSld modSld">
      <pc:chgData name="Mark Turner" userId="S::markt@gbcma.vic.gov.au::bf0b2b51-b91f-4c91-88ae-09d62ce06dc8" providerId="AD" clId="Web-{6123FDAE-C313-7DF9-A994-CF0CE7AEA6AA}" dt="2019-09-22T22:13:10.336" v="27"/>
      <pc:docMkLst>
        <pc:docMk/>
      </pc:docMkLst>
      <pc:sldChg chg="addCm">
        <pc:chgData name="Mark Turner" userId="S::markt@gbcma.vic.gov.au::bf0b2b51-b91f-4c91-88ae-09d62ce06dc8" providerId="AD" clId="Web-{6123FDAE-C313-7DF9-A994-CF0CE7AEA6AA}" dt="2019-09-22T22:06:07.124" v="0"/>
        <pc:sldMkLst>
          <pc:docMk/>
          <pc:sldMk cId="1482154078" sldId="374"/>
        </pc:sldMkLst>
      </pc:sldChg>
      <pc:sldChg chg="addCm">
        <pc:chgData name="Mark Turner" userId="S::markt@gbcma.vic.gov.au::bf0b2b51-b91f-4c91-88ae-09d62ce06dc8" providerId="AD" clId="Web-{6123FDAE-C313-7DF9-A994-CF0CE7AEA6AA}" dt="2019-09-22T22:06:53.124" v="1"/>
        <pc:sldMkLst>
          <pc:docMk/>
          <pc:sldMk cId="688584053" sldId="409"/>
        </pc:sldMkLst>
      </pc:sldChg>
      <pc:sldChg chg="addCm">
        <pc:chgData name="Mark Turner" userId="S::markt@gbcma.vic.gov.au::bf0b2b51-b91f-4c91-88ae-09d62ce06dc8" providerId="AD" clId="Web-{6123FDAE-C313-7DF9-A994-CF0CE7AEA6AA}" dt="2019-09-22T22:07:24.375" v="2"/>
        <pc:sldMkLst>
          <pc:docMk/>
          <pc:sldMk cId="2982031370" sldId="410"/>
        </pc:sldMkLst>
      </pc:sldChg>
      <pc:sldChg chg="addSp delSp modSp">
        <pc:chgData name="Mark Turner" userId="S::markt@gbcma.vic.gov.au::bf0b2b51-b91f-4c91-88ae-09d62ce06dc8" providerId="AD" clId="Web-{6123FDAE-C313-7DF9-A994-CF0CE7AEA6AA}" dt="2019-09-22T22:11:03.673" v="6"/>
        <pc:sldMkLst>
          <pc:docMk/>
          <pc:sldMk cId="3437254329" sldId="419"/>
        </pc:sldMkLst>
        <pc:picChg chg="add del mod">
          <ac:chgData name="Mark Turner" userId="S::markt@gbcma.vic.gov.au::bf0b2b51-b91f-4c91-88ae-09d62ce06dc8" providerId="AD" clId="Web-{6123FDAE-C313-7DF9-A994-CF0CE7AEA6AA}" dt="2019-09-22T22:11:03.673" v="6"/>
          <ac:picMkLst>
            <pc:docMk/>
            <pc:sldMk cId="3437254329" sldId="419"/>
            <ac:picMk id="10" creationId="{BD3F67A2-1684-4F29-9794-A26E14030B0B}"/>
          </ac:picMkLst>
        </pc:picChg>
      </pc:sldChg>
      <pc:sldChg chg="addSp delSp modSp new">
        <pc:chgData name="Mark Turner" userId="S::markt@gbcma.vic.gov.au::bf0b2b51-b91f-4c91-88ae-09d62ce06dc8" providerId="AD" clId="Web-{6123FDAE-C313-7DF9-A994-CF0CE7AEA6AA}" dt="2019-09-22T22:11:56.444" v="21" actId="14100"/>
        <pc:sldMkLst>
          <pc:docMk/>
          <pc:sldMk cId="4090727910" sldId="422"/>
        </pc:sldMkLst>
        <pc:picChg chg="add del mod">
          <ac:chgData name="Mark Turner" userId="S::markt@gbcma.vic.gov.au::bf0b2b51-b91f-4c91-88ae-09d62ce06dc8" providerId="AD" clId="Web-{6123FDAE-C313-7DF9-A994-CF0CE7AEA6AA}" dt="2019-09-22T22:11:17.032" v="11"/>
          <ac:picMkLst>
            <pc:docMk/>
            <pc:sldMk cId="4090727910" sldId="422"/>
            <ac:picMk id="2" creationId="{A49B3085-D633-48FF-B50E-F03458C740F3}"/>
          </ac:picMkLst>
        </pc:picChg>
        <pc:picChg chg="add del mod">
          <ac:chgData name="Mark Turner" userId="S::markt@gbcma.vic.gov.au::bf0b2b51-b91f-4c91-88ae-09d62ce06dc8" providerId="AD" clId="Web-{6123FDAE-C313-7DF9-A994-CF0CE7AEA6AA}" dt="2019-09-22T22:11:35.626" v="16"/>
          <ac:picMkLst>
            <pc:docMk/>
            <pc:sldMk cId="4090727910" sldId="422"/>
            <ac:picMk id="4" creationId="{F82BD5CF-43D1-4411-B2D4-CAFBF8A8F076}"/>
          </ac:picMkLst>
        </pc:picChg>
        <pc:picChg chg="add mod">
          <ac:chgData name="Mark Turner" userId="S::markt@gbcma.vic.gov.au::bf0b2b51-b91f-4c91-88ae-09d62ce06dc8" providerId="AD" clId="Web-{6123FDAE-C313-7DF9-A994-CF0CE7AEA6AA}" dt="2019-09-22T22:11:56.444" v="21" actId="14100"/>
          <ac:picMkLst>
            <pc:docMk/>
            <pc:sldMk cId="4090727910" sldId="422"/>
            <ac:picMk id="6" creationId="{04A85F77-5A43-476B-89C6-DEA89A8C32F3}"/>
          </ac:picMkLst>
        </pc:picChg>
      </pc:sldChg>
      <pc:sldChg chg="addSp delSp modSp new">
        <pc:chgData name="Mark Turner" userId="S::markt@gbcma.vic.gov.au::bf0b2b51-b91f-4c91-88ae-09d62ce06dc8" providerId="AD" clId="Web-{6123FDAE-C313-7DF9-A994-CF0CE7AEA6AA}" dt="2019-09-22T22:13:10.336" v="27"/>
        <pc:sldMkLst>
          <pc:docMk/>
          <pc:sldMk cId="859310651" sldId="423"/>
        </pc:sldMkLst>
        <pc:spChg chg="del">
          <ac:chgData name="Mark Turner" userId="S::markt@gbcma.vic.gov.au::bf0b2b51-b91f-4c91-88ae-09d62ce06dc8" providerId="AD" clId="Web-{6123FDAE-C313-7DF9-A994-CF0CE7AEA6AA}" dt="2019-09-22T22:12:55.164" v="23"/>
          <ac:spMkLst>
            <pc:docMk/>
            <pc:sldMk cId="859310651" sldId="423"/>
            <ac:spMk id="3" creationId="{68810690-F0E3-4E97-A36C-B2249C1D213C}"/>
          </ac:spMkLst>
        </pc:spChg>
        <pc:spChg chg="add mod">
          <ac:chgData name="Mark Turner" userId="S::markt@gbcma.vic.gov.au::bf0b2b51-b91f-4c91-88ae-09d62ce06dc8" providerId="AD" clId="Web-{6123FDAE-C313-7DF9-A994-CF0CE7AEA6AA}" dt="2019-09-22T22:13:10.336" v="27"/>
          <ac:spMkLst>
            <pc:docMk/>
            <pc:sldMk cId="859310651" sldId="423"/>
            <ac:spMk id="7" creationId="{C307E906-597D-405E-B183-93379EEDE205}"/>
          </ac:spMkLst>
        </pc:spChg>
        <pc:picChg chg="add del mod ord">
          <ac:chgData name="Mark Turner" userId="S::markt@gbcma.vic.gov.au::bf0b2b51-b91f-4c91-88ae-09d62ce06dc8" providerId="AD" clId="Web-{6123FDAE-C313-7DF9-A994-CF0CE7AEA6AA}" dt="2019-09-22T22:13:10.336" v="27"/>
          <ac:picMkLst>
            <pc:docMk/>
            <pc:sldMk cId="859310651" sldId="423"/>
            <ac:picMk id="4" creationId="{A1965A45-3661-4F26-9E64-B6792C2FDB83}"/>
          </ac:picMkLst>
        </pc:picChg>
      </pc:sldChg>
    </pc:docChg>
  </pc:docChgLst>
  <pc:docChgLst>
    <pc:chgData name="Chris Norman" userId="4da428e2-fab8-4a8c-8042-b21e1ea26df8" providerId="ADAL" clId="{EAC9540D-674D-40B1-9928-191DAF49CEE3}"/>
    <pc:docChg chg="custSel addSld delSld modSld">
      <pc:chgData name="Chris Norman" userId="4da428e2-fab8-4a8c-8042-b21e1ea26df8" providerId="ADAL" clId="{EAC9540D-674D-40B1-9928-191DAF49CEE3}" dt="2019-09-21T12:12:33.744" v="187"/>
      <pc:docMkLst>
        <pc:docMk/>
      </pc:docMkLst>
      <pc:sldChg chg="modSp">
        <pc:chgData name="Chris Norman" userId="4da428e2-fab8-4a8c-8042-b21e1ea26df8" providerId="ADAL" clId="{EAC9540D-674D-40B1-9928-191DAF49CEE3}" dt="2019-09-21T12:03:51.786" v="125" actId="20577"/>
        <pc:sldMkLst>
          <pc:docMk/>
          <pc:sldMk cId="1482154078" sldId="374"/>
        </pc:sldMkLst>
        <pc:spChg chg="mod">
          <ac:chgData name="Chris Norman" userId="4da428e2-fab8-4a8c-8042-b21e1ea26df8" providerId="ADAL" clId="{EAC9540D-674D-40B1-9928-191DAF49CEE3}" dt="2019-09-21T12:03:32.467" v="121" actId="20577"/>
          <ac:spMkLst>
            <pc:docMk/>
            <pc:sldMk cId="1482154078" sldId="374"/>
            <ac:spMk id="3" creationId="{00000000-0000-0000-0000-000000000000}"/>
          </ac:spMkLst>
        </pc:spChg>
        <pc:spChg chg="mod">
          <ac:chgData name="Chris Norman" userId="4da428e2-fab8-4a8c-8042-b21e1ea26df8" providerId="ADAL" clId="{EAC9540D-674D-40B1-9928-191DAF49CEE3}" dt="2019-09-21T12:03:51.786" v="125" actId="20577"/>
          <ac:spMkLst>
            <pc:docMk/>
            <pc:sldMk cId="1482154078" sldId="374"/>
            <ac:spMk id="4098" creationId="{00000000-0000-0000-0000-000000000000}"/>
          </ac:spMkLst>
        </pc:spChg>
      </pc:sldChg>
      <pc:sldChg chg="add">
        <pc:chgData name="Chris Norman" userId="4da428e2-fab8-4a8c-8042-b21e1ea26df8" providerId="ADAL" clId="{EAC9540D-674D-40B1-9928-191DAF49CEE3}" dt="2019-09-21T11:58:43.957" v="0"/>
        <pc:sldMkLst>
          <pc:docMk/>
          <pc:sldMk cId="688584053" sldId="409"/>
        </pc:sldMkLst>
      </pc:sldChg>
      <pc:sldChg chg="modSp add">
        <pc:chgData name="Chris Norman" userId="4da428e2-fab8-4a8c-8042-b21e1ea26df8" providerId="ADAL" clId="{EAC9540D-674D-40B1-9928-191DAF49CEE3}" dt="2019-09-21T12:02:18.048" v="2" actId="27636"/>
        <pc:sldMkLst>
          <pc:docMk/>
          <pc:sldMk cId="2982031370" sldId="410"/>
        </pc:sldMkLst>
        <pc:spChg chg="mod">
          <ac:chgData name="Chris Norman" userId="4da428e2-fab8-4a8c-8042-b21e1ea26df8" providerId="ADAL" clId="{EAC9540D-674D-40B1-9928-191DAF49CEE3}" dt="2019-09-21T12:02:18.048" v="2" actId="27636"/>
          <ac:spMkLst>
            <pc:docMk/>
            <pc:sldMk cId="2982031370" sldId="410"/>
            <ac:spMk id="3" creationId="{00000000-0000-0000-0000-000000000000}"/>
          </ac:spMkLst>
        </pc:spChg>
      </pc:sldChg>
      <pc:sldChg chg="addSp delSp modSp add">
        <pc:chgData name="Chris Norman" userId="4da428e2-fab8-4a8c-8042-b21e1ea26df8" providerId="ADAL" clId="{EAC9540D-674D-40B1-9928-191DAF49CEE3}" dt="2019-09-21T12:07:08.668" v="146" actId="14100"/>
        <pc:sldMkLst>
          <pc:docMk/>
          <pc:sldMk cId="3804063996" sldId="411"/>
        </pc:sldMkLst>
        <pc:spChg chg="mod">
          <ac:chgData name="Chris Norman" userId="4da428e2-fab8-4a8c-8042-b21e1ea26df8" providerId="ADAL" clId="{EAC9540D-674D-40B1-9928-191DAF49CEE3}" dt="2019-09-21T12:06:49.083" v="142" actId="20577"/>
          <ac:spMkLst>
            <pc:docMk/>
            <pc:sldMk cId="3804063996" sldId="411"/>
            <ac:spMk id="2" creationId="{1DA05712-0826-4B65-8CB8-6B9FFF71FE23}"/>
          </ac:spMkLst>
        </pc:spChg>
        <pc:spChg chg="del">
          <ac:chgData name="Chris Norman" userId="4da428e2-fab8-4a8c-8042-b21e1ea26df8" providerId="ADAL" clId="{EAC9540D-674D-40B1-9928-191DAF49CEE3}" dt="2019-09-21T12:06:37.703" v="131"/>
          <ac:spMkLst>
            <pc:docMk/>
            <pc:sldMk cId="3804063996" sldId="411"/>
            <ac:spMk id="3" creationId="{59F1438A-F33B-4015-BE99-4D916B4C6237}"/>
          </ac:spMkLst>
        </pc:spChg>
        <pc:picChg chg="add mod">
          <ac:chgData name="Chris Norman" userId="4da428e2-fab8-4a8c-8042-b21e1ea26df8" providerId="ADAL" clId="{EAC9540D-674D-40B1-9928-191DAF49CEE3}" dt="2019-09-21T12:07:08.668" v="146" actId="14100"/>
          <ac:picMkLst>
            <pc:docMk/>
            <pc:sldMk cId="3804063996" sldId="411"/>
            <ac:picMk id="4" creationId="{272F0D81-BB5F-42A1-B4C9-AFF7EACAF831}"/>
          </ac:picMkLst>
        </pc:picChg>
      </pc:sldChg>
      <pc:sldChg chg="addSp delSp modSp add">
        <pc:chgData name="Chris Norman" userId="4da428e2-fab8-4a8c-8042-b21e1ea26df8" providerId="ADAL" clId="{EAC9540D-674D-40B1-9928-191DAF49CEE3}" dt="2019-09-21T12:08:27.676" v="184" actId="20577"/>
        <pc:sldMkLst>
          <pc:docMk/>
          <pc:sldMk cId="1021763501" sldId="412"/>
        </pc:sldMkLst>
        <pc:spChg chg="mod">
          <ac:chgData name="Chris Norman" userId="4da428e2-fab8-4a8c-8042-b21e1ea26df8" providerId="ADAL" clId="{EAC9540D-674D-40B1-9928-191DAF49CEE3}" dt="2019-09-21T12:08:27.676" v="184" actId="20577"/>
          <ac:spMkLst>
            <pc:docMk/>
            <pc:sldMk cId="1021763501" sldId="412"/>
            <ac:spMk id="2" creationId="{393D0D98-3E9A-4FD0-B1BC-310B93B2FA0B}"/>
          </ac:spMkLst>
        </pc:spChg>
        <pc:spChg chg="del">
          <ac:chgData name="Chris Norman" userId="4da428e2-fab8-4a8c-8042-b21e1ea26df8" providerId="ADAL" clId="{EAC9540D-674D-40B1-9928-191DAF49CEE3}" dt="2019-09-21T12:07:47.690" v="147"/>
          <ac:spMkLst>
            <pc:docMk/>
            <pc:sldMk cId="1021763501" sldId="412"/>
            <ac:spMk id="3" creationId="{0932222C-77E7-4A03-9233-79C48DAF03BF}"/>
          </ac:spMkLst>
        </pc:spChg>
        <pc:picChg chg="add mod">
          <ac:chgData name="Chris Norman" userId="4da428e2-fab8-4a8c-8042-b21e1ea26df8" providerId="ADAL" clId="{EAC9540D-674D-40B1-9928-191DAF49CEE3}" dt="2019-09-21T12:08:01.052" v="150" actId="1076"/>
          <ac:picMkLst>
            <pc:docMk/>
            <pc:sldMk cId="1021763501" sldId="412"/>
            <ac:picMk id="4" creationId="{AAF76959-DC22-47E4-9A1D-C341D343C29A}"/>
          </ac:picMkLst>
        </pc:picChg>
      </pc:sldChg>
      <pc:sldChg chg="add del">
        <pc:chgData name="Chris Norman" userId="4da428e2-fab8-4a8c-8042-b21e1ea26df8" providerId="ADAL" clId="{EAC9540D-674D-40B1-9928-191DAF49CEE3}" dt="2019-09-21T12:05:58.183" v="128" actId="2696"/>
        <pc:sldMkLst>
          <pc:docMk/>
          <pc:sldMk cId="3776077090" sldId="412"/>
        </pc:sldMkLst>
      </pc:sldChg>
      <pc:sldChg chg="add">
        <pc:chgData name="Chris Norman" userId="4da428e2-fab8-4a8c-8042-b21e1ea26df8" providerId="ADAL" clId="{EAC9540D-674D-40B1-9928-191DAF49CEE3}" dt="2019-09-21T12:11:31.308" v="185"/>
        <pc:sldMkLst>
          <pc:docMk/>
          <pc:sldMk cId="433540742" sldId="413"/>
        </pc:sldMkLst>
      </pc:sldChg>
      <pc:sldChg chg="add del">
        <pc:chgData name="Chris Norman" userId="4da428e2-fab8-4a8c-8042-b21e1ea26df8" providerId="ADAL" clId="{EAC9540D-674D-40B1-9928-191DAF49CEE3}" dt="2019-09-21T12:05:58.187" v="129" actId="2696"/>
        <pc:sldMkLst>
          <pc:docMk/>
          <pc:sldMk cId="3402080904" sldId="413"/>
        </pc:sldMkLst>
      </pc:sldChg>
      <pc:sldChg chg="add">
        <pc:chgData name="Chris Norman" userId="4da428e2-fab8-4a8c-8042-b21e1ea26df8" providerId="ADAL" clId="{EAC9540D-674D-40B1-9928-191DAF49CEE3}" dt="2019-09-21T12:11:31.308" v="185"/>
        <pc:sldMkLst>
          <pc:docMk/>
          <pc:sldMk cId="347413564" sldId="414"/>
        </pc:sldMkLst>
      </pc:sldChg>
      <pc:sldChg chg="add">
        <pc:chgData name="Chris Norman" userId="4da428e2-fab8-4a8c-8042-b21e1ea26df8" providerId="ADAL" clId="{EAC9540D-674D-40B1-9928-191DAF49CEE3}" dt="2019-09-21T12:12:00.781" v="186"/>
        <pc:sldMkLst>
          <pc:docMk/>
          <pc:sldMk cId="369130254" sldId="415"/>
        </pc:sldMkLst>
      </pc:sldChg>
      <pc:sldChg chg="add">
        <pc:chgData name="Chris Norman" userId="4da428e2-fab8-4a8c-8042-b21e1ea26df8" providerId="ADAL" clId="{EAC9540D-674D-40B1-9928-191DAF49CEE3}" dt="2019-09-21T12:12:00.781" v="186"/>
        <pc:sldMkLst>
          <pc:docMk/>
          <pc:sldMk cId="3608442558" sldId="416"/>
        </pc:sldMkLst>
      </pc:sldChg>
      <pc:sldChg chg="add">
        <pc:chgData name="Chris Norman" userId="4da428e2-fab8-4a8c-8042-b21e1ea26df8" providerId="ADAL" clId="{EAC9540D-674D-40B1-9928-191DAF49CEE3}" dt="2019-09-21T12:12:00.781" v="186"/>
        <pc:sldMkLst>
          <pc:docMk/>
          <pc:sldMk cId="2249567404" sldId="417"/>
        </pc:sldMkLst>
      </pc:sldChg>
      <pc:sldChg chg="add">
        <pc:chgData name="Chris Norman" userId="4da428e2-fab8-4a8c-8042-b21e1ea26df8" providerId="ADAL" clId="{EAC9540D-674D-40B1-9928-191DAF49CEE3}" dt="2019-09-21T12:12:00.781" v="186"/>
        <pc:sldMkLst>
          <pc:docMk/>
          <pc:sldMk cId="4197413864" sldId="418"/>
        </pc:sldMkLst>
      </pc:sldChg>
      <pc:sldChg chg="add">
        <pc:chgData name="Chris Norman" userId="4da428e2-fab8-4a8c-8042-b21e1ea26df8" providerId="ADAL" clId="{EAC9540D-674D-40B1-9928-191DAF49CEE3}" dt="2019-09-21T12:12:33.744" v="187"/>
        <pc:sldMkLst>
          <pc:docMk/>
          <pc:sldMk cId="3437254329" sldId="419"/>
        </pc:sldMkLst>
      </pc:sldChg>
      <pc:sldChg chg="add">
        <pc:chgData name="Chris Norman" userId="4da428e2-fab8-4a8c-8042-b21e1ea26df8" providerId="ADAL" clId="{EAC9540D-674D-40B1-9928-191DAF49CEE3}" dt="2019-09-21T12:12:33.744" v="187"/>
        <pc:sldMkLst>
          <pc:docMk/>
          <pc:sldMk cId="2170762132" sldId="420"/>
        </pc:sldMkLst>
      </pc:sldChg>
      <pc:sldChg chg="add">
        <pc:chgData name="Chris Norman" userId="4da428e2-fab8-4a8c-8042-b21e1ea26df8" providerId="ADAL" clId="{EAC9540D-674D-40B1-9928-191DAF49CEE3}" dt="2019-09-21T12:12:33.744" v="187"/>
        <pc:sldMkLst>
          <pc:docMk/>
          <pc:sldMk cId="801474337" sldId="421"/>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9-22T15:06:07.124" idx="1">
    <p:pos x="10" y="10"/>
    <p:text>OR catchment managment?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9-22T15:06:53.124" idx="2">
    <p:pos x="5378" y="117"/>
    <p:text>What do you think about touching on the MD basin?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6967"/>
          </a:xfrm>
          <a:prstGeom prst="rect">
            <a:avLst/>
          </a:prstGeom>
        </p:spPr>
        <p:txBody>
          <a:bodyPr vert="horz" lIns="91559" tIns="45779" rIns="91559" bIns="45779" rtlCol="0"/>
          <a:lstStyle>
            <a:lvl1pPr algn="l">
              <a:defRPr sz="1200"/>
            </a:lvl1pPr>
          </a:lstStyle>
          <a:p>
            <a:endParaRPr lang="en-US" dirty="0"/>
          </a:p>
        </p:txBody>
      </p:sp>
      <p:sp>
        <p:nvSpPr>
          <p:cNvPr id="3" name="Date Placeholder 2"/>
          <p:cNvSpPr>
            <a:spLocks noGrp="1"/>
          </p:cNvSpPr>
          <p:nvPr>
            <p:ph type="dt" idx="1"/>
          </p:nvPr>
        </p:nvSpPr>
        <p:spPr>
          <a:xfrm>
            <a:off x="3855839" y="0"/>
            <a:ext cx="2949786" cy="496967"/>
          </a:xfrm>
          <a:prstGeom prst="rect">
            <a:avLst/>
          </a:prstGeom>
        </p:spPr>
        <p:txBody>
          <a:bodyPr vert="horz" lIns="91559" tIns="45779" rIns="91559" bIns="45779" rtlCol="0"/>
          <a:lstStyle>
            <a:lvl1pPr algn="r">
              <a:defRPr sz="1200"/>
            </a:lvl1pPr>
          </a:lstStyle>
          <a:p>
            <a:fld id="{3107B9A9-7CCD-4C03-84E9-BE5A75FDB0E8}" type="datetimeFigureOut">
              <a:rPr lang="en-US" smtClean="0"/>
              <a:pPr/>
              <a:t>10/7/2019</a:t>
            </a:fld>
            <a:endParaRPr lang="en-US" dirty="0"/>
          </a:p>
        </p:txBody>
      </p:sp>
      <p:sp>
        <p:nvSpPr>
          <p:cNvPr id="4" name="Slide Image Placeholder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1559" tIns="45779" rIns="91559" bIns="45779" rtlCol="0" anchor="ctr"/>
          <a:lstStyle/>
          <a:p>
            <a:endParaRPr lang="en-US" dirty="0"/>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559" tIns="45779" rIns="91559" bIns="45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0646"/>
            <a:ext cx="2949786" cy="496967"/>
          </a:xfrm>
          <a:prstGeom prst="rect">
            <a:avLst/>
          </a:prstGeom>
        </p:spPr>
        <p:txBody>
          <a:bodyPr vert="horz" lIns="91559" tIns="45779" rIns="91559" bIns="457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5839" y="9440646"/>
            <a:ext cx="2949786" cy="496967"/>
          </a:xfrm>
          <a:prstGeom prst="rect">
            <a:avLst/>
          </a:prstGeom>
        </p:spPr>
        <p:txBody>
          <a:bodyPr vert="horz" lIns="91559" tIns="45779" rIns="91559" bIns="45779" rtlCol="0" anchor="b"/>
          <a:lstStyle>
            <a:lvl1pPr algn="r">
              <a:defRPr sz="1200"/>
            </a:lvl1pPr>
          </a:lstStyle>
          <a:p>
            <a:fld id="{A63BD0A2-BB7B-4204-ABB9-B2C02078C506}" type="slidenum">
              <a:rPr lang="en-US" smtClean="0"/>
              <a:pPr/>
              <a:t>‹#›</a:t>
            </a:fld>
            <a:endParaRPr lang="en-US" dirty="0"/>
          </a:p>
        </p:txBody>
      </p:sp>
    </p:spTree>
    <p:extLst>
      <p:ext uri="{BB962C8B-B14F-4D97-AF65-F5344CB8AC3E}">
        <p14:creationId xmlns:p14="http://schemas.microsoft.com/office/powerpoint/2010/main" val="313578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965200" y="779463"/>
            <a:ext cx="496887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3916" indent="-286121">
              <a:spcBef>
                <a:spcPct val="30000"/>
              </a:spcBef>
              <a:defRPr sz="1200">
                <a:solidFill>
                  <a:schemeClr val="tx1"/>
                </a:solidFill>
                <a:latin typeface="Calibri" panose="020F0502020204030204" pitchFamily="34" charset="0"/>
              </a:defRPr>
            </a:lvl2pPr>
            <a:lvl3pPr marL="1146076" indent="-228897">
              <a:spcBef>
                <a:spcPct val="30000"/>
              </a:spcBef>
              <a:defRPr sz="1200">
                <a:solidFill>
                  <a:schemeClr val="tx1"/>
                </a:solidFill>
                <a:latin typeface="Calibri" panose="020F0502020204030204" pitchFamily="34" charset="0"/>
              </a:defRPr>
            </a:lvl3pPr>
            <a:lvl4pPr marL="1603870" indent="-228897">
              <a:spcBef>
                <a:spcPct val="30000"/>
              </a:spcBef>
              <a:defRPr sz="1200">
                <a:solidFill>
                  <a:schemeClr val="tx1"/>
                </a:solidFill>
                <a:latin typeface="Calibri" panose="020F0502020204030204" pitchFamily="34" charset="0"/>
              </a:defRPr>
            </a:lvl4pPr>
            <a:lvl5pPr marL="2063254" indent="-228897">
              <a:spcBef>
                <a:spcPct val="30000"/>
              </a:spcBef>
              <a:defRPr sz="1200">
                <a:solidFill>
                  <a:schemeClr val="tx1"/>
                </a:solidFill>
                <a:latin typeface="Calibri" panose="020F0502020204030204" pitchFamily="34" charset="0"/>
              </a:defRPr>
            </a:lvl5pPr>
            <a:lvl6pPr marL="2521048" indent="-228897" eaLnBrk="0" fontAlgn="base" hangingPunct="0">
              <a:spcBef>
                <a:spcPct val="30000"/>
              </a:spcBef>
              <a:spcAft>
                <a:spcPct val="0"/>
              </a:spcAft>
              <a:defRPr sz="1200">
                <a:solidFill>
                  <a:schemeClr val="tx1"/>
                </a:solidFill>
                <a:latin typeface="Calibri" panose="020F0502020204030204" pitchFamily="34" charset="0"/>
              </a:defRPr>
            </a:lvl6pPr>
            <a:lvl7pPr marL="2978842" indent="-228897" eaLnBrk="0" fontAlgn="base" hangingPunct="0">
              <a:spcBef>
                <a:spcPct val="30000"/>
              </a:spcBef>
              <a:spcAft>
                <a:spcPct val="0"/>
              </a:spcAft>
              <a:defRPr sz="1200">
                <a:solidFill>
                  <a:schemeClr val="tx1"/>
                </a:solidFill>
                <a:latin typeface="Calibri" panose="020F0502020204030204" pitchFamily="34" charset="0"/>
              </a:defRPr>
            </a:lvl7pPr>
            <a:lvl8pPr marL="3436637" indent="-228897" eaLnBrk="0" fontAlgn="base" hangingPunct="0">
              <a:spcBef>
                <a:spcPct val="30000"/>
              </a:spcBef>
              <a:spcAft>
                <a:spcPct val="0"/>
              </a:spcAft>
              <a:defRPr sz="1200">
                <a:solidFill>
                  <a:schemeClr val="tx1"/>
                </a:solidFill>
                <a:latin typeface="Calibri" panose="020F0502020204030204" pitchFamily="34" charset="0"/>
              </a:defRPr>
            </a:lvl8pPr>
            <a:lvl9pPr marL="3894431" indent="-228897"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E689C8-1A1D-42A4-8A1F-1367AE6826A2}" type="slidenum">
              <a:rPr lang="en-AU" altLang="en-US" smtClean="0">
                <a:latin typeface="Arial" panose="020B0604020202020204" pitchFamily="34" charset="0"/>
              </a:rPr>
              <a:pPr>
                <a:spcBef>
                  <a:spcPct val="0"/>
                </a:spcBef>
              </a:pPr>
              <a:t>1</a:t>
            </a:fld>
            <a:endParaRPr lang="en-AU" altLang="en-US" dirty="0">
              <a:latin typeface="Arial" panose="020B0604020202020204" pitchFamily="34" charset="0"/>
            </a:endParaRPr>
          </a:p>
        </p:txBody>
      </p:sp>
    </p:spTree>
    <p:extLst>
      <p:ext uri="{BB962C8B-B14F-4D97-AF65-F5344CB8AC3E}">
        <p14:creationId xmlns:p14="http://schemas.microsoft.com/office/powerpoint/2010/main" val="1866610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xfrm>
            <a:off x="307257" y="4608167"/>
            <a:ext cx="6269164" cy="5186038"/>
          </a:xfrm>
        </p:spPr>
        <p:txBody>
          <a:bodyPr wrap="square" numCol="1" anchor="t" anchorCtr="0" compatLnSpc="1">
            <a:prstTxWarp prst="textNoShape">
              <a:avLst/>
            </a:prstTxWarp>
            <a:normAutofit fontScale="85000" lnSpcReduction="20000"/>
          </a:bodyPr>
          <a:lstStyle/>
          <a:p>
            <a:pPr eaLnBrk="1" hangingPunct="1">
              <a:lnSpc>
                <a:spcPct val="80000"/>
              </a:lnSpc>
              <a:spcBef>
                <a:spcPct val="0"/>
              </a:spcBef>
              <a:defRPr/>
            </a:pPr>
            <a:r>
              <a:rPr lang="en-AU" sz="1500" b="1" u="sng" dirty="0"/>
              <a:t>Area  </a:t>
            </a:r>
            <a:endParaRPr lang="en-AU" sz="1500" b="1" u="sng" dirty="0">
              <a:solidFill>
                <a:srgbClr val="FF0000"/>
              </a:solidFill>
            </a:endParaRPr>
          </a:p>
          <a:p>
            <a:pPr eaLnBrk="1" hangingPunct="1">
              <a:lnSpc>
                <a:spcPct val="80000"/>
              </a:lnSpc>
              <a:spcBef>
                <a:spcPct val="0"/>
              </a:spcBef>
              <a:defRPr/>
            </a:pPr>
            <a:r>
              <a:rPr lang="en-AU" sz="1500" b="1" dirty="0">
                <a:solidFill>
                  <a:schemeClr val="accent2"/>
                </a:solidFill>
              </a:rPr>
              <a:t>Catchment covers from Echuca (north-west) to Kilmore (south-west corner) </a:t>
            </a:r>
            <a:br>
              <a:rPr lang="en-AU" sz="1500" b="1" dirty="0">
                <a:solidFill>
                  <a:schemeClr val="accent2"/>
                </a:solidFill>
              </a:rPr>
            </a:br>
            <a:r>
              <a:rPr lang="en-AU" sz="1500" b="1" dirty="0">
                <a:solidFill>
                  <a:schemeClr val="accent2"/>
                </a:solidFill>
              </a:rPr>
              <a:t>across to Woods Point (south-east) and north to Yarrawonga.</a:t>
            </a:r>
          </a:p>
          <a:p>
            <a:pPr eaLnBrk="1" hangingPunct="1">
              <a:lnSpc>
                <a:spcPct val="80000"/>
              </a:lnSpc>
              <a:spcBef>
                <a:spcPct val="0"/>
              </a:spcBef>
              <a:defRPr/>
            </a:pPr>
            <a:endParaRPr lang="en-AU" sz="1500" b="1" u="sng" dirty="0"/>
          </a:p>
          <a:p>
            <a:pPr eaLnBrk="1" hangingPunct="1">
              <a:lnSpc>
                <a:spcPct val="80000"/>
              </a:lnSpc>
              <a:spcBef>
                <a:spcPct val="0"/>
              </a:spcBef>
              <a:defRPr/>
            </a:pPr>
            <a:r>
              <a:rPr lang="en-AU" sz="1500" b="1" u="sng" dirty="0"/>
              <a:t>Industry</a:t>
            </a:r>
          </a:p>
          <a:p>
            <a:pPr eaLnBrk="1" hangingPunct="1">
              <a:lnSpc>
                <a:spcPct val="80000"/>
              </a:lnSpc>
              <a:spcBef>
                <a:spcPct val="0"/>
              </a:spcBef>
              <a:defRPr/>
            </a:pPr>
            <a:r>
              <a:rPr lang="en-AU" sz="1500" b="1" dirty="0">
                <a:solidFill>
                  <a:schemeClr val="accent2"/>
                </a:solidFill>
              </a:rPr>
              <a:t>Dairying is the largest agricultural industry, controlling about 70 per cent of water entitlements</a:t>
            </a:r>
            <a:r>
              <a:rPr lang="en-AU" sz="1500" dirty="0"/>
              <a:t>. Other major industries are irrigated horticulture and viticulture, </a:t>
            </a:r>
            <a:r>
              <a:rPr lang="en-AU" sz="1500" dirty="0" err="1"/>
              <a:t>dryland</a:t>
            </a:r>
            <a:r>
              <a:rPr lang="en-AU" sz="1500" dirty="0"/>
              <a:t> grazing and cropping, timber production, thoroughbred and </a:t>
            </a:r>
            <a:r>
              <a:rPr lang="en-AU" sz="1500" dirty="0" err="1"/>
              <a:t>standardbred</a:t>
            </a:r>
            <a:r>
              <a:rPr lang="en-AU" sz="1500" dirty="0"/>
              <a:t> horses, food processing, tourism and recreation.</a:t>
            </a:r>
            <a:endParaRPr lang="en-AU" sz="1500" b="1" u="sng" dirty="0"/>
          </a:p>
          <a:p>
            <a:pPr eaLnBrk="1" hangingPunct="1">
              <a:lnSpc>
                <a:spcPct val="80000"/>
              </a:lnSpc>
              <a:spcBef>
                <a:spcPct val="0"/>
              </a:spcBef>
              <a:defRPr/>
            </a:pPr>
            <a:endParaRPr lang="en-AU" sz="1500" b="1" u="sng" dirty="0"/>
          </a:p>
          <a:p>
            <a:pPr eaLnBrk="1" hangingPunct="1">
              <a:lnSpc>
                <a:spcPct val="80000"/>
              </a:lnSpc>
              <a:spcBef>
                <a:spcPct val="0"/>
              </a:spcBef>
              <a:defRPr/>
            </a:pPr>
            <a:r>
              <a:rPr lang="en-AU" sz="1500" b="1" u="sng" dirty="0"/>
              <a:t>Varied landscapes</a:t>
            </a:r>
          </a:p>
          <a:p>
            <a:pPr>
              <a:lnSpc>
                <a:spcPct val="80000"/>
              </a:lnSpc>
              <a:buFont typeface="Wingdings" pitchFamily="2" charset="2"/>
              <a:buChar char="§"/>
              <a:defRPr/>
            </a:pPr>
            <a:r>
              <a:rPr lang="en-AU" sz="1500" dirty="0"/>
              <a:t>	From 1,800 metre (6,000 ft) snow covered alps to moist </a:t>
            </a:r>
            <a:r>
              <a:rPr lang="en-AU" sz="1500" dirty="0" err="1"/>
              <a:t>montane</a:t>
            </a:r>
            <a:r>
              <a:rPr lang="en-AU" sz="1500" dirty="0"/>
              <a:t> and dry</a:t>
            </a:r>
            <a:br>
              <a:rPr lang="en-AU" sz="1500" dirty="0"/>
            </a:br>
            <a:r>
              <a:rPr lang="en-AU" sz="1500" dirty="0"/>
              <a:t>	sclerophyll forests</a:t>
            </a:r>
          </a:p>
          <a:p>
            <a:pPr>
              <a:lnSpc>
                <a:spcPct val="80000"/>
              </a:lnSpc>
              <a:buFont typeface="Wingdings" pitchFamily="2" charset="2"/>
              <a:buChar char="§"/>
              <a:defRPr/>
            </a:pPr>
            <a:r>
              <a:rPr lang="en-AU" sz="1500" dirty="0"/>
              <a:t>	From granitic outcrops to  gentle sloping plains</a:t>
            </a:r>
          </a:p>
          <a:p>
            <a:pPr>
              <a:lnSpc>
                <a:spcPct val="80000"/>
              </a:lnSpc>
              <a:buFont typeface="Wingdings" pitchFamily="2" charset="2"/>
              <a:buChar char="§"/>
              <a:defRPr/>
            </a:pPr>
            <a:r>
              <a:rPr lang="en-AU" sz="1500" dirty="0"/>
              <a:t>	From box woodlands to red gum floodplains (world’s largest at Barmah)</a:t>
            </a:r>
          </a:p>
          <a:p>
            <a:pPr eaLnBrk="1" hangingPunct="1">
              <a:lnSpc>
                <a:spcPct val="80000"/>
              </a:lnSpc>
              <a:spcBef>
                <a:spcPct val="0"/>
              </a:spcBef>
              <a:defRPr/>
            </a:pPr>
            <a:endParaRPr lang="en-AU" sz="1500" dirty="0"/>
          </a:p>
          <a:p>
            <a:pPr eaLnBrk="1" hangingPunct="1">
              <a:lnSpc>
                <a:spcPct val="80000"/>
              </a:lnSpc>
              <a:spcBef>
                <a:spcPct val="0"/>
              </a:spcBef>
              <a:defRPr/>
            </a:pPr>
            <a:r>
              <a:rPr lang="en-AU" sz="1500" b="1" u="sng" dirty="0"/>
              <a:t>People (ethnic/indigenous)</a:t>
            </a:r>
            <a:r>
              <a:rPr lang="en-AU" sz="1500" dirty="0"/>
              <a:t> – 6,000 aborigines (largest urban population outside of </a:t>
            </a:r>
            <a:r>
              <a:rPr lang="en-AU" sz="1500" dirty="0" err="1"/>
              <a:t>Melb</a:t>
            </a:r>
            <a:r>
              <a:rPr lang="en-AU" sz="1500" dirty="0"/>
              <a:t>.)</a:t>
            </a:r>
            <a:endParaRPr lang="en-AU" sz="1500" b="1" u="sng" dirty="0"/>
          </a:p>
          <a:p>
            <a:pPr eaLnBrk="1" hangingPunct="1">
              <a:lnSpc>
                <a:spcPct val="80000"/>
              </a:lnSpc>
              <a:spcBef>
                <a:spcPct val="0"/>
              </a:spcBef>
              <a:defRPr/>
            </a:pPr>
            <a:endParaRPr lang="en-AU" sz="1500" b="1" u="sng" dirty="0"/>
          </a:p>
          <a:p>
            <a:pPr eaLnBrk="1" hangingPunct="1">
              <a:lnSpc>
                <a:spcPct val="80000"/>
              </a:lnSpc>
              <a:spcBef>
                <a:spcPct val="0"/>
              </a:spcBef>
              <a:defRPr/>
            </a:pPr>
            <a:r>
              <a:rPr lang="en-AU" sz="1500" b="1" u="sng" dirty="0"/>
              <a:t>Environmental problems</a:t>
            </a:r>
          </a:p>
          <a:p>
            <a:pPr eaLnBrk="1" hangingPunct="1">
              <a:lnSpc>
                <a:spcPct val="80000"/>
              </a:lnSpc>
              <a:spcBef>
                <a:spcPct val="0"/>
              </a:spcBef>
              <a:defRPr/>
            </a:pPr>
            <a:r>
              <a:rPr lang="en-AU" sz="1500" dirty="0"/>
              <a:t>Major environmental problems include degraded river health, reduced extent and quality of native vegetation, reduced water quality and quantity, </a:t>
            </a:r>
            <a:r>
              <a:rPr lang="en-AU" sz="1500" dirty="0" err="1"/>
              <a:t>dryland</a:t>
            </a:r>
            <a:r>
              <a:rPr lang="en-AU" sz="1500" dirty="0"/>
              <a:t> and irrigated salinity, loss of biodiversity, and pest plant and pest animal invasion.</a:t>
            </a:r>
          </a:p>
          <a:p>
            <a:pPr eaLnBrk="1" hangingPunct="1">
              <a:lnSpc>
                <a:spcPct val="80000"/>
              </a:lnSpc>
              <a:spcBef>
                <a:spcPct val="0"/>
              </a:spcBef>
              <a:defRPr/>
            </a:pPr>
            <a:endParaRPr lang="en-AU" sz="1500" dirty="0"/>
          </a:p>
          <a:p>
            <a:pPr eaLnBrk="1" hangingPunct="1">
              <a:lnSpc>
                <a:spcPct val="80000"/>
              </a:lnSpc>
              <a:spcBef>
                <a:spcPct val="0"/>
              </a:spcBef>
              <a:defRPr/>
            </a:pPr>
            <a:r>
              <a:rPr lang="en-AU" sz="1500" u="sng" dirty="0"/>
              <a:t>Some of the figures from our catchment are:</a:t>
            </a:r>
          </a:p>
          <a:p>
            <a:pPr eaLnBrk="1" hangingPunct="1">
              <a:lnSpc>
                <a:spcPct val="80000"/>
              </a:lnSpc>
              <a:spcBef>
                <a:spcPct val="0"/>
              </a:spcBef>
              <a:buFontTx/>
              <a:buChar char="•"/>
              <a:defRPr/>
            </a:pPr>
            <a:r>
              <a:rPr lang="en-AU" sz="1500" dirty="0"/>
              <a:t>  Over 60% of the catchment has been cleared, principally in the intensive </a:t>
            </a:r>
            <a:r>
              <a:rPr lang="en-AU" sz="1500" dirty="0" err="1"/>
              <a:t>ag</a:t>
            </a:r>
            <a:r>
              <a:rPr lang="en-AU" sz="1500" dirty="0"/>
              <a:t>. areas</a:t>
            </a:r>
          </a:p>
          <a:p>
            <a:pPr eaLnBrk="1" hangingPunct="1">
              <a:lnSpc>
                <a:spcPct val="80000"/>
              </a:lnSpc>
              <a:spcBef>
                <a:spcPct val="0"/>
              </a:spcBef>
              <a:buFontTx/>
              <a:buChar char="•"/>
              <a:defRPr/>
            </a:pPr>
            <a:r>
              <a:rPr lang="en-AU" sz="1500" dirty="0"/>
              <a:t>  13% of our 2,750 native vegetation species are threatened</a:t>
            </a:r>
          </a:p>
          <a:p>
            <a:pPr eaLnBrk="1" hangingPunct="1">
              <a:lnSpc>
                <a:spcPct val="80000"/>
              </a:lnSpc>
              <a:spcBef>
                <a:spcPct val="0"/>
              </a:spcBef>
              <a:buFontTx/>
              <a:buChar char="•"/>
              <a:defRPr/>
            </a:pPr>
            <a:r>
              <a:rPr lang="en-AU" sz="1500" dirty="0"/>
              <a:t>  The area of natural wetlands in the catchment have been reduced by approx. 30%.</a:t>
            </a:r>
          </a:p>
          <a:p>
            <a:pPr eaLnBrk="1" hangingPunct="1">
              <a:lnSpc>
                <a:spcPct val="80000"/>
              </a:lnSpc>
              <a:spcBef>
                <a:spcPct val="0"/>
              </a:spcBef>
              <a:buFontTx/>
              <a:buChar char="•"/>
              <a:defRPr/>
            </a:pPr>
            <a:r>
              <a:rPr lang="en-AU" sz="1500" dirty="0"/>
              <a:t>  29% of the 2,492 km of the catchments streams and waterways are rated as poor to </a:t>
            </a:r>
            <a:br>
              <a:rPr lang="en-AU" sz="1500" dirty="0"/>
            </a:br>
            <a:r>
              <a:rPr lang="en-AU" sz="1500" dirty="0"/>
              <a:t>    very poor.</a:t>
            </a:r>
          </a:p>
          <a:p>
            <a:pPr eaLnBrk="1" hangingPunct="1">
              <a:lnSpc>
                <a:spcPct val="80000"/>
              </a:lnSpc>
              <a:spcBef>
                <a:spcPct val="0"/>
              </a:spcBef>
              <a:buFontTx/>
              <a:buChar char="•"/>
              <a:defRPr/>
            </a:pPr>
            <a:r>
              <a:rPr lang="en-AU" sz="1500" dirty="0"/>
              <a:t>  22% of the 493 vertebrate fauna species in the catchment are threatened.</a:t>
            </a:r>
          </a:p>
          <a:p>
            <a:pPr eaLnBrk="1" hangingPunct="1">
              <a:lnSpc>
                <a:spcPct val="80000"/>
              </a:lnSpc>
              <a:spcBef>
                <a:spcPct val="0"/>
              </a:spcBef>
              <a:buFontTx/>
              <a:buChar char="•"/>
              <a:defRPr/>
            </a:pPr>
            <a:r>
              <a:rPr lang="en-AU" sz="1500" dirty="0"/>
              <a:t>  Very little knowledge of the health of our below ground flora and fauna.</a:t>
            </a:r>
          </a:p>
          <a:p>
            <a:pPr eaLnBrk="1" hangingPunct="1">
              <a:lnSpc>
                <a:spcPct val="80000"/>
              </a:lnSpc>
              <a:spcBef>
                <a:spcPct val="0"/>
              </a:spcBef>
              <a:defRPr/>
            </a:pPr>
            <a:endParaRPr lang="en-AU" sz="1500" b="1" dirty="0">
              <a:solidFill>
                <a:schemeClr val="accent2"/>
              </a:solidFill>
            </a:endParaRPr>
          </a:p>
          <a:p>
            <a:pPr eaLnBrk="1" hangingPunct="1">
              <a:lnSpc>
                <a:spcPct val="80000"/>
              </a:lnSpc>
              <a:spcBef>
                <a:spcPct val="0"/>
              </a:spcBef>
              <a:defRPr/>
            </a:pPr>
            <a:endParaRPr lang="en-AU" sz="1500" dirty="0"/>
          </a:p>
          <a:p>
            <a:pPr eaLnBrk="1" hangingPunct="1">
              <a:lnSpc>
                <a:spcPct val="80000"/>
              </a:lnSpc>
              <a:spcBef>
                <a:spcPct val="0"/>
              </a:spcBef>
              <a:defRPr/>
            </a:pPr>
            <a:r>
              <a:rPr lang="en-AU" sz="1500" b="1" u="sng" dirty="0"/>
              <a:t>Economy</a:t>
            </a:r>
          </a:p>
          <a:p>
            <a:pPr eaLnBrk="1" hangingPunct="1">
              <a:lnSpc>
                <a:spcPct val="80000"/>
              </a:lnSpc>
              <a:spcBef>
                <a:spcPct val="0"/>
              </a:spcBef>
              <a:defRPr/>
            </a:pPr>
            <a:r>
              <a:rPr lang="en-AU" sz="1500" dirty="0"/>
              <a:t>Annual economic activity estimated to be $15.9b in 2009 with Gross Value of Agriculture Production estimated to be $2.37b in 2017/18 (15.8% of State’s total ag. production of $15b in 17/18) – most of this from SIR.  </a:t>
            </a:r>
            <a:r>
              <a:rPr lang="en-AU" sz="1500" b="1" dirty="0">
                <a:solidFill>
                  <a:schemeClr val="accent2"/>
                </a:solidFill>
              </a:rPr>
              <a:t>GB Catchment is 3</a:t>
            </a:r>
            <a:r>
              <a:rPr lang="en-AU" sz="1500" b="1" baseline="30000" dirty="0">
                <a:solidFill>
                  <a:schemeClr val="accent2"/>
                </a:solidFill>
              </a:rPr>
              <a:t>rd</a:t>
            </a:r>
            <a:r>
              <a:rPr lang="en-AU" sz="1500" b="1" dirty="0">
                <a:solidFill>
                  <a:schemeClr val="accent2"/>
                </a:solidFill>
              </a:rPr>
              <a:t> most productive NRM Region in Aust. (behind NSW Riverina &amp; WA Wheatbelt).</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4139" indent="-286207" eaLnBrk="0" hangingPunct="0">
              <a:defRPr>
                <a:solidFill>
                  <a:schemeClr val="tx1"/>
                </a:solidFill>
                <a:latin typeface="Arial" charset="0"/>
                <a:cs typeface="Arial" charset="0"/>
              </a:defRPr>
            </a:lvl2pPr>
            <a:lvl3pPr marL="1144829" indent="-228966" eaLnBrk="0" hangingPunct="0">
              <a:defRPr>
                <a:solidFill>
                  <a:schemeClr val="tx1"/>
                </a:solidFill>
                <a:latin typeface="Arial" charset="0"/>
                <a:cs typeface="Arial" charset="0"/>
              </a:defRPr>
            </a:lvl3pPr>
            <a:lvl4pPr marL="1602760" indent="-228966" eaLnBrk="0" hangingPunct="0">
              <a:defRPr>
                <a:solidFill>
                  <a:schemeClr val="tx1"/>
                </a:solidFill>
                <a:latin typeface="Arial" charset="0"/>
                <a:cs typeface="Arial" charset="0"/>
              </a:defRPr>
            </a:lvl4pPr>
            <a:lvl5pPr marL="2060692" indent="-228966" eaLnBrk="0" hangingPunct="0">
              <a:defRPr>
                <a:solidFill>
                  <a:schemeClr val="tx1"/>
                </a:solidFill>
                <a:latin typeface="Arial" charset="0"/>
                <a:cs typeface="Arial" charset="0"/>
              </a:defRPr>
            </a:lvl5pPr>
            <a:lvl6pPr marL="2518623" indent="-228966" eaLnBrk="0" fontAlgn="base" hangingPunct="0">
              <a:spcBef>
                <a:spcPct val="0"/>
              </a:spcBef>
              <a:spcAft>
                <a:spcPct val="0"/>
              </a:spcAft>
              <a:defRPr>
                <a:solidFill>
                  <a:schemeClr val="tx1"/>
                </a:solidFill>
                <a:latin typeface="Arial" charset="0"/>
                <a:cs typeface="Arial" charset="0"/>
              </a:defRPr>
            </a:lvl6pPr>
            <a:lvl7pPr marL="2976555" indent="-228966" eaLnBrk="0" fontAlgn="base" hangingPunct="0">
              <a:spcBef>
                <a:spcPct val="0"/>
              </a:spcBef>
              <a:spcAft>
                <a:spcPct val="0"/>
              </a:spcAft>
              <a:defRPr>
                <a:solidFill>
                  <a:schemeClr val="tx1"/>
                </a:solidFill>
                <a:latin typeface="Arial" charset="0"/>
                <a:cs typeface="Arial" charset="0"/>
              </a:defRPr>
            </a:lvl7pPr>
            <a:lvl8pPr marL="3434486" indent="-228966" eaLnBrk="0" fontAlgn="base" hangingPunct="0">
              <a:spcBef>
                <a:spcPct val="0"/>
              </a:spcBef>
              <a:spcAft>
                <a:spcPct val="0"/>
              </a:spcAft>
              <a:defRPr>
                <a:solidFill>
                  <a:schemeClr val="tx1"/>
                </a:solidFill>
                <a:latin typeface="Arial" charset="0"/>
                <a:cs typeface="Arial" charset="0"/>
              </a:defRPr>
            </a:lvl8pPr>
            <a:lvl9pPr marL="3892418" indent="-228966" eaLnBrk="0" fontAlgn="base" hangingPunct="0">
              <a:spcBef>
                <a:spcPct val="0"/>
              </a:spcBef>
              <a:spcAft>
                <a:spcPct val="0"/>
              </a:spcAft>
              <a:defRPr>
                <a:solidFill>
                  <a:schemeClr val="tx1"/>
                </a:solidFill>
                <a:latin typeface="Arial" charset="0"/>
                <a:cs typeface="Arial" charset="0"/>
              </a:defRPr>
            </a:lvl9pPr>
          </a:lstStyle>
          <a:p>
            <a:pPr eaLnBrk="1" hangingPunct="1"/>
            <a:fld id="{5785AE34-7024-4C87-A41D-11AA24AAB941}" type="slidenum">
              <a:rPr lang="en-AU" smtClean="0"/>
              <a:pPr eaLnBrk="1" hangingPunct="1"/>
              <a:t>10</a:t>
            </a:fld>
            <a:endParaRPr lang="en-AU"/>
          </a:p>
        </p:txBody>
      </p:sp>
    </p:spTree>
    <p:extLst>
      <p:ext uri="{BB962C8B-B14F-4D97-AF65-F5344CB8AC3E}">
        <p14:creationId xmlns:p14="http://schemas.microsoft.com/office/powerpoint/2010/main" val="32984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RCS – Cover resilience and main drivers we are facing noting we will mainly focus on water and climate change in this presentation </a:t>
            </a:r>
            <a:endParaRPr lang="en-AU" dirty="0"/>
          </a:p>
        </p:txBody>
      </p:sp>
      <p:sp>
        <p:nvSpPr>
          <p:cNvPr id="4" name="Slide Number Placeholder 3"/>
          <p:cNvSpPr>
            <a:spLocks noGrp="1"/>
          </p:cNvSpPr>
          <p:nvPr>
            <p:ph type="sldNum" sz="quarter" idx="10"/>
          </p:nvPr>
        </p:nvSpPr>
        <p:spPr/>
        <p:txBody>
          <a:bodyPr/>
          <a:lstStyle/>
          <a:p>
            <a:fld id="{A63BD0A2-BB7B-4204-ABB9-B2C02078C506}" type="slidenum">
              <a:rPr lang="en-US" smtClean="0"/>
              <a:pPr/>
              <a:t>11</a:t>
            </a:fld>
            <a:endParaRPr lang="en-US" dirty="0"/>
          </a:p>
        </p:txBody>
      </p:sp>
    </p:spTree>
    <p:extLst>
      <p:ext uri="{BB962C8B-B14F-4D97-AF65-F5344CB8AC3E}">
        <p14:creationId xmlns:p14="http://schemas.microsoft.com/office/powerpoint/2010/main" val="706048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Millennium drought lead many changes to water management. </a:t>
            </a:r>
          </a:p>
          <a:p>
            <a:r>
              <a:rPr lang="en-AU" dirty="0" smtClean="0"/>
              <a:t>This highlights impact on consumptive and environmental use at that time, before major changes in water for the </a:t>
            </a:r>
            <a:r>
              <a:rPr lang="en-AU" dirty="0" err="1" smtClean="0"/>
              <a:t>environ.ment</a:t>
            </a:r>
            <a:endParaRPr lang="en-AU" dirty="0"/>
          </a:p>
        </p:txBody>
      </p:sp>
      <p:sp>
        <p:nvSpPr>
          <p:cNvPr id="4" name="Slide Number Placeholder 3"/>
          <p:cNvSpPr>
            <a:spLocks noGrp="1"/>
          </p:cNvSpPr>
          <p:nvPr>
            <p:ph type="sldNum" sz="quarter" idx="10"/>
          </p:nvPr>
        </p:nvSpPr>
        <p:spPr/>
        <p:txBody>
          <a:bodyPr/>
          <a:lstStyle/>
          <a:p>
            <a:fld id="{A63BD0A2-BB7B-4204-ABB9-B2C02078C506}" type="slidenum">
              <a:rPr lang="en-US" smtClean="0"/>
              <a:pPr/>
              <a:t>12</a:t>
            </a:fld>
            <a:endParaRPr lang="en-US" dirty="0"/>
          </a:p>
        </p:txBody>
      </p:sp>
    </p:spTree>
    <p:extLst>
      <p:ext uri="{BB962C8B-B14F-4D97-AF65-F5344CB8AC3E}">
        <p14:creationId xmlns:p14="http://schemas.microsoft.com/office/powerpoint/2010/main" val="158717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Recent changes on water volumes and ownership across norther Victoria</a:t>
            </a:r>
            <a:endParaRPr lang="en-AU" dirty="0"/>
          </a:p>
        </p:txBody>
      </p:sp>
      <p:sp>
        <p:nvSpPr>
          <p:cNvPr id="4" name="Slide Number Placeholder 3"/>
          <p:cNvSpPr>
            <a:spLocks noGrp="1"/>
          </p:cNvSpPr>
          <p:nvPr>
            <p:ph type="sldNum" sz="quarter" idx="10"/>
          </p:nvPr>
        </p:nvSpPr>
        <p:spPr/>
        <p:txBody>
          <a:bodyPr/>
          <a:lstStyle/>
          <a:p>
            <a:fld id="{A63BD0A2-BB7B-4204-ABB9-B2C02078C506}" type="slidenum">
              <a:rPr lang="en-US" smtClean="0"/>
              <a:pPr/>
              <a:t>13</a:t>
            </a:fld>
            <a:endParaRPr lang="en-US" dirty="0"/>
          </a:p>
        </p:txBody>
      </p:sp>
    </p:spTree>
    <p:extLst>
      <p:ext uri="{BB962C8B-B14F-4D97-AF65-F5344CB8AC3E}">
        <p14:creationId xmlns:p14="http://schemas.microsoft.com/office/powerpoint/2010/main" val="99531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Environmental flows targeted</a:t>
            </a:r>
            <a:endParaRPr lang="en-AU" dirty="0"/>
          </a:p>
        </p:txBody>
      </p:sp>
      <p:sp>
        <p:nvSpPr>
          <p:cNvPr id="4" name="Slide Number Placeholder 3"/>
          <p:cNvSpPr>
            <a:spLocks noGrp="1"/>
          </p:cNvSpPr>
          <p:nvPr>
            <p:ph type="sldNum" sz="quarter" idx="10"/>
          </p:nvPr>
        </p:nvSpPr>
        <p:spPr/>
        <p:txBody>
          <a:bodyPr/>
          <a:lstStyle/>
          <a:p>
            <a:fld id="{A63BD0A2-BB7B-4204-ABB9-B2C02078C506}" type="slidenum">
              <a:rPr lang="en-US" smtClean="0"/>
              <a:pPr/>
              <a:t>14</a:t>
            </a:fld>
            <a:endParaRPr lang="en-US" dirty="0"/>
          </a:p>
        </p:txBody>
      </p:sp>
    </p:spTree>
    <p:extLst>
      <p:ext uri="{BB962C8B-B14F-4D97-AF65-F5344CB8AC3E}">
        <p14:creationId xmlns:p14="http://schemas.microsoft.com/office/powerpoint/2010/main" val="4154702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288925"/>
            <a:ext cx="6257925" cy="4692650"/>
          </a:xfrm>
        </p:spPr>
      </p:sp>
      <p:sp>
        <p:nvSpPr>
          <p:cNvPr id="3" name="Notes Placeholder 2"/>
          <p:cNvSpPr>
            <a:spLocks noGrp="1"/>
          </p:cNvSpPr>
          <p:nvPr>
            <p:ph type="body" idx="1"/>
          </p:nvPr>
        </p:nvSpPr>
        <p:spPr>
          <a:xfrm>
            <a:off x="680720" y="5005387"/>
            <a:ext cx="5445760" cy="3888432"/>
          </a:xfrm>
        </p:spPr>
        <p:txBody>
          <a:bodyPr/>
          <a:lstStyle/>
          <a:p>
            <a:pPr marL="171724" indent="-171724">
              <a:buFont typeface="Arial" pitchFamily="34" charset="0"/>
              <a:buChar char="•"/>
            </a:pPr>
            <a:r>
              <a:rPr lang="en-AU" dirty="0" smtClean="0"/>
              <a:t>Typically in rural Victoria what we are trying to achieve here is.</a:t>
            </a:r>
          </a:p>
          <a:p>
            <a:pPr marL="628924" lvl="1" indent="-171724">
              <a:buFont typeface="Arial" pitchFamily="34" charset="0"/>
              <a:buChar char="•"/>
            </a:pPr>
            <a:r>
              <a:rPr lang="en-AU" dirty="0" smtClean="0"/>
              <a:t>sustainable  and productive agricultural,</a:t>
            </a:r>
          </a:p>
          <a:p>
            <a:pPr marL="628924" lvl="1" indent="-171724">
              <a:buFont typeface="Arial" pitchFamily="34" charset="0"/>
              <a:buChar char="•"/>
            </a:pPr>
            <a:r>
              <a:rPr lang="en-AU" dirty="0" smtClean="0"/>
              <a:t>heathy and diverse riparian vegetation</a:t>
            </a:r>
          </a:p>
          <a:p>
            <a:pPr marL="628924" lvl="1" indent="-171724">
              <a:buFont typeface="Arial" pitchFamily="34" charset="0"/>
              <a:buChar char="•"/>
            </a:pPr>
            <a:r>
              <a:rPr lang="en-AU" dirty="0" smtClean="0"/>
              <a:t>well buffered waterways</a:t>
            </a:r>
          </a:p>
          <a:p>
            <a:pPr marL="628924" lvl="1" indent="-171724">
              <a:buFont typeface="Arial" pitchFamily="34" charset="0"/>
              <a:buChar char="•"/>
            </a:pPr>
            <a:r>
              <a:rPr lang="en-AU" dirty="0" smtClean="0"/>
              <a:t>good water quality and health waterways for a range of benefits.</a:t>
            </a:r>
          </a:p>
          <a:p>
            <a:pPr marL="457200" lvl="1" indent="0">
              <a:buFont typeface="Arial" pitchFamily="34" charset="0"/>
              <a:buNone/>
            </a:pPr>
            <a:endParaRPr lang="en-AU" dirty="0" smtClean="0"/>
          </a:p>
          <a:p>
            <a:pPr marL="628924" lvl="1" indent="-171724">
              <a:buFont typeface="Arial" pitchFamily="34" charset="0"/>
              <a:buChar char="•"/>
            </a:pPr>
            <a:endParaRPr lang="en-AU" dirty="0"/>
          </a:p>
          <a:p>
            <a:pPr marL="171724" indent="-171724">
              <a:buFont typeface="Arial" pitchFamily="34" charset="0"/>
              <a:buChar char="•"/>
            </a:pPr>
            <a:r>
              <a:rPr lang="en-AU" dirty="0" smtClean="0"/>
              <a:t>Government typically co-invests with frontage managers to undertake activities to address these issues. These include;</a:t>
            </a:r>
          </a:p>
          <a:p>
            <a:pPr marL="628924" lvl="1" indent="-171724">
              <a:buFont typeface="Arial" pitchFamily="34" charset="0"/>
              <a:buChar char="•"/>
            </a:pPr>
            <a:r>
              <a:rPr lang="en-AU" dirty="0" smtClean="0"/>
              <a:t>Erosion control</a:t>
            </a:r>
          </a:p>
          <a:p>
            <a:pPr marL="628924" lvl="1" indent="-171724">
              <a:buFont typeface="Arial" pitchFamily="34" charset="0"/>
              <a:buChar char="•"/>
            </a:pPr>
            <a:r>
              <a:rPr lang="en-AU" dirty="0" smtClean="0"/>
              <a:t>Stock exclusion fencing</a:t>
            </a:r>
          </a:p>
          <a:p>
            <a:pPr marL="628924" lvl="1" indent="-171724">
              <a:buFont typeface="Arial" pitchFamily="34" charset="0"/>
              <a:buChar char="•"/>
            </a:pPr>
            <a:r>
              <a:rPr lang="en-AU" dirty="0" smtClean="0"/>
              <a:t>Weed control</a:t>
            </a:r>
          </a:p>
          <a:p>
            <a:pPr marL="628924" lvl="1" indent="-171724">
              <a:buFont typeface="Arial" pitchFamily="34" charset="0"/>
              <a:buChar char="•"/>
            </a:pPr>
            <a:r>
              <a:rPr lang="en-AU" dirty="0" smtClean="0"/>
              <a:t>Revegetation</a:t>
            </a:r>
          </a:p>
          <a:p>
            <a:pPr marL="628924" lvl="1" indent="-171724">
              <a:buFont typeface="Arial" pitchFamily="34" charset="0"/>
              <a:buChar char="•"/>
            </a:pPr>
            <a:r>
              <a:rPr lang="en-AU" dirty="0" smtClean="0"/>
              <a:t>Off stream watering</a:t>
            </a:r>
          </a:p>
          <a:p>
            <a:pPr marL="628924" lvl="1" indent="-171724">
              <a:buFont typeface="Arial" pitchFamily="34" charset="0"/>
              <a:buChar char="•"/>
            </a:pPr>
            <a:endParaRPr lang="en-AU" dirty="0"/>
          </a:p>
          <a:p>
            <a:pPr marL="171724" indent="-171724">
              <a:buFont typeface="Arial" pitchFamily="34" charset="0"/>
              <a:buChar char="•"/>
            </a:pPr>
            <a:r>
              <a:rPr lang="en-AU" dirty="0" smtClean="0"/>
              <a:t>An important point to make here is</a:t>
            </a:r>
            <a:r>
              <a:rPr lang="en-AU" baseline="0" dirty="0" smtClean="0"/>
              <a:t> that</a:t>
            </a:r>
            <a:r>
              <a:rPr lang="en-AU" dirty="0" smtClean="0"/>
              <a:t> riparian management can only be undertaken with the voluntary support of the land manager.</a:t>
            </a:r>
          </a:p>
          <a:p>
            <a:pPr marL="628924" lvl="1" indent="-171724">
              <a:buFont typeface="Arial" pitchFamily="34" charset="0"/>
              <a:buChar char="•"/>
            </a:pPr>
            <a:endParaRPr lang="en-AU" dirty="0" smtClean="0"/>
          </a:p>
          <a:p>
            <a:pPr marL="628924" lvl="1" indent="-171724">
              <a:buFont typeface="Arial" pitchFamily="34" charset="0"/>
              <a:buChar char="•"/>
            </a:pPr>
            <a:endParaRPr lang="en-AU" dirty="0"/>
          </a:p>
        </p:txBody>
      </p:sp>
      <p:sp>
        <p:nvSpPr>
          <p:cNvPr id="4" name="Slide Number Placeholder 3"/>
          <p:cNvSpPr>
            <a:spLocks noGrp="1"/>
          </p:cNvSpPr>
          <p:nvPr>
            <p:ph type="sldNum" sz="quarter" idx="10"/>
          </p:nvPr>
        </p:nvSpPr>
        <p:spPr/>
        <p:txBody>
          <a:bodyPr/>
          <a:lstStyle/>
          <a:p>
            <a:fld id="{6996D9C2-7C3D-49CD-82EF-A013C19CBE16}" type="slidenum">
              <a:rPr lang="en-AU" smtClean="0"/>
              <a:t>15</a:t>
            </a:fld>
            <a:endParaRPr lang="en-AU"/>
          </a:p>
        </p:txBody>
      </p:sp>
    </p:spTree>
    <p:extLst>
      <p:ext uri="{BB962C8B-B14F-4D97-AF65-F5344CB8AC3E}">
        <p14:creationId xmlns:p14="http://schemas.microsoft.com/office/powerpoint/2010/main" val="1260224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Our rivers have been </a:t>
            </a:r>
            <a:r>
              <a:rPr lang="en-AU" dirty="0" err="1" smtClean="0"/>
              <a:t>desnagged</a:t>
            </a:r>
            <a:r>
              <a:rPr lang="en-AU" dirty="0"/>
              <a:t> </a:t>
            </a:r>
            <a:r>
              <a:rPr lang="en-AU" dirty="0" smtClean="0"/>
              <a:t>(woody habitat removed) and in some cases dredged. Reduced complexity of river channel.</a:t>
            </a:r>
          </a:p>
          <a:p>
            <a:r>
              <a:rPr lang="en-AU" dirty="0" smtClean="0"/>
              <a:t>We are now replacing it. Studies have shown that if we can increase wood loads we can increase fish population by up to 3 times. </a:t>
            </a:r>
          </a:p>
          <a:p>
            <a:endParaRPr lang="en-AU" dirty="0"/>
          </a:p>
        </p:txBody>
      </p:sp>
      <p:sp>
        <p:nvSpPr>
          <p:cNvPr id="4" name="Slide Number Placeholder 3"/>
          <p:cNvSpPr>
            <a:spLocks noGrp="1"/>
          </p:cNvSpPr>
          <p:nvPr>
            <p:ph type="sldNum" sz="quarter" idx="10"/>
          </p:nvPr>
        </p:nvSpPr>
        <p:spPr/>
        <p:txBody>
          <a:bodyPr/>
          <a:lstStyle/>
          <a:p>
            <a:fld id="{A63BD0A2-BB7B-4204-ABB9-B2C02078C506}" type="slidenum">
              <a:rPr lang="en-US" smtClean="0"/>
              <a:pPr/>
              <a:t>16</a:t>
            </a:fld>
            <a:endParaRPr lang="en-US" dirty="0"/>
          </a:p>
        </p:txBody>
      </p:sp>
    </p:spTree>
    <p:extLst>
      <p:ext uri="{BB962C8B-B14F-4D97-AF65-F5344CB8AC3E}">
        <p14:creationId xmlns:p14="http://schemas.microsoft.com/office/powerpoint/2010/main" val="1988062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our 100 years od of river management we have built many dams and weirs. </a:t>
            </a:r>
          </a:p>
          <a:p>
            <a:r>
              <a:rPr lang="en-US" altLang="en-US" dirty="0" smtClean="0"/>
              <a:t>Over that past 20 years we have started to retrofit fishways as many of our native fish move significant distance (up to 100’s of </a:t>
            </a:r>
            <a:r>
              <a:rPr lang="en-US" altLang="en-US" dirty="0" err="1" smtClean="0"/>
              <a:t>kms</a:t>
            </a:r>
            <a:r>
              <a:rPr lang="en-US" altLang="en-US" dirty="0" smtClean="0"/>
              <a:t>) as part of lifecycles. </a:t>
            </a: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9E9512-A666-4FF4-9B39-FF2EEBF68ADB}" type="slidenum">
              <a:rPr lang="en-AU" altLang="en-US">
                <a:solidFill>
                  <a:prstClr val="black"/>
                </a:solidFill>
              </a:rPr>
              <a:pPr eaLnBrk="1" hangingPunct="1"/>
              <a:t>17</a:t>
            </a:fld>
            <a:endParaRPr lang="en-AU" altLang="en-US">
              <a:solidFill>
                <a:prstClr val="black"/>
              </a:solidFill>
            </a:endParaRPr>
          </a:p>
        </p:txBody>
      </p:sp>
    </p:spTree>
    <p:extLst>
      <p:ext uri="{BB962C8B-B14F-4D97-AF65-F5344CB8AC3E}">
        <p14:creationId xmlns:p14="http://schemas.microsoft.com/office/powerpoint/2010/main" val="1189282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Read through</a:t>
            </a:r>
            <a:endParaRPr lang="en-AU" dirty="0"/>
          </a:p>
        </p:txBody>
      </p:sp>
      <p:sp>
        <p:nvSpPr>
          <p:cNvPr id="4" name="Slide Number Placeholder 3"/>
          <p:cNvSpPr>
            <a:spLocks noGrp="1"/>
          </p:cNvSpPr>
          <p:nvPr>
            <p:ph type="sldNum" sz="quarter" idx="10"/>
          </p:nvPr>
        </p:nvSpPr>
        <p:spPr/>
        <p:txBody>
          <a:bodyPr/>
          <a:lstStyle/>
          <a:p>
            <a:fld id="{A63BD0A2-BB7B-4204-ABB9-B2C02078C506}" type="slidenum">
              <a:rPr lang="en-US" smtClean="0"/>
              <a:pPr/>
              <a:t>18</a:t>
            </a:fld>
            <a:endParaRPr lang="en-US" dirty="0"/>
          </a:p>
        </p:txBody>
      </p:sp>
    </p:spTree>
    <p:extLst>
      <p:ext uri="{BB962C8B-B14F-4D97-AF65-F5344CB8AC3E}">
        <p14:creationId xmlns:p14="http://schemas.microsoft.com/office/powerpoint/2010/main" val="182051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pitchFamily="34" charset="0"/>
                <a:ea typeface="ヒラギノ角ゴ Pro W3"/>
                <a:cs typeface="ヒラギノ角ゴ Pro W3"/>
              </a:defRPr>
            </a:lvl1pPr>
            <a:lvl2pPr marL="743916" indent="-286121" eaLnBrk="0" hangingPunct="0">
              <a:defRPr sz="2400" baseline="-25000">
                <a:solidFill>
                  <a:schemeClr val="tx1"/>
                </a:solidFill>
                <a:latin typeface="Arial" pitchFamily="34" charset="0"/>
                <a:ea typeface="ヒラギノ角ゴ Pro W3"/>
                <a:cs typeface="ヒラギノ角ゴ Pro W3"/>
              </a:defRPr>
            </a:lvl2pPr>
            <a:lvl3pPr marL="1144486" indent="-228897" eaLnBrk="0" hangingPunct="0">
              <a:defRPr sz="2400" baseline="-25000">
                <a:solidFill>
                  <a:schemeClr val="tx1"/>
                </a:solidFill>
                <a:latin typeface="Arial" pitchFamily="34" charset="0"/>
                <a:ea typeface="ヒラギノ角ゴ Pro W3"/>
                <a:cs typeface="ヒラギノ角ゴ Pro W3"/>
              </a:defRPr>
            </a:lvl3pPr>
            <a:lvl4pPr marL="1602280" indent="-228897" eaLnBrk="0" hangingPunct="0">
              <a:defRPr sz="2400" baseline="-25000">
                <a:solidFill>
                  <a:schemeClr val="tx1"/>
                </a:solidFill>
                <a:latin typeface="Arial" pitchFamily="34" charset="0"/>
                <a:ea typeface="ヒラギノ角ゴ Pro W3"/>
                <a:cs typeface="ヒラギノ角ゴ Pro W3"/>
              </a:defRPr>
            </a:lvl4pPr>
            <a:lvl5pPr marL="2060075" indent="-228897" eaLnBrk="0" hangingPunct="0">
              <a:defRPr sz="2400" baseline="-25000">
                <a:solidFill>
                  <a:schemeClr val="tx1"/>
                </a:solidFill>
                <a:latin typeface="Arial" pitchFamily="34" charset="0"/>
                <a:ea typeface="ヒラギノ角ゴ Pro W3"/>
                <a:cs typeface="ヒラギノ角ゴ Pro W3"/>
              </a:defRPr>
            </a:lvl5pPr>
            <a:lvl6pPr marL="2517869" indent="-228897"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5663" indent="-228897"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33458" indent="-228897"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91252" indent="-228897"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fld id="{16364844-0347-47E1-9BC7-F5F54DAC36A8}" type="slidenum">
              <a:rPr lang="en-AU" sz="1200" baseline="0"/>
              <a:pPr/>
              <a:t>19</a:t>
            </a:fld>
            <a:endParaRPr lang="en-AU" sz="1200" baseline="0" dirty="0"/>
          </a:p>
        </p:txBody>
      </p:sp>
      <p:sp>
        <p:nvSpPr>
          <p:cNvPr id="37893" name="Rectangle 2"/>
          <p:cNvSpPr>
            <a:spLocks noGrp="1" noRot="1" noChangeAspect="1" noChangeArrowheads="1" noTextEdit="1"/>
          </p:cNvSpPr>
          <p:nvPr>
            <p:ph type="sldImg"/>
          </p:nvPr>
        </p:nvSpPr>
        <p:spPr>
          <a:ln/>
        </p:spPr>
      </p:sp>
      <p:sp>
        <p:nvSpPr>
          <p:cNvPr id="37894" name="Rectangle 3"/>
          <p:cNvSpPr>
            <a:spLocks noGrp="1" noChangeArrowheads="1"/>
          </p:cNvSpPr>
          <p:nvPr>
            <p:ph type="body" idx="1"/>
          </p:nvPr>
        </p:nvSpPr>
        <p:spPr>
          <a:xfrm>
            <a:off x="680721" y="4721185"/>
            <a:ext cx="5445760" cy="50490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6" tIns="45628" rIns="91256" bIns="45628"/>
          <a:lstStyle/>
          <a:p>
            <a:r>
              <a:rPr lang="en-US" sz="1400" dirty="0">
                <a:ea typeface="ヒラギノ角ゴ Pro W3"/>
              </a:rPr>
              <a:t>The next stage of managing irrigation water efficiently has been the modernization of the whole irrigation cycle across northern Victoria, which we started on in this region in late 2008.</a:t>
            </a:r>
          </a:p>
          <a:p>
            <a:endParaRPr lang="en-US" sz="1400" dirty="0">
              <a:ea typeface="ヒラギノ角ゴ Pro W3"/>
            </a:endParaRPr>
          </a:p>
          <a:p>
            <a:r>
              <a:rPr lang="en-US" sz="1400" dirty="0">
                <a:ea typeface="ヒラギノ角ゴ Pro W3"/>
              </a:rPr>
              <a:t>This approach recognizes the need to drive efficiencies at every stage of the delivery chain;</a:t>
            </a:r>
          </a:p>
          <a:p>
            <a:pPr marL="171450" indent="-171450">
              <a:buFontTx/>
              <a:buChar char="-"/>
            </a:pPr>
            <a:r>
              <a:rPr lang="en-US" sz="1400" dirty="0">
                <a:ea typeface="ヒラギノ角ゴ Pro W3"/>
              </a:rPr>
              <a:t>From modernisation of the delivery system</a:t>
            </a:r>
          </a:p>
          <a:p>
            <a:pPr marL="171450" indent="-171450">
              <a:buFontTx/>
              <a:buChar char="-"/>
            </a:pPr>
            <a:r>
              <a:rPr lang="en-US" sz="1400" dirty="0">
                <a:ea typeface="ヒラギノ角ゴ Pro W3"/>
              </a:rPr>
              <a:t>To improvements in on-farm irrigation efficiency </a:t>
            </a:r>
          </a:p>
          <a:p>
            <a:pPr marL="171450" indent="-171450">
              <a:buFontTx/>
              <a:buChar char="-"/>
            </a:pPr>
            <a:r>
              <a:rPr lang="en-US" sz="1400" dirty="0">
                <a:ea typeface="ヒラギノ角ゴ Pro W3"/>
              </a:rPr>
              <a:t>To R&amp;D to improve plant breeding, agronomy and pasture management</a:t>
            </a:r>
          </a:p>
          <a:p>
            <a:pPr marL="171450" indent="-171450">
              <a:buFontTx/>
              <a:buChar char="-"/>
            </a:pPr>
            <a:endParaRPr lang="en-US" sz="1400" dirty="0">
              <a:ea typeface="ヒラギノ角ゴ Pro W3"/>
            </a:endParaRPr>
          </a:p>
          <a:p>
            <a:r>
              <a:rPr lang="en-US" sz="1400" dirty="0">
                <a:ea typeface="ヒラギノ角ゴ Pro W3"/>
              </a:rPr>
              <a:t>We are seeking to improve the efficiency of the whole system from the Dam to the Plant from 70% to around 85-90%.</a:t>
            </a:r>
          </a:p>
          <a:p>
            <a:endParaRPr lang="en-US" sz="1400" dirty="0">
              <a:ea typeface="ヒラギノ角ゴ Pro W3"/>
            </a:endParaRPr>
          </a:p>
          <a:p>
            <a:endParaRPr lang="en-US" sz="1400" dirty="0">
              <a:cs typeface="Arial" panose="020B0604020202020204" pitchFamily="34" charset="0"/>
            </a:endParaRPr>
          </a:p>
          <a:p>
            <a:r>
              <a:rPr lang="en-US" sz="1400" dirty="0">
                <a:cs typeface="Arial" panose="020B0604020202020204" pitchFamily="34" charset="0"/>
              </a:rPr>
              <a:t>Interestingly in the late 1990’s the GB CMA Board through its SIR Community &amp; Agency Implementation Committee investigated issues around the channel leakage and seepage part of this cycle, and concluded that this only contributed about 10-15% to efficiency losses (which is actually reflected in this diagram) and wasn’t worth the effort, especially with the amount of irrigation water available and the fact that it was such a small input cost for irrigators – how things have changed in the last decade and a half!</a:t>
            </a:r>
          </a:p>
          <a:p>
            <a:endParaRPr lang="en-US" sz="1400" dirty="0">
              <a:ea typeface="ヒラギノ角ゴ Pro W3"/>
              <a:cs typeface="Arial" panose="020B0604020202020204" pitchFamily="34" charset="0"/>
            </a:endParaRPr>
          </a:p>
          <a:p>
            <a:endParaRPr lang="en-US" dirty="0">
              <a:latin typeface="Arial"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410030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The Farm Water program is delivered across Northern Victoria, Australia, in an irrigation region known as the Goulburn Murray Irrigation District which is approximately 1 million hectares. </a:t>
            </a:r>
          </a:p>
        </p:txBody>
      </p:sp>
      <p:sp>
        <p:nvSpPr>
          <p:cNvPr id="4" name="Slide Number Placeholder 3"/>
          <p:cNvSpPr>
            <a:spLocks noGrp="1"/>
          </p:cNvSpPr>
          <p:nvPr>
            <p:ph type="sldNum" sz="quarter" idx="10"/>
          </p:nvPr>
        </p:nvSpPr>
        <p:spPr/>
        <p:txBody>
          <a:bodyPr/>
          <a:lstStyle/>
          <a:p>
            <a:fld id="{0FDEBA84-B67B-4EB3-B73E-DB55974ECC49}" type="slidenum">
              <a:rPr lang="en-AU" smtClean="0"/>
              <a:t>2</a:t>
            </a:fld>
            <a:endParaRPr lang="en-AU"/>
          </a:p>
        </p:txBody>
      </p:sp>
    </p:spTree>
    <p:extLst>
      <p:ext uri="{BB962C8B-B14F-4D97-AF65-F5344CB8AC3E}">
        <p14:creationId xmlns:p14="http://schemas.microsoft.com/office/powerpoint/2010/main" val="376382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Surface and Sub-surface program</a:t>
            </a:r>
          </a:p>
          <a:p>
            <a:endParaRPr lang="en-AU" dirty="0"/>
          </a:p>
          <a:p>
            <a:r>
              <a:rPr lang="en-AU" dirty="0" smtClean="0"/>
              <a:t>Following </a:t>
            </a:r>
            <a:r>
              <a:rPr lang="en-AU" dirty="0"/>
              <a:t>a review in 2015, the program was significantly changed.  The original plan of having drainage cover to most of the SIR (which had been halted) was reconsidered in terms of outcomes and cost.  The result was the emergence of the new hybrid drainage approach and phasing out of the extensive primary drain approach.</a:t>
            </a:r>
          </a:p>
          <a:p>
            <a:endParaRPr lang="en-AU" dirty="0"/>
          </a:p>
          <a:p>
            <a:r>
              <a:rPr lang="en-AU" dirty="0"/>
              <a:t>Photos show the difference.  Primary drains were major earthworks constructed as part of a 300,000 hectare program until this year.    The hybrid drainage system will have a smaller target of about 100,000 hectares and use existing drainage lines in the landscape.   Main work is get the drainage course declared (gazetted) and then remove obstructions. The first DCD went through at the start of this year.   The Hybrid drainage approach is a much cheaper option.</a:t>
            </a:r>
            <a:endParaRPr lang="en-AU" dirty="0">
              <a:cs typeface="Calibri"/>
            </a:endParaRPr>
          </a:p>
          <a:p>
            <a:endParaRPr lang="en-AU" dirty="0"/>
          </a:p>
          <a:p>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ED62E02F-20F2-4406-AC44-40C051482E21}" type="slidenum">
              <a:rPr lang="en-AU" smtClean="0"/>
              <a:t>20</a:t>
            </a:fld>
            <a:endParaRPr lang="en-AU"/>
          </a:p>
        </p:txBody>
      </p:sp>
    </p:spTree>
    <p:extLst>
      <p:ext uri="{BB962C8B-B14F-4D97-AF65-F5344CB8AC3E}">
        <p14:creationId xmlns:p14="http://schemas.microsoft.com/office/powerpoint/2010/main" val="4160989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i="1" dirty="0"/>
              <a:t>ANY QUESTIONS?</a:t>
            </a:r>
          </a:p>
        </p:txBody>
      </p:sp>
      <p:sp>
        <p:nvSpPr>
          <p:cNvPr id="4" name="Slide Number Placeholder 3"/>
          <p:cNvSpPr>
            <a:spLocks noGrp="1"/>
          </p:cNvSpPr>
          <p:nvPr>
            <p:ph type="sldNum" sz="quarter" idx="10"/>
          </p:nvPr>
        </p:nvSpPr>
        <p:spPr/>
        <p:txBody>
          <a:bodyPr/>
          <a:lstStyle/>
          <a:p>
            <a:fld id="{ED2E098D-B985-6C4E-9629-7751FEE74798}" type="slidenum">
              <a:rPr lang="en-US" smtClean="0"/>
              <a:t>21</a:t>
            </a:fld>
            <a:endParaRPr lang="en-US" dirty="0"/>
          </a:p>
        </p:txBody>
      </p:sp>
    </p:spTree>
    <p:extLst>
      <p:ext uri="{BB962C8B-B14F-4D97-AF65-F5344CB8AC3E}">
        <p14:creationId xmlns:p14="http://schemas.microsoft.com/office/powerpoint/2010/main" val="1117909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xfrm>
            <a:off x="234950" y="4721225"/>
            <a:ext cx="6408738" cy="5073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z="1400" dirty="0"/>
              <a:t>Managing water quality became critical following Blue-Green Algae outbreaks in the Murrumbidgee, Darling, Murray and the Goulburn during the mid-1990’s.  </a:t>
            </a:r>
          </a:p>
          <a:p>
            <a:endParaRPr lang="en-AU" altLang="en-US" sz="1400" dirty="0"/>
          </a:p>
          <a:p>
            <a:r>
              <a:rPr lang="en-AU" altLang="en-US" sz="1400" dirty="0"/>
              <a:t>Actions were implemented to look at contributions and actions related to;</a:t>
            </a:r>
          </a:p>
          <a:p>
            <a:pPr marL="285750" indent="-285750">
              <a:buFontTx/>
              <a:buChar char="-"/>
            </a:pPr>
            <a:r>
              <a:rPr lang="en-AU" altLang="en-US" sz="1400" dirty="0"/>
              <a:t>Point sources from industry and sewage treatment plants</a:t>
            </a:r>
          </a:p>
          <a:p>
            <a:pPr marL="285750" indent="-285750">
              <a:buFontTx/>
              <a:buChar char="-"/>
            </a:pPr>
            <a:r>
              <a:rPr lang="en-AU" altLang="en-US" sz="1400" dirty="0"/>
              <a:t>Fish farms</a:t>
            </a:r>
          </a:p>
          <a:p>
            <a:pPr marL="285750" indent="-285750">
              <a:buFontTx/>
              <a:buChar char="-"/>
            </a:pPr>
            <a:r>
              <a:rPr lang="en-AU" altLang="en-US" sz="1400" dirty="0"/>
              <a:t>Diffuse sources measured through channel and drainage outfall</a:t>
            </a:r>
          </a:p>
          <a:p>
            <a:pPr marL="285750" indent="-285750">
              <a:buFontTx/>
              <a:buChar char="-"/>
            </a:pPr>
            <a:r>
              <a:rPr lang="en-AU" altLang="en-US" sz="1400" dirty="0"/>
              <a:t>Effluent reuse systems (as part of whole farm plans)</a:t>
            </a:r>
          </a:p>
          <a:p>
            <a:pPr marL="285750" indent="-285750">
              <a:buFontTx/>
              <a:buChar char="-"/>
            </a:pPr>
            <a:r>
              <a:rPr lang="en-AU" altLang="en-US" sz="1400" dirty="0"/>
              <a:t>Broken Ck. where we used </a:t>
            </a:r>
            <a:r>
              <a:rPr lang="en-AU" altLang="en-US" sz="1400" dirty="0" err="1"/>
              <a:t>env</a:t>
            </a:r>
            <a:r>
              <a:rPr lang="en-AU" altLang="en-US" sz="1400" dirty="0"/>
              <a:t>. flows for the first time to manage dissolved oxygen and Azolla growth.</a:t>
            </a:r>
          </a:p>
          <a:p>
            <a:endParaRPr lang="en-AU" altLang="en-US" sz="1400" dirty="0"/>
          </a:p>
          <a:p>
            <a:r>
              <a:rPr lang="en-AU" altLang="en-US" sz="1400" dirty="0"/>
              <a:t>BUT not surprisingly </a:t>
            </a:r>
            <a:r>
              <a:rPr lang="en-AU" altLang="en-US" sz="1400" u="sng" dirty="0"/>
              <a:t>and fortunately </a:t>
            </a:r>
            <a:r>
              <a:rPr lang="en-AU" altLang="en-US" sz="1400" dirty="0"/>
              <a:t>many of the works to drive salinity management through controlling water more efficiently also resulted in benefits to managing water quality.</a:t>
            </a:r>
          </a:p>
          <a:p>
            <a:endParaRPr lang="en-AU" altLang="en-US" sz="1400" dirty="0"/>
          </a:p>
          <a:p>
            <a:r>
              <a:rPr lang="en-AU" altLang="en-US" sz="1400" dirty="0"/>
              <a:t>Graphs at the bottom of the slide show the ongoing monitoring of the amount of N and P coming out of each of the irrigation regions – graphs here are for the SIR which show a close correlation with water availability and drainage flows.  </a:t>
            </a:r>
          </a:p>
          <a:p>
            <a:r>
              <a:rPr lang="en-AU" altLang="en-US" sz="1400" dirty="0"/>
              <a:t>You can see the spike in nutrient loads when drains were flowing strongly after the 2010/11 floods.</a:t>
            </a:r>
          </a:p>
          <a:p>
            <a:endParaRPr lang="en-AU" altLang="en-US" sz="1400" dirty="0"/>
          </a:p>
          <a:p>
            <a:endParaRPr lang="en-AU" altLang="en-US" dirty="0"/>
          </a:p>
          <a:p>
            <a:endParaRPr lang="en-AU" altLang="en-US" dirty="0"/>
          </a:p>
          <a:p>
            <a:endParaRPr lang="en-AU" altLang="en-US" dirty="0"/>
          </a:p>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4588" indent="-228600">
              <a:spcBef>
                <a:spcPct val="30000"/>
              </a:spcBef>
              <a:defRPr sz="1200">
                <a:solidFill>
                  <a:schemeClr val="tx1"/>
                </a:solidFill>
                <a:latin typeface="Calibri" panose="020F0502020204030204" pitchFamily="34" charset="0"/>
              </a:defRPr>
            </a:lvl3pPr>
            <a:lvl4pPr marL="1601788" indent="-228600">
              <a:spcBef>
                <a:spcPct val="30000"/>
              </a:spcBef>
              <a:defRPr sz="1200">
                <a:solidFill>
                  <a:schemeClr val="tx1"/>
                </a:solidFill>
                <a:latin typeface="Calibri" panose="020F0502020204030204" pitchFamily="34" charset="0"/>
              </a:defRPr>
            </a:lvl4pPr>
            <a:lvl5pPr marL="2060575" indent="-228600">
              <a:spcBef>
                <a:spcPct val="30000"/>
              </a:spcBef>
              <a:defRPr sz="1200">
                <a:solidFill>
                  <a:schemeClr val="tx1"/>
                </a:solidFill>
                <a:latin typeface="Calibri" panose="020F0502020204030204" pitchFamily="34" charset="0"/>
              </a:defRPr>
            </a:lvl5pPr>
            <a:lvl6pPr marL="2517775" indent="-228600" eaLnBrk="0" fontAlgn="base" hangingPunct="0">
              <a:spcBef>
                <a:spcPct val="30000"/>
              </a:spcBef>
              <a:spcAft>
                <a:spcPct val="0"/>
              </a:spcAft>
              <a:defRPr sz="1200">
                <a:solidFill>
                  <a:schemeClr val="tx1"/>
                </a:solidFill>
                <a:latin typeface="Calibri" panose="020F0502020204030204" pitchFamily="34" charset="0"/>
              </a:defRPr>
            </a:lvl6pPr>
            <a:lvl7pPr marL="2974975" indent="-228600" eaLnBrk="0" fontAlgn="base" hangingPunct="0">
              <a:spcBef>
                <a:spcPct val="30000"/>
              </a:spcBef>
              <a:spcAft>
                <a:spcPct val="0"/>
              </a:spcAft>
              <a:defRPr sz="1200">
                <a:solidFill>
                  <a:schemeClr val="tx1"/>
                </a:solidFill>
                <a:latin typeface="Calibri" panose="020F0502020204030204" pitchFamily="34" charset="0"/>
              </a:defRPr>
            </a:lvl7pPr>
            <a:lvl8pPr marL="3432175" indent="-228600" eaLnBrk="0" fontAlgn="base" hangingPunct="0">
              <a:spcBef>
                <a:spcPct val="30000"/>
              </a:spcBef>
              <a:spcAft>
                <a:spcPct val="0"/>
              </a:spcAft>
              <a:defRPr sz="1200">
                <a:solidFill>
                  <a:schemeClr val="tx1"/>
                </a:solidFill>
                <a:latin typeface="Calibri" panose="020F0502020204030204" pitchFamily="34" charset="0"/>
              </a:defRPr>
            </a:lvl8pPr>
            <a:lvl9pPr marL="3889375"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35C651-76BE-4B64-8E9F-12B00EED7787}" type="slidenum">
              <a:rPr lang="en-AU" altLang="en-US" smtClean="0">
                <a:latin typeface="Arial" panose="020B0604020202020204" pitchFamily="34" charset="0"/>
              </a:rPr>
              <a:pPr>
                <a:spcBef>
                  <a:spcPct val="0"/>
                </a:spcBef>
              </a:pPr>
              <a:t>22</a:t>
            </a:fld>
            <a:endParaRPr lang="en-AU" altLang="en-US" dirty="0">
              <a:latin typeface="Arial" panose="020B0604020202020204" pitchFamily="34" charset="0"/>
            </a:endParaRPr>
          </a:p>
        </p:txBody>
      </p:sp>
    </p:spTree>
    <p:extLst>
      <p:ext uri="{BB962C8B-B14F-4D97-AF65-F5344CB8AC3E}">
        <p14:creationId xmlns:p14="http://schemas.microsoft.com/office/powerpoint/2010/main" val="666715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1" y="4721185"/>
            <a:ext cx="5445760" cy="4972883"/>
          </a:xfrm>
        </p:spPr>
        <p:txBody>
          <a:bodyPr/>
          <a:lstStyle/>
          <a:p>
            <a:r>
              <a:rPr lang="en-AU" sz="1400" dirty="0"/>
              <a:t>This graph is showing water delivery and allocations across the Goulburn Murray Irrigation District from 1984/85 thru to 2013/14 – highlighting climate and water market impacts.</a:t>
            </a:r>
          </a:p>
          <a:p>
            <a:endParaRPr lang="en-AU" sz="1400" dirty="0"/>
          </a:p>
          <a:p>
            <a:r>
              <a:rPr lang="en-AU" sz="1400" dirty="0"/>
              <a:t>Left-hand column is total delivery in GL as the </a:t>
            </a:r>
            <a:r>
              <a:rPr lang="en-AU" sz="1400" u="sng" dirty="0">
                <a:solidFill>
                  <a:srgbClr val="0070C0"/>
                </a:solidFill>
              </a:rPr>
              <a:t>blue bars</a:t>
            </a:r>
            <a:r>
              <a:rPr lang="en-AU" sz="1400" dirty="0">
                <a:solidFill>
                  <a:srgbClr val="0070C0"/>
                </a:solidFill>
              </a:rPr>
              <a:t> </a:t>
            </a:r>
            <a:r>
              <a:rPr lang="en-AU" sz="1400" dirty="0"/>
              <a:t>and the right-hand column is final annual allocation (as a % shown as the </a:t>
            </a:r>
            <a:r>
              <a:rPr lang="en-AU" sz="1400" u="sng" dirty="0">
                <a:solidFill>
                  <a:srgbClr val="FF0000"/>
                </a:solidFill>
              </a:rPr>
              <a:t>red line</a:t>
            </a:r>
            <a:r>
              <a:rPr lang="en-AU" sz="1400" dirty="0"/>
              <a:t>).</a:t>
            </a:r>
          </a:p>
          <a:p>
            <a:endParaRPr lang="en-AU" sz="1400" dirty="0"/>
          </a:p>
          <a:p>
            <a:r>
              <a:rPr lang="en-AU" sz="1400" dirty="0"/>
              <a:t>Water use has declined basically from 2000 GL/y to 1200 GL/yr due to;</a:t>
            </a:r>
          </a:p>
          <a:p>
            <a:pPr marL="171673" indent="-171673">
              <a:buFont typeface="Arial" panose="020B0604020202020204" pitchFamily="34" charset="0"/>
              <a:buChar char="•"/>
            </a:pPr>
            <a:r>
              <a:rPr lang="en-AU" sz="1400" dirty="0"/>
              <a:t>80/20 sales entitlement reform to create low reliability water shares</a:t>
            </a:r>
          </a:p>
          <a:p>
            <a:pPr marL="171673" indent="-171673">
              <a:buFont typeface="Arial" panose="020B0604020202020204" pitchFamily="34" charset="0"/>
              <a:buChar char="•"/>
            </a:pPr>
            <a:r>
              <a:rPr lang="en-AU" sz="1400" dirty="0"/>
              <a:t>water buyback</a:t>
            </a:r>
          </a:p>
          <a:p>
            <a:pPr marL="171673" indent="-171673">
              <a:buFont typeface="Arial" panose="020B0604020202020204" pitchFamily="34" charset="0"/>
              <a:buChar char="•"/>
            </a:pPr>
            <a:r>
              <a:rPr lang="en-AU" sz="1400" dirty="0"/>
              <a:t>carry over</a:t>
            </a:r>
          </a:p>
          <a:p>
            <a:pPr marL="171673" indent="-171673">
              <a:buFont typeface="Arial" panose="020B0604020202020204" pitchFamily="34" charset="0"/>
              <a:buChar char="•"/>
            </a:pPr>
            <a:r>
              <a:rPr lang="en-AU" sz="1400" dirty="0"/>
              <a:t>water reserve policy</a:t>
            </a:r>
          </a:p>
          <a:p>
            <a:pPr marL="171673" indent="-171673">
              <a:buFont typeface="Arial" panose="020B0604020202020204" pitchFamily="34" charset="0"/>
              <a:buChar char="•"/>
            </a:pPr>
            <a:r>
              <a:rPr lang="en-AU" sz="1400" dirty="0"/>
              <a:t>net trade out of the GMID</a:t>
            </a:r>
          </a:p>
          <a:p>
            <a:endParaRPr lang="en-AU" sz="1400" dirty="0"/>
          </a:p>
          <a:p>
            <a:r>
              <a:rPr lang="en-AU" sz="1400" dirty="0"/>
              <a:t>Future demands will continue to be driven by:</a:t>
            </a:r>
            <a:endParaRPr lang="en-AU" sz="1400" b="1" i="1" dirty="0"/>
          </a:p>
          <a:p>
            <a:r>
              <a:rPr lang="en-AU" sz="1400" dirty="0"/>
              <a:t>• Net trade (including demand from SA and NSW)</a:t>
            </a:r>
          </a:p>
          <a:p>
            <a:r>
              <a:rPr lang="en-AU" sz="1400" dirty="0"/>
              <a:t>• Victorian water being sought after for horticulture because of its </a:t>
            </a:r>
            <a:br>
              <a:rPr lang="en-AU" sz="1400" dirty="0"/>
            </a:br>
            <a:r>
              <a:rPr lang="en-AU" sz="1400" dirty="0"/>
              <a:t>   higher reliability.  For example, the last 25 years has seen 200 GL/y </a:t>
            </a:r>
            <a:br>
              <a:rPr lang="en-AU" sz="1400" dirty="0"/>
            </a:br>
            <a:r>
              <a:rPr lang="en-AU" sz="1400" dirty="0"/>
              <a:t>   expansion in horticulture in the Victorian Mallee.  </a:t>
            </a:r>
            <a:br>
              <a:rPr lang="en-AU" sz="1400" dirty="0"/>
            </a:br>
            <a:r>
              <a:rPr lang="en-AU" sz="1400" dirty="0"/>
              <a:t>   Now have almond devt. expanding in this area.</a:t>
            </a:r>
          </a:p>
          <a:p>
            <a:r>
              <a:rPr lang="en-AU" sz="1400" dirty="0"/>
              <a:t>• Industry confidence</a:t>
            </a:r>
          </a:p>
        </p:txBody>
      </p:sp>
      <p:sp>
        <p:nvSpPr>
          <p:cNvPr id="4" name="Slide Number Placeholder 3"/>
          <p:cNvSpPr>
            <a:spLocks noGrp="1"/>
          </p:cNvSpPr>
          <p:nvPr>
            <p:ph type="sldNum" sz="quarter" idx="10"/>
          </p:nvPr>
        </p:nvSpPr>
        <p:spPr/>
        <p:txBody>
          <a:bodyPr/>
          <a:lstStyle/>
          <a:p>
            <a:fld id="{A63BD0A2-BB7B-4204-ABB9-B2C02078C506}" type="slidenum">
              <a:rPr lang="en-US" smtClean="0"/>
              <a:pPr/>
              <a:t>23</a:t>
            </a:fld>
            <a:endParaRPr lang="en-US" dirty="0"/>
          </a:p>
        </p:txBody>
      </p:sp>
    </p:spTree>
    <p:extLst>
      <p:ext uri="{BB962C8B-B14F-4D97-AF65-F5344CB8AC3E}">
        <p14:creationId xmlns:p14="http://schemas.microsoft.com/office/powerpoint/2010/main" val="1097737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1800" y="4721185"/>
            <a:ext cx="5867399" cy="5125284"/>
          </a:xfrm>
        </p:spPr>
        <p:txBody>
          <a:bodyPr/>
          <a:lstStyle/>
          <a:p>
            <a:pPr eaLnBrk="0" hangingPunct="0">
              <a:lnSpc>
                <a:spcPct val="80000"/>
              </a:lnSpc>
              <a:spcBef>
                <a:spcPct val="20000"/>
              </a:spcBef>
            </a:pPr>
            <a:r>
              <a:rPr lang="en-AU" sz="1400" dirty="0"/>
              <a:t>Community technical committees (</a:t>
            </a:r>
            <a:r>
              <a:rPr lang="en-AU" sz="1400" i="1" dirty="0"/>
              <a:t>like these shown here advising our Board</a:t>
            </a:r>
            <a:r>
              <a:rPr lang="en-AU" sz="1400" dirty="0"/>
              <a:t>) are critical for reviewing and adapting to change, and prompting solutions (good irrigator advice is critical to our decision making and the design of our programs).</a:t>
            </a:r>
          </a:p>
          <a:p>
            <a:pPr eaLnBrk="0" hangingPunct="0">
              <a:lnSpc>
                <a:spcPct val="80000"/>
              </a:lnSpc>
              <a:spcBef>
                <a:spcPct val="20000"/>
              </a:spcBef>
            </a:pPr>
            <a:endParaRPr lang="en-AU" sz="1400" dirty="0"/>
          </a:p>
          <a:p>
            <a:pPr eaLnBrk="0" hangingPunct="0">
              <a:spcBef>
                <a:spcPct val="20000"/>
              </a:spcBef>
            </a:pPr>
            <a:r>
              <a:rPr lang="en-US" sz="1400" dirty="0"/>
              <a:t>Advice captured through these stakeholder Committees continue to reinforce to us the need to manage with greater sensitivity to the implications of change.  </a:t>
            </a:r>
          </a:p>
          <a:p>
            <a:pPr eaLnBrk="0" hangingPunct="0">
              <a:spcBef>
                <a:spcPct val="20000"/>
              </a:spcBef>
            </a:pPr>
            <a:endParaRPr lang="en-US" sz="1400" dirty="0"/>
          </a:p>
          <a:p>
            <a:pPr eaLnBrk="0" hangingPunct="0">
              <a:spcBef>
                <a:spcPct val="20000"/>
              </a:spcBef>
            </a:pPr>
            <a:r>
              <a:rPr lang="en-US" sz="1400" dirty="0"/>
              <a:t>We recognize that modernisation is occurring in uncertain and dynamic times – we need to somehow provide time for good decisions, but we can’t afford to procrastinate and play each other off.</a:t>
            </a:r>
          </a:p>
          <a:p>
            <a:pPr eaLnBrk="0" hangingPunct="0">
              <a:spcBef>
                <a:spcPct val="20000"/>
              </a:spcBef>
            </a:pPr>
            <a:endParaRPr lang="en-US" sz="1400" dirty="0"/>
          </a:p>
          <a:p>
            <a:pPr eaLnBrk="0" hangingPunct="0">
              <a:spcBef>
                <a:spcPct val="20000"/>
              </a:spcBef>
            </a:pPr>
            <a:r>
              <a:rPr lang="en-US" sz="1400" dirty="0"/>
              <a:t>We must get the modernization completed to drive sustainable water use while the money is still there.</a:t>
            </a:r>
          </a:p>
          <a:p>
            <a:pPr eaLnBrk="0" hangingPunct="0">
              <a:spcBef>
                <a:spcPct val="20000"/>
              </a:spcBef>
            </a:pPr>
            <a:endParaRPr lang="en-US" sz="1400" dirty="0"/>
          </a:p>
          <a:p>
            <a:pPr eaLnBrk="0" hangingPunct="0">
              <a:spcBef>
                <a:spcPct val="20000"/>
              </a:spcBef>
            </a:pPr>
            <a:r>
              <a:rPr lang="en-AU" sz="1400" dirty="0"/>
              <a:t>AND we can’t afford to finish with haves &amp; have nots (that is, we must ensure we get the job fully finished).</a:t>
            </a:r>
          </a:p>
          <a:p>
            <a:pPr eaLnBrk="0" hangingPunct="0">
              <a:spcBef>
                <a:spcPct val="20000"/>
              </a:spcBef>
            </a:pPr>
            <a:endParaRPr lang="en-AU" sz="1400" b="1" dirty="0"/>
          </a:p>
          <a:p>
            <a:pPr eaLnBrk="0" hangingPunct="0">
              <a:spcBef>
                <a:spcPct val="20000"/>
              </a:spcBef>
            </a:pPr>
            <a:r>
              <a:rPr lang="en-AU" sz="1400" dirty="0"/>
              <a:t>We also need to recognise and promote the fact that the irrigation sector as a whole is innovative and readily adopts new practices, in this case that drive irrigation efficiency and sustainable water use, faster than most other sectors.</a:t>
            </a:r>
          </a:p>
          <a:p>
            <a:pPr eaLnBrk="0" hangingPunct="0">
              <a:spcBef>
                <a:spcPct val="20000"/>
              </a:spcBef>
            </a:pPr>
            <a:endParaRPr lang="en-US" sz="1400" b="1" dirty="0"/>
          </a:p>
          <a:p>
            <a:pPr eaLnBrk="0" hangingPunct="0">
              <a:spcBef>
                <a:spcPct val="20000"/>
              </a:spcBef>
            </a:pPr>
            <a:endParaRPr lang="en-US" sz="1400" dirty="0">
              <a:solidFill>
                <a:schemeClr val="accent2"/>
              </a:solidFill>
            </a:endParaRPr>
          </a:p>
          <a:p>
            <a:pPr eaLnBrk="0" hangingPunct="0">
              <a:spcBef>
                <a:spcPct val="20000"/>
              </a:spcBef>
            </a:pPr>
            <a:endParaRPr lang="en-US" sz="1400" dirty="0">
              <a:solidFill>
                <a:schemeClr val="accent2"/>
              </a:solidFill>
            </a:endParaRPr>
          </a:p>
          <a:p>
            <a:endParaRPr lang="en-AU" dirty="0"/>
          </a:p>
        </p:txBody>
      </p:sp>
      <p:sp>
        <p:nvSpPr>
          <p:cNvPr id="4" name="Slide Number Placeholder 3"/>
          <p:cNvSpPr>
            <a:spLocks noGrp="1"/>
          </p:cNvSpPr>
          <p:nvPr>
            <p:ph type="sldNum" sz="quarter" idx="10"/>
          </p:nvPr>
        </p:nvSpPr>
        <p:spPr/>
        <p:txBody>
          <a:bodyPr/>
          <a:lstStyle/>
          <a:p>
            <a:fld id="{A63BD0A2-BB7B-4204-ABB9-B2C02078C506}" type="slidenum">
              <a:rPr lang="en-US" smtClean="0"/>
              <a:pPr/>
              <a:t>24</a:t>
            </a:fld>
            <a:endParaRPr lang="en-US" dirty="0"/>
          </a:p>
        </p:txBody>
      </p:sp>
    </p:spTree>
    <p:extLst>
      <p:ext uri="{BB962C8B-B14F-4D97-AF65-F5344CB8AC3E}">
        <p14:creationId xmlns:p14="http://schemas.microsoft.com/office/powerpoint/2010/main" val="698858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3BD0A2-BB7B-4204-ABB9-B2C02078C506}" type="slidenum">
              <a:rPr lang="en-US" smtClean="0"/>
              <a:pPr/>
              <a:t>25</a:t>
            </a:fld>
            <a:endParaRPr lang="en-US" dirty="0"/>
          </a:p>
        </p:txBody>
      </p:sp>
    </p:spTree>
    <p:extLst>
      <p:ext uri="{BB962C8B-B14F-4D97-AF65-F5344CB8AC3E}">
        <p14:creationId xmlns:p14="http://schemas.microsoft.com/office/powerpoint/2010/main" val="4280061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Framework</a:t>
            </a:r>
          </a:p>
          <a:p>
            <a:endParaRPr lang="en-AU" dirty="0" smtClean="0"/>
          </a:p>
          <a:p>
            <a:r>
              <a:rPr lang="en-AU" dirty="0" smtClean="0"/>
              <a:t>Will talk about </a:t>
            </a:r>
            <a:r>
              <a:rPr lang="en-AU" dirty="0" err="1" smtClean="0"/>
              <a:t>Env</a:t>
            </a:r>
            <a:r>
              <a:rPr lang="en-AU" baseline="0" dirty="0" smtClean="0"/>
              <a:t> aspects </a:t>
            </a:r>
            <a:endParaRPr lang="en-AU" dirty="0"/>
          </a:p>
        </p:txBody>
      </p:sp>
      <p:sp>
        <p:nvSpPr>
          <p:cNvPr id="4" name="Slide Number Placeholder 3"/>
          <p:cNvSpPr>
            <a:spLocks noGrp="1"/>
          </p:cNvSpPr>
          <p:nvPr>
            <p:ph type="sldNum" sz="quarter" idx="10"/>
          </p:nvPr>
        </p:nvSpPr>
        <p:spPr/>
        <p:txBody>
          <a:bodyPr/>
          <a:lstStyle/>
          <a:p>
            <a:fld id="{5338CF6B-5C35-4B24-9161-C653B4DA3AE0}" type="slidenum">
              <a:rPr lang="en-AU" smtClean="0"/>
              <a:t>26</a:t>
            </a:fld>
            <a:endParaRPr lang="en-AU"/>
          </a:p>
        </p:txBody>
      </p:sp>
    </p:spTree>
    <p:extLst>
      <p:ext uri="{BB962C8B-B14F-4D97-AF65-F5344CB8AC3E}">
        <p14:creationId xmlns:p14="http://schemas.microsoft.com/office/powerpoint/2010/main" val="94277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Murray Darling basin – covers components of 4 states.</a:t>
            </a:r>
          </a:p>
          <a:p>
            <a:r>
              <a:rPr lang="en-AU" dirty="0" smtClean="0"/>
              <a:t>We are in Victoria and mange one of 10 catchment areas in Victoria</a:t>
            </a:r>
            <a:endParaRPr lang="en-AU" dirty="0"/>
          </a:p>
        </p:txBody>
      </p:sp>
      <p:sp>
        <p:nvSpPr>
          <p:cNvPr id="4" name="Slide Number Placeholder 3"/>
          <p:cNvSpPr>
            <a:spLocks noGrp="1"/>
          </p:cNvSpPr>
          <p:nvPr>
            <p:ph type="sldNum" sz="quarter" idx="10"/>
          </p:nvPr>
        </p:nvSpPr>
        <p:spPr/>
        <p:txBody>
          <a:bodyPr/>
          <a:lstStyle/>
          <a:p>
            <a:fld id="{A63BD0A2-BB7B-4204-ABB9-B2C02078C506}" type="slidenum">
              <a:rPr lang="en-US" smtClean="0"/>
              <a:pPr/>
              <a:t>3</a:t>
            </a:fld>
            <a:endParaRPr lang="en-US" dirty="0"/>
          </a:p>
        </p:txBody>
      </p:sp>
    </p:spTree>
    <p:extLst>
      <p:ext uri="{BB962C8B-B14F-4D97-AF65-F5344CB8AC3E}">
        <p14:creationId xmlns:p14="http://schemas.microsoft.com/office/powerpoint/2010/main" val="219988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Attribute </a:t>
            </a:r>
            <a:r>
              <a:rPr lang="en-AU" dirty="0"/>
              <a:t>Murray–Darling Basin </a:t>
            </a:r>
            <a:endParaRPr lang="en-AU" dirty="0" smtClean="0"/>
          </a:p>
          <a:p>
            <a:r>
              <a:rPr lang="en-AU" dirty="0" smtClean="0"/>
              <a:t>Area </a:t>
            </a:r>
            <a:r>
              <a:rPr lang="en-AU" dirty="0"/>
              <a:t>1,042,730 km² (14% of mainland Australia) </a:t>
            </a:r>
            <a:endParaRPr lang="en-AU" dirty="0" smtClean="0"/>
          </a:p>
          <a:p>
            <a:r>
              <a:rPr lang="en-AU" dirty="0" smtClean="0"/>
              <a:t>Average </a:t>
            </a:r>
            <a:r>
              <a:rPr lang="en-AU" dirty="0"/>
              <a:t>annual rainfall (1997–2006)b 469 </a:t>
            </a:r>
            <a:r>
              <a:rPr lang="en-AU" dirty="0" smtClean="0"/>
              <a:t>mm</a:t>
            </a:r>
          </a:p>
          <a:p>
            <a:r>
              <a:rPr lang="en-AU" dirty="0" smtClean="0"/>
              <a:t>Long-term </a:t>
            </a:r>
            <a:r>
              <a:rPr lang="en-AU" dirty="0"/>
              <a:t>average annual rainfall (1895–2006)c 457 mm </a:t>
            </a:r>
            <a:endParaRPr lang="en-AU" dirty="0" smtClean="0"/>
          </a:p>
          <a:p>
            <a:r>
              <a:rPr lang="en-AU" dirty="0" smtClean="0"/>
              <a:t>Population </a:t>
            </a:r>
            <a:r>
              <a:rPr lang="en-AU" dirty="0"/>
              <a:t>2,100,000 (10% of the Australian population) </a:t>
            </a:r>
            <a:endParaRPr lang="en-AU" dirty="0" smtClean="0"/>
          </a:p>
          <a:p>
            <a:r>
              <a:rPr lang="en-AU" dirty="0" smtClean="0"/>
              <a:t>Gross </a:t>
            </a:r>
            <a:r>
              <a:rPr lang="en-AU" dirty="0"/>
              <a:t>value of agricultural </a:t>
            </a:r>
            <a:r>
              <a:rPr lang="en-AU" dirty="0" smtClean="0"/>
              <a:t>production </a:t>
            </a:r>
            <a:r>
              <a:rPr lang="en-AU" dirty="0"/>
              <a:t>$14,991 million (39% of the national value) Average annual inflows (includes inter-Basin transfers)e 32,800 GL </a:t>
            </a:r>
            <a:endParaRPr lang="en-AU" dirty="0" smtClean="0"/>
          </a:p>
          <a:p>
            <a:r>
              <a:rPr lang="en-AU" dirty="0" smtClean="0"/>
              <a:t>Major </a:t>
            </a:r>
            <a:r>
              <a:rPr lang="en-AU" dirty="0"/>
              <a:t>water storage </a:t>
            </a:r>
            <a:r>
              <a:rPr lang="en-AU" dirty="0" smtClean="0"/>
              <a:t>capacity </a:t>
            </a:r>
            <a:r>
              <a:rPr lang="en-AU" dirty="0"/>
              <a:t>22,663 GL </a:t>
            </a:r>
            <a:endParaRPr lang="en-AU" dirty="0" smtClean="0"/>
          </a:p>
          <a:p>
            <a:r>
              <a:rPr lang="en-AU" dirty="0" smtClean="0"/>
              <a:t>Average </a:t>
            </a:r>
            <a:r>
              <a:rPr lang="en-AU" dirty="0"/>
              <a:t>annual outflows (modelled)e 5,105 GL</a:t>
            </a:r>
          </a:p>
        </p:txBody>
      </p:sp>
      <p:sp>
        <p:nvSpPr>
          <p:cNvPr id="4" name="Slide Number Placeholder 3"/>
          <p:cNvSpPr>
            <a:spLocks noGrp="1"/>
          </p:cNvSpPr>
          <p:nvPr>
            <p:ph type="sldNum" sz="quarter" idx="10"/>
          </p:nvPr>
        </p:nvSpPr>
        <p:spPr/>
        <p:txBody>
          <a:bodyPr/>
          <a:lstStyle/>
          <a:p>
            <a:fld id="{4BEECD1B-1F37-462A-803D-ECB9D20EAC46}" type="slidenum">
              <a:rPr lang="en-AU" smtClean="0"/>
              <a:t>4</a:t>
            </a:fld>
            <a:endParaRPr lang="en-AU"/>
          </a:p>
        </p:txBody>
      </p:sp>
    </p:spTree>
    <p:extLst>
      <p:ext uri="{BB962C8B-B14F-4D97-AF65-F5344CB8AC3E}">
        <p14:creationId xmlns:p14="http://schemas.microsoft.com/office/powerpoint/2010/main" val="3399936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3BD0A2-BB7B-4204-ABB9-B2C02078C506}" type="slidenum">
              <a:rPr lang="en-US" smtClean="0"/>
              <a:pPr/>
              <a:t>5</a:t>
            </a:fld>
            <a:endParaRPr lang="en-US" dirty="0"/>
          </a:p>
        </p:txBody>
      </p:sp>
    </p:spTree>
    <p:extLst>
      <p:ext uri="{BB962C8B-B14F-4D97-AF65-F5344CB8AC3E}">
        <p14:creationId xmlns:p14="http://schemas.microsoft.com/office/powerpoint/2010/main" val="468150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3BD0A2-BB7B-4204-ABB9-B2C02078C506}" type="slidenum">
              <a:rPr lang="en-US" smtClean="0"/>
              <a:pPr/>
              <a:t>6</a:t>
            </a:fld>
            <a:endParaRPr lang="en-US" dirty="0"/>
          </a:p>
        </p:txBody>
      </p:sp>
    </p:spTree>
    <p:extLst>
      <p:ext uri="{BB962C8B-B14F-4D97-AF65-F5344CB8AC3E}">
        <p14:creationId xmlns:p14="http://schemas.microsoft.com/office/powerpoint/2010/main" val="3867461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63BD0A2-BB7B-4204-ABB9-B2C02078C506}" type="slidenum">
              <a:rPr lang="en-US" smtClean="0"/>
              <a:pPr/>
              <a:t>7</a:t>
            </a:fld>
            <a:endParaRPr lang="en-US" dirty="0"/>
          </a:p>
        </p:txBody>
      </p:sp>
    </p:spTree>
    <p:extLst>
      <p:ext uri="{BB962C8B-B14F-4D97-AF65-F5344CB8AC3E}">
        <p14:creationId xmlns:p14="http://schemas.microsoft.com/office/powerpoint/2010/main" val="3326271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smtClean="0"/>
              <a:t>My </a:t>
            </a:r>
            <a:r>
              <a:rPr lang="en-AU" sz="1400" dirty="0"/>
              <a:t>comment about long warm spells is reinforced by the drought periods highlighted here </a:t>
            </a:r>
            <a:r>
              <a:rPr lang="en-AU" sz="1400" b="1" u="sng" dirty="0">
                <a:solidFill>
                  <a:srgbClr val="FF0000"/>
                </a:solidFill>
              </a:rPr>
              <a:t>in red</a:t>
            </a:r>
            <a:r>
              <a:rPr lang="en-AU" sz="1400" dirty="0">
                <a:solidFill>
                  <a:srgbClr val="FF0000"/>
                </a:solidFill>
              </a:rPr>
              <a:t> </a:t>
            </a:r>
            <a:r>
              <a:rPr lang="en-AU" sz="1400" dirty="0"/>
              <a:t>that seem to be lasting longer each time they occur!!</a:t>
            </a:r>
          </a:p>
        </p:txBody>
      </p:sp>
      <p:sp>
        <p:nvSpPr>
          <p:cNvPr id="4" name="Slide Number Placeholder 3"/>
          <p:cNvSpPr>
            <a:spLocks noGrp="1"/>
          </p:cNvSpPr>
          <p:nvPr>
            <p:ph type="sldNum" sz="quarter" idx="10"/>
          </p:nvPr>
        </p:nvSpPr>
        <p:spPr/>
        <p:txBody>
          <a:bodyPr/>
          <a:lstStyle/>
          <a:p>
            <a:fld id="{A63BD0A2-BB7B-4204-ABB9-B2C02078C506}" type="slidenum">
              <a:rPr lang="en-US" smtClean="0"/>
              <a:pPr/>
              <a:t>8</a:t>
            </a:fld>
            <a:endParaRPr lang="en-US" dirty="0"/>
          </a:p>
        </p:txBody>
      </p:sp>
    </p:spTree>
    <p:extLst>
      <p:ext uri="{BB962C8B-B14F-4D97-AF65-F5344CB8AC3E}">
        <p14:creationId xmlns:p14="http://schemas.microsoft.com/office/powerpoint/2010/main" val="71357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Climate predictions and level of confidence </a:t>
            </a:r>
            <a:endParaRPr lang="en-AU" dirty="0"/>
          </a:p>
        </p:txBody>
      </p:sp>
      <p:sp>
        <p:nvSpPr>
          <p:cNvPr id="4" name="Slide Number Placeholder 3"/>
          <p:cNvSpPr>
            <a:spLocks noGrp="1"/>
          </p:cNvSpPr>
          <p:nvPr>
            <p:ph type="sldNum" sz="quarter" idx="10"/>
          </p:nvPr>
        </p:nvSpPr>
        <p:spPr/>
        <p:txBody>
          <a:bodyPr/>
          <a:lstStyle/>
          <a:p>
            <a:fld id="{A63BD0A2-BB7B-4204-ABB9-B2C02078C506}" type="slidenum">
              <a:rPr lang="en-US" smtClean="0"/>
              <a:pPr/>
              <a:t>9</a:t>
            </a:fld>
            <a:endParaRPr lang="en-US" dirty="0"/>
          </a:p>
        </p:txBody>
      </p:sp>
    </p:spTree>
    <p:extLst>
      <p:ext uri="{BB962C8B-B14F-4D97-AF65-F5344CB8AC3E}">
        <p14:creationId xmlns:p14="http://schemas.microsoft.com/office/powerpoint/2010/main" val="165729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296AE-021B-4430-AD75-6D930D6DEB0E}"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4020006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E5945E-B2FD-4F18-905F-A669270F663C}"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933093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3" y="260350"/>
            <a:ext cx="1982787" cy="53292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755650" y="260350"/>
            <a:ext cx="5795963" cy="53292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81412-D99B-4415-B539-03F132DD25DD}"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105596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71550" y="1700213"/>
            <a:ext cx="8172450" cy="4348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4211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13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0D07EC-FFCF-4F5A-A8AD-AF959E488293}"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7956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5605C5-4AF4-4ED8-8F6B-59788FE18EFD}"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3822179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755650" y="1844675"/>
            <a:ext cx="3889375" cy="3744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797425" y="1844675"/>
            <a:ext cx="3889375" cy="3744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1CCD50-7335-4364-8D24-1860B9C6594A}"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3301052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D0B5F49-2170-44DD-83CD-B468D34A6FB4}"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24711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F3D0E9-60F0-4612-A2BC-069D1A2DC2C8}"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253494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B77B9C-1997-4116-9FA6-40CC5BF7474A}"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559952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D99E12-DF35-4C52-A559-A58B763CCC09}"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381842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A92F24-ECE5-42D6-8922-D63D5A90E1DD}" type="slidenum">
              <a:rPr lang="en-AU">
                <a:solidFill>
                  <a:srgbClr val="000000"/>
                </a:solidFill>
              </a:rPr>
              <a:pPr>
                <a:defRPr/>
              </a:pPr>
              <a:t>‹#›</a:t>
            </a:fld>
            <a:endParaRPr lang="en-AU" dirty="0">
              <a:solidFill>
                <a:srgbClr val="000000"/>
              </a:solidFill>
            </a:endParaRPr>
          </a:p>
        </p:txBody>
      </p:sp>
    </p:spTree>
    <p:extLst>
      <p:ext uri="{BB962C8B-B14F-4D97-AF65-F5344CB8AC3E}">
        <p14:creationId xmlns:p14="http://schemas.microsoft.com/office/powerpoint/2010/main" val="1157110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0113" y="260350"/>
            <a:ext cx="7488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755650" y="1844675"/>
            <a:ext cx="793115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AU"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AU"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4847593-408A-470C-A737-879FCA394CE5}" type="slidenum">
              <a:rPr lang="en-AU">
                <a:solidFill>
                  <a:srgbClr val="000000"/>
                </a:solidFill>
              </a:rPr>
              <a:pPr fontAlgn="base">
                <a:spcBef>
                  <a:spcPct val="0"/>
                </a:spcBef>
                <a:spcAft>
                  <a:spcPct val="0"/>
                </a:spcAft>
                <a:defRPr/>
              </a:pPr>
              <a:t>‹#›</a:t>
            </a:fld>
            <a:endParaRPr lang="en-AU" dirty="0">
              <a:solidFill>
                <a:srgbClr val="000000"/>
              </a:solidFill>
            </a:endParaRPr>
          </a:p>
        </p:txBody>
      </p:sp>
      <p:pic>
        <p:nvPicPr>
          <p:cNvPr id="1031" name="Picture 77" descr="CMA Sweep - new styl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4659313"/>
            <a:ext cx="91440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5" descr="GBCMA Logo NEW"/>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5734050"/>
            <a:ext cx="14271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74612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 id="2147483712" r:id="rId13"/>
  </p:sldLayoutIdLst>
  <p:txStyles>
    <p:titleStyle>
      <a:lvl1pPr algn="r" rtl="0" eaLnBrk="0" fontAlgn="base" hangingPunct="0">
        <a:spcBef>
          <a:spcPct val="0"/>
        </a:spcBef>
        <a:spcAft>
          <a:spcPct val="0"/>
        </a:spcAft>
        <a:defRPr sz="3200">
          <a:solidFill>
            <a:schemeClr val="accent2"/>
          </a:solidFill>
          <a:latin typeface="+mj-lt"/>
          <a:ea typeface="+mj-ea"/>
          <a:cs typeface="+mj-cs"/>
        </a:defRPr>
      </a:lvl1pPr>
      <a:lvl2pPr algn="r" rtl="0" eaLnBrk="0" fontAlgn="base" hangingPunct="0">
        <a:spcBef>
          <a:spcPct val="0"/>
        </a:spcBef>
        <a:spcAft>
          <a:spcPct val="0"/>
        </a:spcAft>
        <a:defRPr sz="3200">
          <a:solidFill>
            <a:schemeClr val="accent2"/>
          </a:solidFill>
          <a:latin typeface="Arial Rounded MT Bold" pitchFamily="34" charset="0"/>
          <a:cs typeface="Arial" charset="0"/>
        </a:defRPr>
      </a:lvl2pPr>
      <a:lvl3pPr algn="r" rtl="0" eaLnBrk="0" fontAlgn="base" hangingPunct="0">
        <a:spcBef>
          <a:spcPct val="0"/>
        </a:spcBef>
        <a:spcAft>
          <a:spcPct val="0"/>
        </a:spcAft>
        <a:defRPr sz="3200">
          <a:solidFill>
            <a:schemeClr val="accent2"/>
          </a:solidFill>
          <a:latin typeface="Arial Rounded MT Bold" pitchFamily="34" charset="0"/>
          <a:cs typeface="Arial" charset="0"/>
        </a:defRPr>
      </a:lvl3pPr>
      <a:lvl4pPr algn="r" rtl="0" eaLnBrk="0" fontAlgn="base" hangingPunct="0">
        <a:spcBef>
          <a:spcPct val="0"/>
        </a:spcBef>
        <a:spcAft>
          <a:spcPct val="0"/>
        </a:spcAft>
        <a:defRPr sz="3200">
          <a:solidFill>
            <a:schemeClr val="accent2"/>
          </a:solidFill>
          <a:latin typeface="Arial Rounded MT Bold" pitchFamily="34" charset="0"/>
          <a:cs typeface="Arial" charset="0"/>
        </a:defRPr>
      </a:lvl4pPr>
      <a:lvl5pPr algn="r" rtl="0" eaLnBrk="0" fontAlgn="base" hangingPunct="0">
        <a:spcBef>
          <a:spcPct val="0"/>
        </a:spcBef>
        <a:spcAft>
          <a:spcPct val="0"/>
        </a:spcAft>
        <a:defRPr sz="3200">
          <a:solidFill>
            <a:schemeClr val="accent2"/>
          </a:solidFill>
          <a:latin typeface="Arial Rounded MT Bold" pitchFamily="34" charset="0"/>
          <a:cs typeface="Arial" charset="0"/>
        </a:defRPr>
      </a:lvl5pPr>
      <a:lvl6pPr marL="457200" algn="r" rtl="0" fontAlgn="base">
        <a:spcBef>
          <a:spcPct val="0"/>
        </a:spcBef>
        <a:spcAft>
          <a:spcPct val="0"/>
        </a:spcAft>
        <a:defRPr sz="3200">
          <a:solidFill>
            <a:schemeClr val="accent2"/>
          </a:solidFill>
          <a:latin typeface="Arial Rounded MT Bold" pitchFamily="34" charset="0"/>
          <a:cs typeface="Arial" charset="0"/>
        </a:defRPr>
      </a:lvl6pPr>
      <a:lvl7pPr marL="914400" algn="r" rtl="0" fontAlgn="base">
        <a:spcBef>
          <a:spcPct val="0"/>
        </a:spcBef>
        <a:spcAft>
          <a:spcPct val="0"/>
        </a:spcAft>
        <a:defRPr sz="3200">
          <a:solidFill>
            <a:schemeClr val="accent2"/>
          </a:solidFill>
          <a:latin typeface="Arial Rounded MT Bold" pitchFamily="34" charset="0"/>
          <a:cs typeface="Arial" charset="0"/>
        </a:defRPr>
      </a:lvl7pPr>
      <a:lvl8pPr marL="1371600" algn="r" rtl="0" fontAlgn="base">
        <a:spcBef>
          <a:spcPct val="0"/>
        </a:spcBef>
        <a:spcAft>
          <a:spcPct val="0"/>
        </a:spcAft>
        <a:defRPr sz="3200">
          <a:solidFill>
            <a:schemeClr val="accent2"/>
          </a:solidFill>
          <a:latin typeface="Arial Rounded MT Bold" pitchFamily="34" charset="0"/>
          <a:cs typeface="Arial" charset="0"/>
        </a:defRPr>
      </a:lvl8pPr>
      <a:lvl9pPr marL="1828800" algn="r" rtl="0" fontAlgn="base">
        <a:spcBef>
          <a:spcPct val="0"/>
        </a:spcBef>
        <a:spcAft>
          <a:spcPct val="0"/>
        </a:spcAft>
        <a:defRPr sz="3200">
          <a:solidFill>
            <a:schemeClr val="accent2"/>
          </a:solidFill>
          <a:latin typeface="Arial Rounded MT Bold" pitchFamily="34"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comments" Target="../comments/comment1.xml"/><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http://www.dpi.vic.gov.au/CA25677D007DC87D/LUbyDesc/Ag0705a/$File/Ag0705a.jp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881640" y="2621459"/>
            <a:ext cx="8024360" cy="940678"/>
          </a:xfrm>
        </p:spPr>
        <p:txBody>
          <a:bodyPr/>
          <a:lstStyle/>
          <a:p>
            <a:pPr algn="ctr"/>
            <a:r>
              <a:rPr lang="en-GB" altLang="en-US" sz="4000" dirty="0" smtClean="0">
                <a:solidFill>
                  <a:srgbClr val="0070C0"/>
                </a:solidFill>
              </a:rPr>
              <a:t/>
            </a:r>
            <a:br>
              <a:rPr lang="en-GB" altLang="en-US" sz="4000" dirty="0" smtClean="0">
                <a:solidFill>
                  <a:srgbClr val="0070C0"/>
                </a:solidFill>
              </a:rPr>
            </a:br>
            <a:r>
              <a:rPr lang="en-GB" altLang="en-US" sz="4000" dirty="0" smtClean="0">
                <a:solidFill>
                  <a:srgbClr val="0070C0"/>
                </a:solidFill>
              </a:rPr>
              <a:t/>
            </a:r>
            <a:br>
              <a:rPr lang="en-GB" altLang="en-US" sz="4000" dirty="0" smtClean="0">
                <a:solidFill>
                  <a:srgbClr val="0070C0"/>
                </a:solidFill>
              </a:rPr>
            </a:br>
            <a:r>
              <a:rPr lang="en-GB" altLang="en-US" sz="2800" dirty="0" err="1" smtClean="0">
                <a:solidFill>
                  <a:srgbClr val="0070C0"/>
                </a:solidFill>
              </a:rPr>
              <a:t>Goulburn</a:t>
            </a:r>
            <a:r>
              <a:rPr lang="en-GB" altLang="en-US" sz="2800" dirty="0" smtClean="0">
                <a:solidFill>
                  <a:srgbClr val="0070C0"/>
                </a:solidFill>
              </a:rPr>
              <a:t> </a:t>
            </a:r>
            <a:r>
              <a:rPr lang="en-GB" altLang="en-US" sz="2800" dirty="0">
                <a:solidFill>
                  <a:srgbClr val="0070C0"/>
                </a:solidFill>
              </a:rPr>
              <a:t>Broken </a:t>
            </a:r>
            <a:br>
              <a:rPr lang="en-GB" altLang="en-US" sz="2800" dirty="0">
                <a:solidFill>
                  <a:srgbClr val="0070C0"/>
                </a:solidFill>
              </a:rPr>
            </a:br>
            <a:r>
              <a:rPr lang="en-GB" altLang="en-US" sz="2800" dirty="0">
                <a:solidFill>
                  <a:srgbClr val="0070C0"/>
                </a:solidFill>
              </a:rPr>
              <a:t>Catchment Management Authority</a:t>
            </a:r>
            <a:r>
              <a:rPr lang="en-AU" altLang="en-US" sz="3600" dirty="0">
                <a:solidFill>
                  <a:srgbClr val="0070C0"/>
                </a:solidFill>
              </a:rPr>
              <a:t/>
            </a:r>
            <a:br>
              <a:rPr lang="en-AU" altLang="en-US" sz="3600" dirty="0">
                <a:solidFill>
                  <a:srgbClr val="0070C0"/>
                </a:solidFill>
              </a:rPr>
            </a:br>
            <a:r>
              <a:rPr lang="en-AU" altLang="en-US" sz="4000" dirty="0" smtClean="0">
                <a:solidFill>
                  <a:srgbClr val="0070C0"/>
                </a:solidFill>
              </a:rPr>
              <a:t/>
            </a:r>
            <a:br>
              <a:rPr lang="en-AU" altLang="en-US" sz="4000" dirty="0" smtClean="0">
                <a:solidFill>
                  <a:srgbClr val="0070C0"/>
                </a:solidFill>
              </a:rPr>
            </a:br>
            <a:r>
              <a:rPr lang="en-AU" altLang="en-US" sz="2400" dirty="0" smtClean="0">
                <a:solidFill>
                  <a:srgbClr val="00B050"/>
                </a:solidFill>
              </a:rPr>
              <a:t>Chris Norman,  head of the GB basin </a:t>
            </a:r>
            <a:br>
              <a:rPr lang="en-AU" altLang="en-US" sz="2400" dirty="0" smtClean="0">
                <a:solidFill>
                  <a:srgbClr val="00B050"/>
                </a:solidFill>
              </a:rPr>
            </a:br>
            <a:r>
              <a:rPr lang="en-AU" altLang="en-US" sz="2400" dirty="0" smtClean="0">
                <a:solidFill>
                  <a:srgbClr val="00B050"/>
                </a:solidFill>
              </a:rPr>
              <a:t>management</a:t>
            </a:r>
            <a:br>
              <a:rPr lang="en-AU" altLang="en-US" sz="2400" dirty="0" smtClean="0">
                <a:solidFill>
                  <a:srgbClr val="00B050"/>
                </a:solidFill>
              </a:rPr>
            </a:br>
            <a:r>
              <a:rPr lang="en-AU" altLang="en-US" sz="2400" dirty="0">
                <a:solidFill>
                  <a:srgbClr val="00B050"/>
                </a:solidFill>
              </a:rPr>
              <a:t/>
            </a:r>
            <a:br>
              <a:rPr lang="en-AU" altLang="en-US" sz="2400" dirty="0">
                <a:solidFill>
                  <a:srgbClr val="00B050"/>
                </a:solidFill>
              </a:rPr>
            </a:br>
            <a:r>
              <a:rPr lang="en-AU" altLang="en-US" sz="2400" dirty="0" smtClean="0">
                <a:solidFill>
                  <a:srgbClr val="00B050"/>
                </a:solidFill>
              </a:rPr>
              <a:t> </a:t>
            </a:r>
            <a:r>
              <a:rPr lang="en-AU" altLang="en-US" sz="2400" dirty="0">
                <a:solidFill>
                  <a:srgbClr val="00B050"/>
                </a:solidFill>
              </a:rPr>
              <a:t>Mark </a:t>
            </a:r>
            <a:r>
              <a:rPr lang="en-AU" altLang="en-US" sz="2400" dirty="0" smtClean="0">
                <a:solidFill>
                  <a:srgbClr val="00B050"/>
                </a:solidFill>
              </a:rPr>
              <a:t>Turner, manager of river and wetland </a:t>
            </a:r>
            <a:br>
              <a:rPr lang="en-AU" altLang="en-US" sz="2400" dirty="0" smtClean="0">
                <a:solidFill>
                  <a:srgbClr val="00B050"/>
                </a:solidFill>
              </a:rPr>
            </a:br>
            <a:r>
              <a:rPr lang="en-AU" altLang="en-US" sz="2400" dirty="0" smtClean="0">
                <a:solidFill>
                  <a:srgbClr val="00B050"/>
                </a:solidFill>
              </a:rPr>
              <a:t>health programme</a:t>
            </a:r>
            <a:r>
              <a:rPr lang="en-AU" altLang="en-US" sz="2400" dirty="0">
                <a:solidFill>
                  <a:srgbClr val="00B050"/>
                </a:solidFill>
              </a:rPr>
              <a:t/>
            </a:r>
            <a:br>
              <a:rPr lang="en-AU" altLang="en-US" sz="2400" dirty="0">
                <a:solidFill>
                  <a:srgbClr val="00B050"/>
                </a:solidFill>
              </a:rPr>
            </a:br>
            <a:r>
              <a:rPr lang="en-AU" altLang="en-US" sz="2400" dirty="0">
                <a:solidFill>
                  <a:srgbClr val="00B050"/>
                </a:solidFill>
              </a:rPr>
              <a:t/>
            </a:r>
            <a:br>
              <a:rPr lang="en-AU" altLang="en-US" sz="2400" dirty="0">
                <a:solidFill>
                  <a:srgbClr val="00B050"/>
                </a:solidFill>
              </a:rPr>
            </a:br>
            <a:endParaRPr lang="en-AU" altLang="en-US" sz="4000" dirty="0">
              <a:solidFill>
                <a:srgbClr val="00B050"/>
              </a:solidFill>
            </a:endParaRPr>
          </a:p>
        </p:txBody>
      </p:sp>
      <p:sp>
        <p:nvSpPr>
          <p:cNvPr id="3" name="Subtitle 2"/>
          <p:cNvSpPr>
            <a:spLocks noGrp="1"/>
          </p:cNvSpPr>
          <p:nvPr>
            <p:ph type="subTitle" idx="1"/>
          </p:nvPr>
        </p:nvSpPr>
        <p:spPr>
          <a:xfrm>
            <a:off x="1881641" y="5632085"/>
            <a:ext cx="6945312" cy="1219200"/>
          </a:xfrm>
        </p:spPr>
        <p:txBody>
          <a:bodyPr/>
          <a:lstStyle/>
          <a:p>
            <a:pPr>
              <a:defRPr/>
            </a:pPr>
            <a:r>
              <a:rPr lang="en-US" dirty="0">
                <a:solidFill>
                  <a:schemeClr val="accent2"/>
                </a:solidFill>
                <a:latin typeface="+mj-lt"/>
                <a:ea typeface="+mj-ea"/>
                <a:cs typeface="+mj-cs"/>
              </a:rPr>
              <a:t>Study Tour of Dniester River Basin </a:t>
            </a:r>
          </a:p>
          <a:p>
            <a:pPr>
              <a:defRPr/>
            </a:pPr>
            <a:r>
              <a:rPr lang="en-US" dirty="0">
                <a:solidFill>
                  <a:schemeClr val="accent2"/>
                </a:solidFill>
                <a:latin typeface="+mj-lt"/>
                <a:ea typeface="+mj-ea"/>
                <a:cs typeface="+mj-cs"/>
              </a:rPr>
              <a:t>30 Sept. - 7 Oct. 2019</a:t>
            </a:r>
          </a:p>
          <a:p>
            <a:pPr>
              <a:defRPr/>
            </a:pPr>
            <a:endParaRPr lang="en-AU" dirty="0">
              <a:solidFill>
                <a:schemeClr val="accent2"/>
              </a:solidFill>
              <a:latin typeface="+mj-lt"/>
              <a:ea typeface="+mj-ea"/>
              <a:cs typeface="+mj-cs"/>
            </a:endParaRPr>
          </a:p>
        </p:txBody>
      </p:sp>
      <p:pic>
        <p:nvPicPr>
          <p:cNvPr id="4100" name="Picture 3" descr="Irrigation%20photo%20FP%20RAY6240_JP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18002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5" descr="Floods%20Sept%202010%20088_jp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461747"/>
            <a:ext cx="1944687" cy="128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6" descr="Kialla%20West%20National%20Tree%20Day%20KB%202010%20(3)_JP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255588"/>
            <a:ext cx="158750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7" descr="1159D_JP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60350"/>
            <a:ext cx="179863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8" descr="FRC%20009_JP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277813"/>
            <a:ext cx="1589088"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388" y="4070337"/>
            <a:ext cx="1944687" cy="1394705"/>
          </a:xfrm>
          <a:prstGeom prst="rect">
            <a:avLst/>
          </a:prstGeom>
        </p:spPr>
      </p:pic>
      <p:pic>
        <p:nvPicPr>
          <p:cNvPr id="10" name="Picture 9"/>
          <p:cNvPicPr>
            <a:picLocks noChangeAspect="1"/>
          </p:cNvPicPr>
          <p:nvPr/>
        </p:nvPicPr>
        <p:blipFill>
          <a:blip r:embed="rId9"/>
          <a:stretch>
            <a:fillRect/>
          </a:stretch>
        </p:blipFill>
        <p:spPr>
          <a:xfrm>
            <a:off x="76200" y="1778455"/>
            <a:ext cx="2644046" cy="3567364"/>
          </a:xfrm>
          <a:prstGeom prst="rect">
            <a:avLst/>
          </a:prstGeom>
        </p:spPr>
      </p:pic>
    </p:spTree>
    <p:extLst>
      <p:ext uri="{BB962C8B-B14F-4D97-AF65-F5344CB8AC3E}">
        <p14:creationId xmlns:p14="http://schemas.microsoft.com/office/powerpoint/2010/main" val="148215407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a:xfrm>
            <a:off x="1828800" y="381000"/>
            <a:ext cx="5616179" cy="519522"/>
          </a:xfrm>
          <a:effectLst>
            <a:glow rad="76200">
              <a:schemeClr val="accent1">
                <a:alpha val="40000"/>
              </a:schemeClr>
            </a:glow>
            <a:reflection endPos="0" dir="5400000" sy="-100000" algn="bl" rotWithShape="0"/>
          </a:effectLst>
          <a:scene3d>
            <a:camera prst="orthographicFront"/>
            <a:lightRig rig="threePt" dir="t"/>
          </a:scene3d>
          <a:sp3d extrusionH="76200" prstMaterial="matte">
            <a:extrusionClr>
              <a:schemeClr val="bg1"/>
            </a:extrusionClr>
          </a:sp3d>
        </p:spPr>
        <p:txBody>
          <a:bodyPr>
            <a:normAutofit/>
          </a:bodyPr>
          <a:lstStyle/>
          <a:p>
            <a:pPr algn="ctr"/>
            <a:r>
              <a:rPr lang="en-AU" sz="2400" b="1" dirty="0">
                <a:solidFill>
                  <a:srgbClr val="002060"/>
                </a:solidFill>
              </a:rPr>
              <a:t>Goulburn Broken Catchment</a:t>
            </a:r>
          </a:p>
        </p:txBody>
      </p:sp>
      <p:sp>
        <p:nvSpPr>
          <p:cNvPr id="10244" name="Content Placeholder 2"/>
          <p:cNvSpPr>
            <a:spLocks noGrp="1"/>
          </p:cNvSpPr>
          <p:nvPr>
            <p:ph sz="half" idx="1"/>
          </p:nvPr>
        </p:nvSpPr>
        <p:spPr>
          <a:xfrm>
            <a:off x="228600" y="990600"/>
            <a:ext cx="3767138" cy="4586288"/>
          </a:xfrm>
        </p:spPr>
        <p:txBody>
          <a:bodyPr/>
          <a:lstStyle/>
          <a:p>
            <a:r>
              <a:rPr lang="en-US" sz="1450" dirty="0"/>
              <a:t>Population of 204,000+  </a:t>
            </a:r>
          </a:p>
          <a:p>
            <a:r>
              <a:rPr lang="en-AU" sz="1450" dirty="0"/>
              <a:t>2.4 million </a:t>
            </a:r>
            <a:r>
              <a:rPr lang="en-AU" sz="1450" dirty="0" smtClean="0"/>
              <a:t>hectares</a:t>
            </a:r>
          </a:p>
          <a:p>
            <a:r>
              <a:rPr lang="en-AU" sz="1450" dirty="0" smtClean="0"/>
              <a:t>1.4 </a:t>
            </a:r>
            <a:r>
              <a:rPr lang="en-AU" sz="1450" dirty="0"/>
              <a:t>million hectares is dryland agriculture </a:t>
            </a:r>
            <a:endParaRPr lang="en-AU" sz="1450" dirty="0" smtClean="0"/>
          </a:p>
          <a:p>
            <a:r>
              <a:rPr lang="en-AU" sz="1450" dirty="0" smtClean="0"/>
              <a:t>270,000 </a:t>
            </a:r>
            <a:r>
              <a:rPr lang="en-AU" sz="1450" dirty="0"/>
              <a:t>hectares is intensive irrigated </a:t>
            </a:r>
            <a:r>
              <a:rPr lang="en-AU" sz="1450" dirty="0" smtClean="0"/>
              <a:t>agriculture</a:t>
            </a:r>
          </a:p>
          <a:p>
            <a:r>
              <a:rPr lang="en-AU" sz="1450" dirty="0" smtClean="0"/>
              <a:t>800,000 </a:t>
            </a:r>
            <a:r>
              <a:rPr lang="en-AU" sz="1450" dirty="0"/>
              <a:t>hectares is public land with extensive areas for conservation. </a:t>
            </a:r>
            <a:endParaRPr lang="en-AU" sz="1450" dirty="0" smtClean="0"/>
          </a:p>
          <a:p>
            <a:pPr>
              <a:buFont typeface="Arial" panose="020B0604020202020204" pitchFamily="34" charset="0"/>
              <a:buChar char="•"/>
            </a:pPr>
            <a:r>
              <a:rPr lang="en-AU" sz="1450" dirty="0" smtClean="0"/>
              <a:t>mixed </a:t>
            </a:r>
            <a:r>
              <a:rPr lang="en-AU" sz="1450" dirty="0"/>
              <a:t>farms, irrigated pastures and orchards</a:t>
            </a:r>
          </a:p>
          <a:p>
            <a:r>
              <a:rPr lang="en-AU" sz="1450" dirty="0"/>
              <a:t>natural landscapes</a:t>
            </a:r>
          </a:p>
          <a:p>
            <a:r>
              <a:rPr lang="en-AU" sz="1450" dirty="0"/>
              <a:t>range of social, economic and environmental pressures and drivers</a:t>
            </a:r>
          </a:p>
          <a:p>
            <a:pPr lvl="1">
              <a:buFontTx/>
              <a:buNone/>
            </a:pPr>
            <a:endParaRPr lang="en-US" sz="750" dirty="0"/>
          </a:p>
          <a:p>
            <a:r>
              <a:rPr lang="en-AU" sz="1450" dirty="0" smtClean="0"/>
              <a:t>Catchment </a:t>
            </a:r>
            <a:r>
              <a:rPr lang="en-AU" sz="1450" dirty="0"/>
              <a:t>yields 11%  of the Murray Darling Basin’s water despite covering only 2% of its area.</a:t>
            </a:r>
          </a:p>
          <a:p>
            <a:r>
              <a:rPr lang="en-AU" sz="1450" dirty="0"/>
              <a:t>Annual economic activity for the Catchment </a:t>
            </a:r>
            <a:r>
              <a:rPr lang="en-AU" sz="1450" dirty="0" smtClean="0"/>
              <a:t>$</a:t>
            </a:r>
            <a:r>
              <a:rPr lang="en-AU" sz="1450" dirty="0"/>
              <a:t>15.9b in 2009 </a:t>
            </a:r>
            <a:endParaRPr lang="en-AU" sz="1450" dirty="0" smtClean="0"/>
          </a:p>
          <a:p>
            <a:r>
              <a:rPr lang="en-AU" sz="1450" dirty="0" smtClean="0"/>
              <a:t>Agricultural </a:t>
            </a:r>
            <a:r>
              <a:rPr lang="en-AU" sz="1450" dirty="0"/>
              <a:t>production contributing $2.37b </a:t>
            </a:r>
            <a:r>
              <a:rPr lang="en-AU" sz="1450" dirty="0" smtClean="0"/>
              <a:t>in </a:t>
            </a:r>
            <a:r>
              <a:rPr lang="en-AU" sz="1450" dirty="0"/>
              <a:t>2017/18 (15.8% of Vic.).</a:t>
            </a:r>
            <a:endParaRPr lang="en-US" sz="1450" dirty="0"/>
          </a:p>
          <a:p>
            <a:pPr>
              <a:buFontTx/>
              <a:buNone/>
            </a:pPr>
            <a:endParaRPr lang="en-AU" sz="1350" dirty="0"/>
          </a:p>
          <a:p>
            <a:pPr>
              <a:buFontTx/>
              <a:buNone/>
            </a:pPr>
            <a:endParaRPr lang="en-AU" sz="1050" dirty="0"/>
          </a:p>
          <a:p>
            <a:pPr>
              <a:buFontTx/>
              <a:buNone/>
            </a:pPr>
            <a:endParaRPr lang="en-AU" sz="1050" dirty="0"/>
          </a:p>
          <a:p>
            <a:endParaRPr lang="en-AU" sz="1050" dirty="0"/>
          </a:p>
          <a:p>
            <a:endParaRPr lang="en-US" sz="1050" dirty="0"/>
          </a:p>
        </p:txBody>
      </p:sp>
      <p:sp>
        <p:nvSpPr>
          <p:cNvPr id="2" name="Content Placeholder 1"/>
          <p:cNvSpPr>
            <a:spLocks noGrp="1"/>
          </p:cNvSpPr>
          <p:nvPr>
            <p:ph sz="half" idx="2"/>
          </p:nvPr>
        </p:nvSpPr>
        <p:spPr/>
        <p:txBody>
          <a:bodyPr/>
          <a:lstStyle/>
          <a:p>
            <a:endParaRPr lang="en-AU"/>
          </a:p>
        </p:txBody>
      </p:sp>
      <p:pic>
        <p:nvPicPr>
          <p:cNvPr id="3" name="Picture 2"/>
          <p:cNvPicPr>
            <a:picLocks noChangeAspect="1"/>
          </p:cNvPicPr>
          <p:nvPr/>
        </p:nvPicPr>
        <p:blipFill>
          <a:blip r:embed="rId3"/>
          <a:stretch>
            <a:fillRect/>
          </a:stretch>
        </p:blipFill>
        <p:spPr>
          <a:xfrm>
            <a:off x="3981084" y="1066800"/>
            <a:ext cx="5233721" cy="5867400"/>
          </a:xfrm>
          <a:prstGeom prst="rect">
            <a:avLst/>
          </a:prstGeom>
        </p:spPr>
      </p:pic>
    </p:spTree>
    <p:extLst>
      <p:ext uri="{BB962C8B-B14F-4D97-AF65-F5344CB8AC3E}">
        <p14:creationId xmlns:p14="http://schemas.microsoft.com/office/powerpoint/2010/main" val="121798627"/>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488237" cy="1143000"/>
          </a:xfrm>
        </p:spPr>
        <p:txBody>
          <a:bodyPr/>
          <a:lstStyle/>
          <a:p>
            <a:endParaRPr lang="en-AU"/>
          </a:p>
        </p:txBody>
      </p:sp>
      <p:sp>
        <p:nvSpPr>
          <p:cNvPr id="3" name="Content Placeholder 2"/>
          <p:cNvSpPr>
            <a:spLocks noGrp="1"/>
          </p:cNvSpPr>
          <p:nvPr>
            <p:ph idx="1"/>
          </p:nvPr>
        </p:nvSpPr>
        <p:spPr/>
        <p:txBody>
          <a:bodyPr/>
          <a:lstStyle/>
          <a:p>
            <a:endParaRPr lang="en-AU"/>
          </a:p>
        </p:txBody>
      </p:sp>
      <p:graphicFrame>
        <p:nvGraphicFramePr>
          <p:cNvPr id="4" name="Object 3"/>
          <p:cNvGraphicFramePr>
            <a:graphicFrameLocks noChangeAspect="1"/>
          </p:cNvGraphicFramePr>
          <p:nvPr>
            <p:extLst/>
          </p:nvPr>
        </p:nvGraphicFramePr>
        <p:xfrm>
          <a:off x="755650" y="260350"/>
          <a:ext cx="8146074" cy="9144488"/>
        </p:xfrm>
        <a:graphic>
          <a:graphicData uri="http://schemas.openxmlformats.org/presentationml/2006/ole">
            <mc:AlternateContent xmlns:mc="http://schemas.openxmlformats.org/markup-compatibility/2006">
              <mc:Choice xmlns:v="urn:schemas-microsoft-com:vml" Requires="v">
                <p:oleObj spid="_x0000_s2057" name="Visio" r:id="rId4" imgW="6929877" imgH="7301991" progId="Visio.Drawing.11">
                  <p:embed/>
                </p:oleObj>
              </mc:Choice>
              <mc:Fallback>
                <p:oleObj name="Visio" r:id="rId4" imgW="6929877" imgH="730199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60350"/>
                        <a:ext cx="8146074" cy="9144488"/>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38246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rotWithShape="1">
          <a:blip r:embed="rId3"/>
          <a:srcRect r="30529"/>
          <a:stretch/>
        </p:blipFill>
        <p:spPr>
          <a:xfrm>
            <a:off x="0" y="11723"/>
            <a:ext cx="9144000" cy="6777318"/>
          </a:xfrm>
          <a:prstGeom prst="rect">
            <a:avLst/>
          </a:prstGeom>
        </p:spPr>
      </p:pic>
    </p:spTree>
    <p:extLst>
      <p:ext uri="{BB962C8B-B14F-4D97-AF65-F5344CB8AC3E}">
        <p14:creationId xmlns:p14="http://schemas.microsoft.com/office/powerpoint/2010/main" val="524317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A05712-0826-4B65-8CB8-6B9FFF71FE23}"/>
              </a:ext>
            </a:extLst>
          </p:cNvPr>
          <p:cNvSpPr>
            <a:spLocks noGrp="1"/>
          </p:cNvSpPr>
          <p:nvPr>
            <p:ph type="title"/>
          </p:nvPr>
        </p:nvSpPr>
        <p:spPr>
          <a:xfrm>
            <a:off x="914400" y="228600"/>
            <a:ext cx="7488237" cy="1143000"/>
          </a:xfrm>
        </p:spPr>
        <p:txBody>
          <a:bodyPr/>
          <a:lstStyle/>
          <a:p>
            <a:pPr algn="ctr"/>
            <a:r>
              <a:rPr lang="en-GB" dirty="0"/>
              <a:t>Recent changes on water volumes and ownership across norther Victoria</a:t>
            </a:r>
          </a:p>
        </p:txBody>
      </p:sp>
      <p:pic>
        <p:nvPicPr>
          <p:cNvPr id="4" name="Content Placeholder 3">
            <a:extLst>
              <a:ext uri="{FF2B5EF4-FFF2-40B4-BE49-F238E27FC236}">
                <a16:creationId xmlns="" xmlns:a16="http://schemas.microsoft.com/office/drawing/2014/main" id="{272F0D81-BB5F-42A1-B4C9-AFF7EACAF831}"/>
              </a:ext>
            </a:extLst>
          </p:cNvPr>
          <p:cNvPicPr>
            <a:picLocks noGrp="1" noChangeAspect="1"/>
          </p:cNvPicPr>
          <p:nvPr>
            <p:ph idx="1"/>
          </p:nvPr>
        </p:nvPicPr>
        <p:blipFill>
          <a:blip r:embed="rId3"/>
          <a:stretch>
            <a:fillRect/>
          </a:stretch>
        </p:blipFill>
        <p:spPr>
          <a:xfrm>
            <a:off x="0" y="1143000"/>
            <a:ext cx="9037080" cy="4708367"/>
          </a:xfrm>
          <a:prstGeom prst="rect">
            <a:avLst/>
          </a:prstGeom>
        </p:spPr>
      </p:pic>
    </p:spTree>
    <p:extLst>
      <p:ext uri="{BB962C8B-B14F-4D97-AF65-F5344CB8AC3E}">
        <p14:creationId xmlns:p14="http://schemas.microsoft.com/office/powerpoint/2010/main" val="3804063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lose up of text on a black background&#10;&#10;Description generated with high confidence">
            <a:extLst>
              <a:ext uri="{FF2B5EF4-FFF2-40B4-BE49-F238E27FC236}">
                <a16:creationId xmlns="" xmlns:a16="http://schemas.microsoft.com/office/drawing/2014/main" id="{04A85F77-5A43-476B-89C6-DEA89A8C32F3}"/>
              </a:ext>
            </a:extLst>
          </p:cNvPr>
          <p:cNvPicPr>
            <a:picLocks noChangeAspect="1"/>
          </p:cNvPicPr>
          <p:nvPr/>
        </p:nvPicPr>
        <p:blipFill>
          <a:blip r:embed="rId3"/>
          <a:stretch>
            <a:fillRect/>
          </a:stretch>
        </p:blipFill>
        <p:spPr>
          <a:xfrm>
            <a:off x="309281" y="1170585"/>
            <a:ext cx="8719669" cy="5687415"/>
          </a:xfrm>
          <a:prstGeom prst="rect">
            <a:avLst/>
          </a:prstGeom>
        </p:spPr>
      </p:pic>
      <p:sp>
        <p:nvSpPr>
          <p:cNvPr id="2" name="Rectangle 1"/>
          <p:cNvSpPr/>
          <p:nvPr/>
        </p:nvSpPr>
        <p:spPr>
          <a:xfrm>
            <a:off x="2686040" y="274320"/>
            <a:ext cx="3966150" cy="584775"/>
          </a:xfrm>
          <a:prstGeom prst="rect">
            <a:avLst/>
          </a:prstGeom>
        </p:spPr>
        <p:txBody>
          <a:bodyPr wrap="none">
            <a:spAutoFit/>
          </a:bodyPr>
          <a:lstStyle/>
          <a:p>
            <a:pPr algn="ctr"/>
            <a:r>
              <a:rPr lang="en-AU" sz="3200" dirty="0">
                <a:solidFill>
                  <a:schemeClr val="accent2"/>
                </a:solidFill>
              </a:rPr>
              <a:t>Environmental flows </a:t>
            </a:r>
            <a:endParaRPr lang="en-GB" sz="3200" dirty="0">
              <a:solidFill>
                <a:schemeClr val="accent2"/>
              </a:solidFill>
            </a:endParaRPr>
          </a:p>
        </p:txBody>
      </p:sp>
    </p:spTree>
    <p:extLst>
      <p:ext uri="{BB962C8B-B14F-4D97-AF65-F5344CB8AC3E}">
        <p14:creationId xmlns:p14="http://schemas.microsoft.com/office/powerpoint/2010/main" val="4090727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eaLnBrk="1" hangingPunct="1"/>
            <a:endParaRPr 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82926"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733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Picture 3"/>
          <p:cNvPicPr>
            <a:picLocks noChangeAspect="1" noChangeArrowheads="1"/>
          </p:cNvPicPr>
          <p:nvPr/>
        </p:nvPicPr>
        <p:blipFill>
          <a:blip r:embed="rId3" cstate="print"/>
          <a:srcRect/>
          <a:stretch>
            <a:fillRect/>
          </a:stretch>
        </p:blipFill>
        <p:spPr bwMode="auto">
          <a:xfrm>
            <a:off x="-129378" y="-110333"/>
            <a:ext cx="4486275" cy="3594345"/>
          </a:xfrm>
          <a:prstGeom prst="rect">
            <a:avLst/>
          </a:prstGeom>
          <a:ln>
            <a:noFill/>
          </a:ln>
          <a:effectLst>
            <a:softEdge rad="112500"/>
          </a:effectLst>
        </p:spPr>
      </p:pic>
      <p:pic>
        <p:nvPicPr>
          <p:cNvPr id="3" name="Picture 2"/>
          <p:cNvPicPr>
            <a:picLocks noChangeAspect="1"/>
          </p:cNvPicPr>
          <p:nvPr/>
        </p:nvPicPr>
        <p:blipFill>
          <a:blip r:embed="rId4"/>
          <a:stretch>
            <a:fillRect/>
          </a:stretch>
        </p:blipFill>
        <p:spPr>
          <a:xfrm>
            <a:off x="3631288" y="-309898"/>
            <a:ext cx="5786553" cy="3993474"/>
          </a:xfrm>
          <a:prstGeom prst="rect">
            <a:avLst/>
          </a:prstGeom>
        </p:spPr>
      </p:pic>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676400" y="3276600"/>
            <a:ext cx="6477000" cy="4335844"/>
          </a:xfrm>
        </p:spPr>
      </p:pic>
    </p:spTree>
    <p:extLst>
      <p:ext uri="{BB962C8B-B14F-4D97-AF65-F5344CB8AC3E}">
        <p14:creationId xmlns:p14="http://schemas.microsoft.com/office/powerpoint/2010/main" val="3945248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S:\Mark Turner\08.09\Goulburn LSRR Project\Lower\Shep weir photos\P622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50" y="0"/>
            <a:ext cx="7091119" cy="397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3"/>
          <p:cNvSpPr txBox="1">
            <a:spLocks noChangeArrowheads="1"/>
          </p:cNvSpPr>
          <p:nvPr/>
        </p:nvSpPr>
        <p:spPr bwMode="auto">
          <a:xfrm>
            <a:off x="3383756" y="4131469"/>
            <a:ext cx="31861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3200">
                <a:solidFill>
                  <a:schemeClr val="tx1"/>
                </a:solidFill>
                <a:latin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Arial" panose="020B0604020202020204" pitchFamily="34" charset="0"/>
              </a:defRPr>
            </a:lvl4pPr>
            <a:lvl5pPr marL="2057400" indent="-228600" eaLnBrk="0" hangingPunct="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1" fontAlgn="base" hangingPunct="1">
              <a:spcBef>
                <a:spcPct val="0"/>
              </a:spcBef>
              <a:spcAft>
                <a:spcPct val="0"/>
              </a:spcAft>
              <a:buClrTx/>
              <a:buFontTx/>
              <a:buNone/>
            </a:pPr>
            <a:r>
              <a:rPr lang="en-AU" altLang="en-US" sz="1350">
                <a:solidFill>
                  <a:srgbClr val="000066"/>
                </a:solidFill>
                <a:cs typeface="Arial" panose="020B0604020202020204" pitchFamily="34" charset="0"/>
              </a:rPr>
              <a:t>Caseys, Rices, Euroa</a:t>
            </a:r>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131" y="3429000"/>
            <a:ext cx="6877523" cy="392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AU"/>
          </a:p>
        </p:txBody>
      </p:sp>
    </p:spTree>
    <p:extLst>
      <p:ext uri="{BB962C8B-B14F-4D97-AF65-F5344CB8AC3E}">
        <p14:creationId xmlns:p14="http://schemas.microsoft.com/office/powerpoint/2010/main" val="801474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8" y="381000"/>
            <a:ext cx="7886700" cy="528297"/>
          </a:xfrm>
        </p:spPr>
        <p:txBody>
          <a:bodyPr>
            <a:normAutofit/>
          </a:bodyPr>
          <a:lstStyle/>
          <a:p>
            <a:pPr algn="ctr"/>
            <a:r>
              <a:rPr lang="en-AU" sz="2700" b="1" dirty="0">
                <a:solidFill>
                  <a:srgbClr val="002060"/>
                </a:solidFill>
                <a:latin typeface="Arial" panose="020B0604020202020204" pitchFamily="34" charset="0"/>
                <a:cs typeface="Arial" panose="020B0604020202020204" pitchFamily="34" charset="0"/>
              </a:rPr>
              <a:t>Floodplain Management</a:t>
            </a:r>
          </a:p>
        </p:txBody>
      </p:sp>
      <p:sp>
        <p:nvSpPr>
          <p:cNvPr id="3" name="Content Placeholder 2"/>
          <p:cNvSpPr>
            <a:spLocks noGrp="1"/>
          </p:cNvSpPr>
          <p:nvPr>
            <p:ph idx="1"/>
          </p:nvPr>
        </p:nvSpPr>
        <p:spPr>
          <a:xfrm>
            <a:off x="462246" y="1013849"/>
            <a:ext cx="7886700" cy="4091551"/>
          </a:xfrm>
        </p:spPr>
        <p:txBody>
          <a:bodyPr>
            <a:normAutofit/>
          </a:bodyPr>
          <a:lstStyle/>
          <a:p>
            <a:r>
              <a:rPr lang="en-AU" sz="2200" dirty="0">
                <a:solidFill>
                  <a:srgbClr val="002060"/>
                </a:solidFill>
              </a:rPr>
              <a:t>Management of the existing (legacy) flood problems - can involve a range of structural mitigation measures such as </a:t>
            </a:r>
            <a:r>
              <a:rPr lang="en-AU" sz="2200" dirty="0" smtClean="0">
                <a:solidFill>
                  <a:srgbClr val="002060"/>
                </a:solidFill>
              </a:rPr>
              <a:t>floodway, </a:t>
            </a:r>
            <a:r>
              <a:rPr lang="en-AU" sz="2200" dirty="0">
                <a:solidFill>
                  <a:srgbClr val="002060"/>
                </a:solidFill>
              </a:rPr>
              <a:t>levees, diversion channels, retardation basins, and total flood warning systems. </a:t>
            </a:r>
          </a:p>
          <a:p>
            <a:r>
              <a:rPr lang="en-AU" sz="2200" dirty="0">
                <a:solidFill>
                  <a:srgbClr val="002060"/>
                </a:solidFill>
              </a:rPr>
              <a:t>Management of the future flood problems - land-use planning policy and guidelines in municipal planning schemes </a:t>
            </a:r>
          </a:p>
          <a:p>
            <a:r>
              <a:rPr lang="en-AU" sz="2200" dirty="0">
                <a:solidFill>
                  <a:srgbClr val="002060"/>
                </a:solidFill>
              </a:rPr>
              <a:t>Management of the residual flood problem - if not above 2 then the residual flood problem must shift to emergency management arrangements, in particular through the Municipal Flood Emergency Plans (MFEPs) </a:t>
            </a:r>
          </a:p>
        </p:txBody>
      </p:sp>
      <p:pic>
        <p:nvPicPr>
          <p:cNvPr id="5" name="Picture 2" descr="C:\Users\markt\Mark T\Photos\2012\Broken Creek floods\P100056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93"/>
          <a:stretch/>
        </p:blipFill>
        <p:spPr bwMode="auto">
          <a:xfrm>
            <a:off x="5709314" y="4953000"/>
            <a:ext cx="357061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BEBE965-63CE-489E-A349-5692C40FE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5280" y="1250141"/>
            <a:ext cx="731520" cy="523494"/>
          </a:xfrm>
          <a:prstGeom prst="rect">
            <a:avLst/>
          </a:prstGeom>
        </p:spPr>
      </p:pic>
    </p:spTree>
    <p:extLst>
      <p:ext uri="{BB962C8B-B14F-4D97-AF65-F5344CB8AC3E}">
        <p14:creationId xmlns:p14="http://schemas.microsoft.com/office/powerpoint/2010/main" val="2887211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74"/>
          <p:cNvSpPr>
            <a:spLocks noChangeAspect="1" noChangeArrowheads="1"/>
          </p:cNvSpPr>
          <p:nvPr/>
        </p:nvSpPr>
        <p:spPr bwMode="auto">
          <a:xfrm>
            <a:off x="214313" y="357188"/>
            <a:ext cx="8689975" cy="6024562"/>
          </a:xfrm>
          <a:prstGeom prst="roundRect">
            <a:avLst>
              <a:gd name="adj" fmla="val 312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lIns="91428" tIns="45715" rIns="91428" bIns="45715"/>
          <a:lstStyle/>
          <a:p>
            <a:pPr eaLnBrk="0" hangingPunct="0">
              <a:tabLst>
                <a:tab pos="355600" algn="l"/>
              </a:tabLst>
            </a:pPr>
            <a:endParaRPr lang="en-US" dirty="0">
              <a:solidFill>
                <a:schemeClr val="bg1"/>
              </a:solidFill>
            </a:endParaRPr>
          </a:p>
        </p:txBody>
      </p:sp>
      <p:grpSp>
        <p:nvGrpSpPr>
          <p:cNvPr id="20483" name="Group 32"/>
          <p:cNvGrpSpPr>
            <a:grpSpLocks/>
          </p:cNvGrpSpPr>
          <p:nvPr/>
        </p:nvGrpSpPr>
        <p:grpSpPr bwMode="auto">
          <a:xfrm>
            <a:off x="295277" y="1381125"/>
            <a:ext cx="8609012" cy="5421570"/>
            <a:chOff x="331788" y="928688"/>
            <a:chExt cx="8777287" cy="5808824"/>
          </a:xfrm>
        </p:grpSpPr>
        <p:sp>
          <p:nvSpPr>
            <p:cNvPr id="20485" name="Text Box 3"/>
            <p:cNvSpPr txBox="1">
              <a:spLocks noChangeArrowheads="1"/>
            </p:cNvSpPr>
            <p:nvPr/>
          </p:nvSpPr>
          <p:spPr bwMode="auto">
            <a:xfrm>
              <a:off x="4679157" y="1047165"/>
              <a:ext cx="30908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algn="ctr" eaLnBrk="1" hangingPunct="1"/>
              <a:r>
                <a:rPr lang="en-US" sz="2000" b="1" baseline="0" dirty="0">
                  <a:solidFill>
                    <a:srgbClr val="0093D3"/>
                  </a:solidFill>
                  <a:latin typeface="Arial Rounded MT Bold" pitchFamily="34" charset="0"/>
                </a:rPr>
                <a:t>Efficiencies</a:t>
              </a:r>
            </a:p>
            <a:p>
              <a:pPr algn="ctr" eaLnBrk="1" hangingPunct="1"/>
              <a:r>
                <a:rPr lang="en-US" sz="2000" b="1" baseline="0" dirty="0">
                  <a:solidFill>
                    <a:srgbClr val="0093D3"/>
                  </a:solidFill>
                  <a:latin typeface="Arial Rounded MT Bold" pitchFamily="34" charset="0"/>
                </a:rPr>
                <a:t>from Storage</a:t>
              </a:r>
              <a:endParaRPr lang="en-US" sz="2000" b="1" baseline="0" dirty="0">
                <a:solidFill>
                  <a:srgbClr val="6CCFF6"/>
                </a:solidFill>
                <a:latin typeface="Arial Rounded MT Bold" pitchFamily="34" charset="0"/>
              </a:endParaRPr>
            </a:p>
          </p:txBody>
        </p:sp>
        <p:sp>
          <p:nvSpPr>
            <p:cNvPr id="20486" name="Text Box 4"/>
            <p:cNvSpPr txBox="1">
              <a:spLocks noChangeArrowheads="1"/>
            </p:cNvSpPr>
            <p:nvPr/>
          </p:nvSpPr>
          <p:spPr bwMode="auto">
            <a:xfrm>
              <a:off x="331788" y="2924175"/>
              <a:ext cx="1792287" cy="247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eaLnBrk="0" hangingPunct="0">
                <a:tabLst>
                  <a:tab pos="195263" algn="l"/>
                </a:tabLst>
                <a:defRPr sz="2400" baseline="-25000">
                  <a:solidFill>
                    <a:schemeClr val="tx1"/>
                  </a:solidFill>
                  <a:latin typeface="Arial" pitchFamily="34" charset="0"/>
                  <a:ea typeface="ヒラギノ角ゴ Pro W3"/>
                  <a:cs typeface="ヒラギノ角ゴ Pro W3"/>
                </a:defRPr>
              </a:lvl1pPr>
              <a:lvl2pPr marL="742950" indent="-285750" eaLnBrk="0" hangingPunct="0">
                <a:tabLst>
                  <a:tab pos="195263" algn="l"/>
                </a:tabLst>
                <a:defRPr sz="2400" baseline="-25000">
                  <a:solidFill>
                    <a:schemeClr val="tx1"/>
                  </a:solidFill>
                  <a:latin typeface="Arial" pitchFamily="34" charset="0"/>
                  <a:ea typeface="ヒラギノ角ゴ Pro W3"/>
                  <a:cs typeface="ヒラギノ角ゴ Pro W3"/>
                </a:defRPr>
              </a:lvl2pPr>
              <a:lvl3pPr marL="1143000" indent="-228600" eaLnBrk="0" hangingPunct="0">
                <a:tabLst>
                  <a:tab pos="195263" algn="l"/>
                </a:tabLst>
                <a:defRPr sz="2400" baseline="-25000">
                  <a:solidFill>
                    <a:schemeClr val="tx1"/>
                  </a:solidFill>
                  <a:latin typeface="Arial" pitchFamily="34" charset="0"/>
                  <a:ea typeface="ヒラギノ角ゴ Pro W3"/>
                  <a:cs typeface="ヒラギノ角ゴ Pro W3"/>
                </a:defRPr>
              </a:lvl3pPr>
              <a:lvl4pPr marL="1600200" indent="-228600" eaLnBrk="0" hangingPunct="0">
                <a:tabLst>
                  <a:tab pos="195263" algn="l"/>
                </a:tabLst>
                <a:defRPr sz="2400" baseline="-25000">
                  <a:solidFill>
                    <a:schemeClr val="tx1"/>
                  </a:solidFill>
                  <a:latin typeface="Arial" pitchFamily="34" charset="0"/>
                  <a:ea typeface="ヒラギノ角ゴ Pro W3"/>
                  <a:cs typeface="ヒラギノ角ゴ Pro W3"/>
                </a:defRPr>
              </a:lvl4pPr>
              <a:lvl5pPr marL="2057400" indent="-228600" eaLnBrk="0" hangingPunct="0">
                <a:tabLst>
                  <a:tab pos="195263" algn="l"/>
                </a:tabLst>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tabLst>
                  <a:tab pos="195263" algn="l"/>
                </a:tabLs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tabLst>
                  <a:tab pos="195263" algn="l"/>
                </a:tabLs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tabLst>
                  <a:tab pos="195263" algn="l"/>
                </a:tabLs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tabLst>
                  <a:tab pos="195263" algn="l"/>
                </a:tabLst>
                <a:defRPr sz="2400" baseline="-25000">
                  <a:solidFill>
                    <a:schemeClr val="tx1"/>
                  </a:solidFill>
                  <a:latin typeface="Arial" pitchFamily="34" charset="0"/>
                  <a:ea typeface="ヒラギノ角ゴ Pro W3"/>
                  <a:cs typeface="ヒラギノ角ゴ Pro W3"/>
                </a:defRPr>
              </a:lvl9pPr>
            </a:lstStyle>
            <a:p>
              <a:pPr eaLnBrk="1" hangingPunct="1">
                <a:buFont typeface="Times CE"/>
                <a:buNone/>
              </a:pPr>
              <a:r>
                <a:rPr lang="en-US" sz="1600" b="1" baseline="0" dirty="0">
                  <a:solidFill>
                    <a:srgbClr val="003A6E"/>
                  </a:solidFill>
                  <a:latin typeface="Arial Rounded MT Bold" pitchFamily="34" charset="0"/>
                </a:rPr>
                <a:t>Dam to Farm</a:t>
              </a:r>
              <a:endParaRPr lang="en-US" sz="1600" b="1" baseline="0" dirty="0">
                <a:solidFill>
                  <a:srgbClr val="003A6E"/>
                </a:solidFill>
              </a:endParaRPr>
            </a:p>
            <a:p>
              <a:pPr eaLnBrk="1" hangingPunct="1">
                <a:buFont typeface="Times CE"/>
                <a:buChar char="–"/>
              </a:pPr>
              <a:r>
                <a:rPr lang="en-US" sz="1600" b="1" baseline="0" dirty="0">
                  <a:solidFill>
                    <a:srgbClr val="003A6E"/>
                  </a:solidFill>
                </a:rPr>
                <a:t>Operating Spills</a:t>
              </a:r>
            </a:p>
            <a:p>
              <a:pPr eaLnBrk="1" hangingPunct="1">
                <a:buFont typeface="Times CE"/>
                <a:buChar char="–"/>
              </a:pPr>
              <a:r>
                <a:rPr lang="en-US" sz="1600" b="1" baseline="0" dirty="0">
                  <a:solidFill>
                    <a:srgbClr val="003A6E"/>
                  </a:solidFill>
                </a:rPr>
                <a:t>Poor Measurement</a:t>
              </a:r>
            </a:p>
            <a:p>
              <a:pPr eaLnBrk="1" hangingPunct="1">
                <a:buFont typeface="Times CE"/>
                <a:buChar char="–"/>
              </a:pPr>
              <a:r>
                <a:rPr lang="en-US" sz="1600" b="1" baseline="0" dirty="0">
                  <a:solidFill>
                    <a:srgbClr val="003A6E"/>
                  </a:solidFill>
                </a:rPr>
                <a:t>Leaks</a:t>
              </a:r>
            </a:p>
            <a:p>
              <a:pPr eaLnBrk="1" hangingPunct="1">
                <a:buFont typeface="Times CE"/>
                <a:buChar char="–"/>
              </a:pPr>
              <a:r>
                <a:rPr lang="en-US" sz="1600" b="1" baseline="0" dirty="0">
                  <a:solidFill>
                    <a:srgbClr val="003A6E"/>
                  </a:solidFill>
                </a:rPr>
                <a:t>Seepage</a:t>
              </a:r>
            </a:p>
            <a:p>
              <a:pPr eaLnBrk="1" hangingPunct="1">
                <a:buFont typeface="Times CE"/>
                <a:buChar char="–"/>
              </a:pPr>
              <a:r>
                <a:rPr lang="en-US" sz="1600" b="1" baseline="0" dirty="0">
                  <a:solidFill>
                    <a:srgbClr val="003A6E"/>
                  </a:solidFill>
                </a:rPr>
                <a:t>Evaporation</a:t>
              </a:r>
            </a:p>
          </p:txBody>
        </p:sp>
        <p:sp>
          <p:nvSpPr>
            <p:cNvPr id="20487" name="Text Box 5"/>
            <p:cNvSpPr txBox="1">
              <a:spLocks noChangeArrowheads="1"/>
            </p:cNvSpPr>
            <p:nvPr/>
          </p:nvSpPr>
          <p:spPr bwMode="auto">
            <a:xfrm>
              <a:off x="4284663" y="5270500"/>
              <a:ext cx="232727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eaLnBrk="1" hangingPunct="1">
                <a:buFont typeface="Times CE"/>
                <a:buNone/>
              </a:pPr>
              <a:r>
                <a:rPr lang="en-US" sz="1600" b="1" baseline="0" dirty="0">
                  <a:solidFill>
                    <a:srgbClr val="003A6E"/>
                  </a:solidFill>
                  <a:latin typeface="Arial Rounded MT Bold" pitchFamily="34" charset="0"/>
                </a:rPr>
                <a:t>Use by Plant</a:t>
              </a:r>
              <a:endParaRPr lang="en-US" sz="1600" b="1" baseline="0" dirty="0">
                <a:solidFill>
                  <a:srgbClr val="003A6E"/>
                </a:solidFill>
              </a:endParaRPr>
            </a:p>
            <a:p>
              <a:pPr eaLnBrk="1" hangingPunct="1">
                <a:buFont typeface="Times CE"/>
                <a:buChar char="–"/>
              </a:pPr>
              <a:r>
                <a:rPr lang="en-US" sz="1600" b="1" baseline="0" dirty="0">
                  <a:solidFill>
                    <a:srgbClr val="003A6E"/>
                  </a:solidFill>
                </a:rPr>
                <a:t>Imprecise Timing</a:t>
              </a:r>
            </a:p>
            <a:p>
              <a:pPr eaLnBrk="1" hangingPunct="1">
                <a:buFont typeface="Times CE"/>
                <a:buChar char="–"/>
              </a:pPr>
              <a:r>
                <a:rPr lang="en-US" sz="1600" b="1" baseline="0" dirty="0">
                  <a:solidFill>
                    <a:srgbClr val="003A6E"/>
                  </a:solidFill>
                </a:rPr>
                <a:t>No Measurement of Crop Needs</a:t>
              </a:r>
            </a:p>
          </p:txBody>
        </p:sp>
        <p:sp>
          <p:nvSpPr>
            <p:cNvPr id="20488" name="Text Box 6"/>
            <p:cNvSpPr txBox="1">
              <a:spLocks noChangeArrowheads="1"/>
            </p:cNvSpPr>
            <p:nvPr/>
          </p:nvSpPr>
          <p:spPr bwMode="auto">
            <a:xfrm>
              <a:off x="2259013" y="4000500"/>
              <a:ext cx="1449387" cy="27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eaLnBrk="1" hangingPunct="1">
                <a:buFont typeface="Times CE"/>
                <a:buNone/>
              </a:pPr>
              <a:r>
                <a:rPr lang="en-US" sz="1600" b="1" baseline="0" dirty="0">
                  <a:solidFill>
                    <a:srgbClr val="003A6E"/>
                  </a:solidFill>
                  <a:latin typeface="Arial Rounded MT Bold" pitchFamily="34" charset="0"/>
                </a:rPr>
                <a:t>Supply to Crop</a:t>
              </a:r>
              <a:endParaRPr lang="en-US" sz="1600" b="1" baseline="0" dirty="0">
                <a:solidFill>
                  <a:srgbClr val="003A6E"/>
                </a:solidFill>
              </a:endParaRPr>
            </a:p>
            <a:p>
              <a:pPr eaLnBrk="1" hangingPunct="1">
                <a:buFont typeface="Times CE"/>
                <a:buChar char="–"/>
              </a:pPr>
              <a:r>
                <a:rPr lang="en-US" sz="1600" b="1" baseline="0" dirty="0">
                  <a:solidFill>
                    <a:srgbClr val="003A6E"/>
                  </a:solidFill>
                </a:rPr>
                <a:t>Poor Service</a:t>
              </a:r>
            </a:p>
            <a:p>
              <a:pPr eaLnBrk="1" hangingPunct="1">
                <a:buFont typeface="Times CE"/>
                <a:buChar char="–"/>
              </a:pPr>
              <a:r>
                <a:rPr lang="en-US" sz="1600" b="1" baseline="0" dirty="0">
                  <a:solidFill>
                    <a:srgbClr val="003A6E"/>
                  </a:solidFill>
                </a:rPr>
                <a:t>Slow Delivery</a:t>
              </a:r>
            </a:p>
            <a:p>
              <a:pPr eaLnBrk="1" hangingPunct="1">
                <a:buFont typeface="Times CE"/>
                <a:buChar char="–"/>
              </a:pPr>
              <a:r>
                <a:rPr lang="en-US" sz="1600" b="1" baseline="0" dirty="0">
                  <a:solidFill>
                    <a:srgbClr val="003A6E"/>
                  </a:solidFill>
                </a:rPr>
                <a:t>Varying Flows</a:t>
              </a:r>
            </a:p>
            <a:p>
              <a:pPr eaLnBrk="1" hangingPunct="1">
                <a:buFont typeface="Times CE"/>
                <a:buChar char="–"/>
              </a:pPr>
              <a:r>
                <a:rPr lang="en-US" sz="1600" b="1" baseline="0" dirty="0">
                  <a:solidFill>
                    <a:srgbClr val="003A6E"/>
                  </a:solidFill>
                </a:rPr>
                <a:t>Poor Control</a:t>
              </a:r>
            </a:p>
          </p:txBody>
        </p:sp>
        <p:grpSp>
          <p:nvGrpSpPr>
            <p:cNvPr id="20489" name="Group 7"/>
            <p:cNvGrpSpPr>
              <a:grpSpLocks/>
            </p:cNvGrpSpPr>
            <p:nvPr/>
          </p:nvGrpSpPr>
          <p:grpSpPr bwMode="auto">
            <a:xfrm>
              <a:off x="428625" y="928688"/>
              <a:ext cx="2741613" cy="1709737"/>
              <a:chOff x="84" y="449"/>
              <a:chExt cx="1917" cy="1258"/>
            </a:xfrm>
          </p:grpSpPr>
          <p:pic>
            <p:nvPicPr>
              <p:cNvPr id="5150" name="Picture 8" descr="Hume Dam"/>
              <p:cNvPicPr>
                <a:picLocks noChangeAspect="1" noChangeArrowheads="1"/>
              </p:cNvPicPr>
              <p:nvPr/>
            </p:nvPicPr>
            <p:blipFill>
              <a:blip r:embed="rId3"/>
              <a:srcRect/>
              <a:stretch>
                <a:fillRect/>
              </a:stretch>
            </p:blipFill>
            <p:spPr bwMode="auto">
              <a:xfrm>
                <a:off x="84" y="661"/>
                <a:ext cx="1876" cy="1046"/>
              </a:xfrm>
              <a:prstGeom prst="rect">
                <a:avLst/>
              </a:prstGeom>
              <a:ln>
                <a:noFill/>
              </a:ln>
              <a:effectLst>
                <a:outerShdw blurRad="292100" dist="139700" dir="2700000" algn="tl" rotWithShape="0">
                  <a:srgbClr val="333333">
                    <a:alpha val="65000"/>
                  </a:srgbClr>
                </a:outerShdw>
              </a:effectLst>
            </p:spPr>
          </p:pic>
          <p:sp>
            <p:nvSpPr>
              <p:cNvPr id="20511" name="Text Box 9"/>
              <p:cNvSpPr txBox="1">
                <a:spLocks noChangeArrowheads="1"/>
              </p:cNvSpPr>
              <p:nvPr/>
            </p:nvSpPr>
            <p:spPr bwMode="auto">
              <a:xfrm>
                <a:off x="1573" y="449"/>
                <a:ext cx="42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eaLnBrk="1" hangingPunct="1"/>
                <a:r>
                  <a:rPr lang="en-US" sz="1600" baseline="0" dirty="0">
                    <a:solidFill>
                      <a:srgbClr val="003A6E"/>
                    </a:solidFill>
                    <a:latin typeface="Arial Rounded MT Bold" pitchFamily="34" charset="0"/>
                  </a:rPr>
                  <a:t>Dam</a:t>
                </a:r>
                <a:endParaRPr lang="en-US" sz="1600" baseline="0" dirty="0">
                  <a:solidFill>
                    <a:srgbClr val="003A6E"/>
                  </a:solidFill>
                  <a:latin typeface="Trebuchet MS" pitchFamily="34" charset="0"/>
                </a:endParaRPr>
              </a:p>
            </p:txBody>
          </p:sp>
        </p:grpSp>
        <p:grpSp>
          <p:nvGrpSpPr>
            <p:cNvPr id="20490" name="Group 68"/>
            <p:cNvGrpSpPr>
              <a:grpSpLocks/>
            </p:cNvGrpSpPr>
            <p:nvPr/>
          </p:nvGrpSpPr>
          <p:grpSpPr bwMode="auto">
            <a:xfrm>
              <a:off x="2357438" y="1773238"/>
              <a:ext cx="2576512" cy="2036762"/>
              <a:chOff x="1485" y="1117"/>
              <a:chExt cx="1623" cy="1283"/>
            </a:xfrm>
          </p:grpSpPr>
          <p:pic>
            <p:nvPicPr>
              <p:cNvPr id="5148" name="Picture 11" descr="The Dethridge wheel"/>
              <p:cNvPicPr>
                <a:picLocks noChangeAspect="1" noChangeArrowheads="1"/>
              </p:cNvPicPr>
              <p:nvPr/>
            </p:nvPicPr>
            <p:blipFill>
              <a:blip r:embed="rId4"/>
              <a:srcRect/>
              <a:stretch>
                <a:fillRect/>
              </a:stretch>
            </p:blipFill>
            <p:spPr bwMode="auto">
              <a:xfrm>
                <a:off x="1485" y="1337"/>
                <a:ext cx="1609" cy="1063"/>
              </a:xfrm>
              <a:prstGeom prst="rect">
                <a:avLst/>
              </a:prstGeom>
              <a:ln>
                <a:noFill/>
              </a:ln>
              <a:effectLst>
                <a:outerShdw blurRad="292100" dist="139700" dir="2700000" algn="tl" rotWithShape="0">
                  <a:srgbClr val="333333">
                    <a:alpha val="65000"/>
                  </a:srgbClr>
                </a:outerShdw>
              </a:effectLst>
            </p:spPr>
          </p:pic>
          <p:sp>
            <p:nvSpPr>
              <p:cNvPr id="20509" name="Text Box 12"/>
              <p:cNvSpPr txBox="1">
                <a:spLocks noChangeArrowheads="1"/>
              </p:cNvSpPr>
              <p:nvPr/>
            </p:nvSpPr>
            <p:spPr bwMode="auto">
              <a:xfrm>
                <a:off x="2517" y="1117"/>
                <a:ext cx="59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eaLnBrk="1" hangingPunct="1"/>
                <a:r>
                  <a:rPr lang="en-US" sz="1600" baseline="0" dirty="0">
                    <a:solidFill>
                      <a:srgbClr val="003A6E"/>
                    </a:solidFill>
                    <a:latin typeface="Arial Rounded MT Bold" pitchFamily="34" charset="0"/>
                  </a:rPr>
                  <a:t>Channel</a:t>
                </a:r>
              </a:p>
            </p:txBody>
          </p:sp>
        </p:grpSp>
        <p:grpSp>
          <p:nvGrpSpPr>
            <p:cNvPr id="20491" name="Group 13"/>
            <p:cNvGrpSpPr>
              <a:grpSpLocks/>
            </p:cNvGrpSpPr>
            <p:nvPr/>
          </p:nvGrpSpPr>
          <p:grpSpPr bwMode="auto">
            <a:xfrm>
              <a:off x="4370388" y="3114675"/>
              <a:ext cx="2541587" cy="2057400"/>
              <a:chOff x="2753" y="1962"/>
              <a:chExt cx="1601" cy="1296"/>
            </a:xfrm>
          </p:grpSpPr>
          <p:pic>
            <p:nvPicPr>
              <p:cNvPr id="5146" name="Picture 14" descr="Cotton01"/>
              <p:cNvPicPr>
                <a:picLocks noChangeAspect="1" noChangeArrowheads="1"/>
              </p:cNvPicPr>
              <p:nvPr/>
            </p:nvPicPr>
            <p:blipFill>
              <a:blip r:embed="rId5"/>
              <a:srcRect/>
              <a:stretch>
                <a:fillRect/>
              </a:stretch>
            </p:blipFill>
            <p:spPr bwMode="auto">
              <a:xfrm>
                <a:off x="2753" y="2191"/>
                <a:ext cx="1609" cy="1067"/>
              </a:xfrm>
              <a:prstGeom prst="rect">
                <a:avLst/>
              </a:prstGeom>
              <a:ln>
                <a:noFill/>
              </a:ln>
              <a:effectLst>
                <a:outerShdw blurRad="292100" dist="139700" dir="2700000" algn="tl" rotWithShape="0">
                  <a:srgbClr val="333333">
                    <a:alpha val="65000"/>
                  </a:srgbClr>
                </a:outerShdw>
              </a:effectLst>
            </p:spPr>
          </p:pic>
          <p:sp>
            <p:nvSpPr>
              <p:cNvPr id="20507" name="Text Box 15"/>
              <p:cNvSpPr txBox="1">
                <a:spLocks noChangeArrowheads="1"/>
              </p:cNvSpPr>
              <p:nvPr/>
            </p:nvSpPr>
            <p:spPr bwMode="auto">
              <a:xfrm>
                <a:off x="3925" y="1962"/>
                <a:ext cx="4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eaLnBrk="1" hangingPunct="1"/>
                <a:r>
                  <a:rPr lang="en-US" sz="1600" baseline="0" dirty="0">
                    <a:solidFill>
                      <a:srgbClr val="003A6E"/>
                    </a:solidFill>
                    <a:latin typeface="Arial Rounded MT Bold" pitchFamily="34" charset="0"/>
                  </a:rPr>
                  <a:t>Farm</a:t>
                </a:r>
                <a:endParaRPr lang="en-US" sz="1600" baseline="0" dirty="0">
                  <a:solidFill>
                    <a:srgbClr val="003A6E"/>
                  </a:solidFill>
                  <a:latin typeface="Trebuchet MS" pitchFamily="34" charset="0"/>
                </a:endParaRPr>
              </a:p>
            </p:txBody>
          </p:sp>
        </p:grpSp>
        <p:grpSp>
          <p:nvGrpSpPr>
            <p:cNvPr id="20492" name="Group 67"/>
            <p:cNvGrpSpPr>
              <a:grpSpLocks/>
            </p:cNvGrpSpPr>
            <p:nvPr/>
          </p:nvGrpSpPr>
          <p:grpSpPr bwMode="auto">
            <a:xfrm>
              <a:off x="6786563" y="4508500"/>
              <a:ext cx="2322512" cy="1778000"/>
              <a:chOff x="4275" y="2840"/>
              <a:chExt cx="1463" cy="1120"/>
            </a:xfrm>
          </p:grpSpPr>
          <p:pic>
            <p:nvPicPr>
              <p:cNvPr id="5144" name="Picture 17" descr="Photo: White clover (Trifolium repens)"/>
              <p:cNvPicPr>
                <a:picLocks noChangeAspect="1" noChangeArrowheads="1"/>
              </p:cNvPicPr>
              <p:nvPr/>
            </p:nvPicPr>
            <p:blipFill>
              <a:blip r:embed="rId6" r:link="rId7"/>
              <a:srcRect/>
              <a:stretch>
                <a:fillRect/>
              </a:stretch>
            </p:blipFill>
            <p:spPr bwMode="auto">
              <a:xfrm>
                <a:off x="4275" y="3019"/>
                <a:ext cx="1359" cy="941"/>
              </a:xfrm>
              <a:prstGeom prst="rect">
                <a:avLst/>
              </a:prstGeom>
              <a:ln>
                <a:noFill/>
              </a:ln>
              <a:effectLst>
                <a:outerShdw blurRad="292100" dist="139700" dir="2700000" algn="tl" rotWithShape="0">
                  <a:srgbClr val="333333">
                    <a:alpha val="65000"/>
                  </a:srgbClr>
                </a:outerShdw>
              </a:effectLst>
            </p:spPr>
          </p:pic>
          <p:sp>
            <p:nvSpPr>
              <p:cNvPr id="20505" name="Text Box 18"/>
              <p:cNvSpPr txBox="1">
                <a:spLocks noChangeArrowheads="1"/>
              </p:cNvSpPr>
              <p:nvPr/>
            </p:nvSpPr>
            <p:spPr bwMode="auto">
              <a:xfrm>
                <a:off x="5289" y="2840"/>
                <a:ext cx="44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eaLnBrk="1" hangingPunct="1"/>
                <a:r>
                  <a:rPr lang="en-US" sz="1600" baseline="0" dirty="0">
                    <a:solidFill>
                      <a:srgbClr val="003A6E"/>
                    </a:solidFill>
                    <a:latin typeface="Arial Rounded MT Bold" pitchFamily="34" charset="0"/>
                  </a:rPr>
                  <a:t>Plant</a:t>
                </a:r>
                <a:endParaRPr lang="en-US" sz="1600" baseline="0" dirty="0">
                  <a:solidFill>
                    <a:srgbClr val="003A6E"/>
                  </a:solidFill>
                  <a:latin typeface="Trebuchet MS" pitchFamily="34" charset="0"/>
                </a:endParaRPr>
              </a:p>
            </p:txBody>
          </p:sp>
        </p:grpSp>
        <p:grpSp>
          <p:nvGrpSpPr>
            <p:cNvPr id="20493" name="Group 53"/>
            <p:cNvGrpSpPr>
              <a:grpSpLocks/>
            </p:cNvGrpSpPr>
            <p:nvPr/>
          </p:nvGrpSpPr>
          <p:grpSpPr bwMode="auto">
            <a:xfrm>
              <a:off x="1828800" y="1828800"/>
              <a:ext cx="5416550" cy="3333750"/>
              <a:chOff x="1872" y="394"/>
              <a:chExt cx="3412" cy="2100"/>
            </a:xfrm>
          </p:grpSpPr>
          <p:sp>
            <p:nvSpPr>
              <p:cNvPr id="20494" name="Rectangle 20"/>
              <p:cNvSpPr>
                <a:spLocks noChangeArrowheads="1"/>
              </p:cNvSpPr>
              <p:nvPr/>
            </p:nvSpPr>
            <p:spPr bwMode="auto">
              <a:xfrm rot="1988979">
                <a:off x="4172" y="1837"/>
                <a:ext cx="382" cy="202"/>
              </a:xfrm>
              <a:prstGeom prst="rect">
                <a:avLst/>
              </a:prstGeom>
              <a:solidFill>
                <a:srgbClr val="6CCFF6"/>
              </a:solidFill>
              <a:ln w="9525">
                <a:solidFill>
                  <a:schemeClr val="tx1"/>
                </a:solidFill>
                <a:miter lim="800000"/>
                <a:headEnd/>
                <a:tailEnd/>
              </a:ln>
            </p:spPr>
            <p:txBody>
              <a:bodyPr wrap="none" anchor="ctr"/>
              <a:lstStyle/>
              <a:p>
                <a:endParaRPr lang="en-US" sz="1800" baseline="0" dirty="0">
                  <a:latin typeface="Verdana" pitchFamily="34" charset="0"/>
                </a:endParaRPr>
              </a:p>
            </p:txBody>
          </p:sp>
          <p:sp>
            <p:nvSpPr>
              <p:cNvPr id="20495" name="Rectangle 21"/>
              <p:cNvSpPr>
                <a:spLocks noChangeArrowheads="1"/>
              </p:cNvSpPr>
              <p:nvPr/>
            </p:nvSpPr>
            <p:spPr bwMode="auto">
              <a:xfrm rot="1988979">
                <a:off x="3734" y="1586"/>
                <a:ext cx="496" cy="202"/>
              </a:xfrm>
              <a:prstGeom prst="rect">
                <a:avLst/>
              </a:prstGeom>
              <a:solidFill>
                <a:srgbClr val="6CCFF6"/>
              </a:solidFill>
              <a:ln w="9525">
                <a:solidFill>
                  <a:schemeClr val="tx1"/>
                </a:solidFill>
                <a:miter lim="800000"/>
                <a:headEnd/>
                <a:tailEnd/>
              </a:ln>
            </p:spPr>
            <p:txBody>
              <a:bodyPr wrap="none" anchor="ctr"/>
              <a:lstStyle/>
              <a:p>
                <a:endParaRPr lang="en-US" sz="1800" baseline="0" dirty="0">
                  <a:latin typeface="Verdana" pitchFamily="34" charset="0"/>
                </a:endParaRPr>
              </a:p>
            </p:txBody>
          </p:sp>
          <p:sp>
            <p:nvSpPr>
              <p:cNvPr id="20496" name="AutoShape 23"/>
              <p:cNvSpPr>
                <a:spLocks noChangeArrowheads="1"/>
              </p:cNvSpPr>
              <p:nvPr/>
            </p:nvSpPr>
            <p:spPr bwMode="auto">
              <a:xfrm rot="1952403">
                <a:off x="4474" y="2064"/>
                <a:ext cx="810" cy="405"/>
              </a:xfrm>
              <a:prstGeom prst="rightArrow">
                <a:avLst>
                  <a:gd name="adj1" fmla="val 49676"/>
                  <a:gd name="adj2" fmla="val 50083"/>
                </a:avLst>
              </a:prstGeom>
              <a:solidFill>
                <a:srgbClr val="6CCFF6"/>
              </a:solidFill>
              <a:ln w="9525">
                <a:solidFill>
                  <a:schemeClr val="tx1"/>
                </a:solidFill>
                <a:miter lim="800000"/>
                <a:headEnd/>
                <a:tailEnd/>
              </a:ln>
            </p:spPr>
            <p:txBody>
              <a:bodyPr wrap="none" anchor="ctr"/>
              <a:lstStyle/>
              <a:p>
                <a:endParaRPr lang="en-US" sz="1800" baseline="0" dirty="0">
                  <a:latin typeface="Verdana" pitchFamily="34" charset="0"/>
                </a:endParaRPr>
              </a:p>
            </p:txBody>
          </p:sp>
          <p:sp>
            <p:nvSpPr>
              <p:cNvPr id="20497" name="Text Box 24"/>
              <p:cNvSpPr txBox="1">
                <a:spLocks noChangeArrowheads="1"/>
              </p:cNvSpPr>
              <p:nvPr/>
            </p:nvSpPr>
            <p:spPr bwMode="auto">
              <a:xfrm rot="1784350">
                <a:off x="4797" y="2206"/>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eaLnBrk="1" hangingPunct="1"/>
                <a:r>
                  <a:rPr lang="en-US" b="1" i="1" baseline="0" dirty="0">
                    <a:solidFill>
                      <a:schemeClr val="bg1"/>
                    </a:solidFill>
                    <a:latin typeface="Times New Roman" pitchFamily="18" charset="0"/>
                  </a:rPr>
                  <a:t>35%</a:t>
                </a:r>
                <a:endParaRPr lang="en-US" b="1" i="1" baseline="0" dirty="0">
                  <a:solidFill>
                    <a:schemeClr val="bg2"/>
                  </a:solidFill>
                  <a:latin typeface="Times New Roman" pitchFamily="18" charset="0"/>
                </a:endParaRPr>
              </a:p>
            </p:txBody>
          </p:sp>
          <p:sp>
            <p:nvSpPr>
              <p:cNvPr id="20498" name="Rectangle 26"/>
              <p:cNvSpPr>
                <a:spLocks noChangeArrowheads="1"/>
              </p:cNvSpPr>
              <p:nvPr/>
            </p:nvSpPr>
            <p:spPr bwMode="auto">
              <a:xfrm rot="1988979">
                <a:off x="2835" y="971"/>
                <a:ext cx="382" cy="202"/>
              </a:xfrm>
              <a:prstGeom prst="rect">
                <a:avLst/>
              </a:prstGeom>
              <a:solidFill>
                <a:srgbClr val="0093D3"/>
              </a:solidFill>
              <a:ln w="9525">
                <a:solidFill>
                  <a:schemeClr val="tx1"/>
                </a:solidFill>
                <a:miter lim="800000"/>
                <a:headEnd/>
                <a:tailEnd/>
              </a:ln>
            </p:spPr>
            <p:txBody>
              <a:bodyPr wrap="none" anchor="ctr"/>
              <a:lstStyle/>
              <a:p>
                <a:endParaRPr lang="en-US" sz="1800" baseline="0" dirty="0">
                  <a:latin typeface="Verdana" pitchFamily="34" charset="0"/>
                </a:endParaRPr>
              </a:p>
            </p:txBody>
          </p:sp>
          <p:sp>
            <p:nvSpPr>
              <p:cNvPr id="20499" name="Rectangle 27"/>
              <p:cNvSpPr>
                <a:spLocks noChangeArrowheads="1"/>
              </p:cNvSpPr>
              <p:nvPr/>
            </p:nvSpPr>
            <p:spPr bwMode="auto">
              <a:xfrm rot="1988979">
                <a:off x="2505" y="755"/>
                <a:ext cx="382" cy="202"/>
              </a:xfrm>
              <a:prstGeom prst="rect">
                <a:avLst/>
              </a:prstGeom>
              <a:solidFill>
                <a:srgbClr val="0093D3"/>
              </a:solidFill>
              <a:ln w="9525">
                <a:solidFill>
                  <a:schemeClr val="tx1"/>
                </a:solidFill>
                <a:miter lim="800000"/>
                <a:headEnd/>
                <a:tailEnd/>
              </a:ln>
            </p:spPr>
            <p:txBody>
              <a:bodyPr wrap="none" anchor="ctr"/>
              <a:lstStyle/>
              <a:p>
                <a:endParaRPr lang="en-US" sz="1800" baseline="0" dirty="0">
                  <a:latin typeface="Verdana" pitchFamily="34" charset="0"/>
                </a:endParaRPr>
              </a:p>
            </p:txBody>
          </p:sp>
          <p:sp>
            <p:nvSpPr>
              <p:cNvPr id="20500" name="AutoShape 29"/>
              <p:cNvSpPr>
                <a:spLocks noChangeArrowheads="1"/>
              </p:cNvSpPr>
              <p:nvPr/>
            </p:nvSpPr>
            <p:spPr bwMode="auto">
              <a:xfrm rot="1952403">
                <a:off x="3137" y="1201"/>
                <a:ext cx="810" cy="405"/>
              </a:xfrm>
              <a:prstGeom prst="rightArrow">
                <a:avLst>
                  <a:gd name="adj1" fmla="val 49676"/>
                  <a:gd name="adj2" fmla="val 50083"/>
                </a:avLst>
              </a:prstGeom>
              <a:solidFill>
                <a:srgbClr val="0093D3"/>
              </a:solidFill>
              <a:ln w="9525">
                <a:solidFill>
                  <a:schemeClr val="tx1"/>
                </a:solidFill>
                <a:miter lim="800000"/>
                <a:headEnd/>
                <a:tailEnd/>
              </a:ln>
            </p:spPr>
            <p:txBody>
              <a:bodyPr wrap="none" anchor="ctr"/>
              <a:lstStyle/>
              <a:p>
                <a:endParaRPr lang="en-US" sz="1800" baseline="0" dirty="0">
                  <a:latin typeface="Verdana" pitchFamily="34" charset="0"/>
                </a:endParaRPr>
              </a:p>
            </p:txBody>
          </p:sp>
          <p:sp>
            <p:nvSpPr>
              <p:cNvPr id="20501" name="Text Box 30"/>
              <p:cNvSpPr txBox="1">
                <a:spLocks noChangeArrowheads="1"/>
              </p:cNvSpPr>
              <p:nvPr/>
            </p:nvSpPr>
            <p:spPr bwMode="auto">
              <a:xfrm rot="1825816">
                <a:off x="3458" y="1344"/>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eaLnBrk="1" hangingPunct="1"/>
                <a:r>
                  <a:rPr lang="en-US" b="1" i="1" baseline="0" dirty="0">
                    <a:solidFill>
                      <a:schemeClr val="bg1"/>
                    </a:solidFill>
                    <a:latin typeface="Times New Roman" pitchFamily="18" charset="0"/>
                  </a:rPr>
                  <a:t>50%</a:t>
                </a:r>
              </a:p>
            </p:txBody>
          </p:sp>
          <p:sp>
            <p:nvSpPr>
              <p:cNvPr id="20502" name="AutoShape 32"/>
              <p:cNvSpPr>
                <a:spLocks noChangeArrowheads="1"/>
              </p:cNvSpPr>
              <p:nvPr/>
            </p:nvSpPr>
            <p:spPr bwMode="auto">
              <a:xfrm rot="1952403">
                <a:off x="1872" y="394"/>
                <a:ext cx="810" cy="405"/>
              </a:xfrm>
              <a:prstGeom prst="rightArrow">
                <a:avLst>
                  <a:gd name="adj1" fmla="val 49676"/>
                  <a:gd name="adj2" fmla="val 50083"/>
                </a:avLst>
              </a:prstGeom>
              <a:solidFill>
                <a:srgbClr val="003A6E"/>
              </a:solidFill>
              <a:ln w="9525">
                <a:solidFill>
                  <a:schemeClr val="tx1"/>
                </a:solidFill>
                <a:miter lim="800000"/>
                <a:headEnd/>
                <a:tailEnd/>
              </a:ln>
            </p:spPr>
            <p:txBody>
              <a:bodyPr wrap="none" anchor="ctr"/>
              <a:lstStyle/>
              <a:p>
                <a:endParaRPr lang="en-US" sz="1800" baseline="0" dirty="0">
                  <a:latin typeface="Verdana" pitchFamily="34" charset="0"/>
                </a:endParaRPr>
              </a:p>
            </p:txBody>
          </p:sp>
          <p:sp>
            <p:nvSpPr>
              <p:cNvPr id="20503" name="Text Box 33"/>
              <p:cNvSpPr txBox="1">
                <a:spLocks noChangeArrowheads="1"/>
              </p:cNvSpPr>
              <p:nvPr/>
            </p:nvSpPr>
            <p:spPr bwMode="auto">
              <a:xfrm rot="1965540">
                <a:off x="2172" y="533"/>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pitchFamily="34" charset="0"/>
                    <a:ea typeface="ヒラギノ角ゴ Pro W3"/>
                    <a:cs typeface="ヒラギノ角ゴ Pro W3"/>
                  </a:defRPr>
                </a:lvl1pPr>
                <a:lvl2pPr marL="742950" indent="-285750" eaLnBrk="0" hangingPunct="0">
                  <a:defRPr sz="2400" baseline="-25000">
                    <a:solidFill>
                      <a:schemeClr val="tx1"/>
                    </a:solidFill>
                    <a:latin typeface="Arial" pitchFamily="34" charset="0"/>
                    <a:ea typeface="ヒラギノ角ゴ Pro W3"/>
                    <a:cs typeface="ヒラギノ角ゴ Pro W3"/>
                  </a:defRPr>
                </a:lvl2pPr>
                <a:lvl3pPr marL="1143000" indent="-228600" eaLnBrk="0" hangingPunct="0">
                  <a:defRPr sz="2400" baseline="-25000">
                    <a:solidFill>
                      <a:schemeClr val="tx1"/>
                    </a:solidFill>
                    <a:latin typeface="Arial" pitchFamily="34" charset="0"/>
                    <a:ea typeface="ヒラギノ角ゴ Pro W3"/>
                    <a:cs typeface="ヒラギノ角ゴ Pro W3"/>
                  </a:defRPr>
                </a:lvl3pPr>
                <a:lvl4pPr marL="1600200" indent="-228600" eaLnBrk="0" hangingPunct="0">
                  <a:defRPr sz="2400" baseline="-25000">
                    <a:solidFill>
                      <a:schemeClr val="tx1"/>
                    </a:solidFill>
                    <a:latin typeface="Arial" pitchFamily="34" charset="0"/>
                    <a:ea typeface="ヒラギノ角ゴ Pro W3"/>
                    <a:cs typeface="ヒラギノ角ゴ Pro W3"/>
                  </a:defRPr>
                </a:lvl4pPr>
                <a:lvl5pPr marL="2057400" indent="-228600" eaLnBrk="0" hangingPunct="0">
                  <a:defRPr sz="2400" baseline="-250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baseline="-25000">
                    <a:solidFill>
                      <a:schemeClr val="tx1"/>
                    </a:solidFill>
                    <a:latin typeface="Arial" pitchFamily="34" charset="0"/>
                    <a:ea typeface="ヒラギノ角ゴ Pro W3"/>
                    <a:cs typeface="ヒラギノ角ゴ Pro W3"/>
                  </a:defRPr>
                </a:lvl9pPr>
              </a:lstStyle>
              <a:p>
                <a:pPr eaLnBrk="1" hangingPunct="1"/>
                <a:r>
                  <a:rPr lang="en-US" b="1" i="1" baseline="0" dirty="0">
                    <a:solidFill>
                      <a:schemeClr val="bg1"/>
                    </a:solidFill>
                    <a:latin typeface="Times New Roman" pitchFamily="18" charset="0"/>
                  </a:rPr>
                  <a:t>70%</a:t>
                </a:r>
              </a:p>
            </p:txBody>
          </p:sp>
        </p:grpSp>
      </p:grpSp>
      <p:sp>
        <p:nvSpPr>
          <p:cNvPr id="31" name="TextBox 30"/>
          <p:cNvSpPr txBox="1"/>
          <p:nvPr/>
        </p:nvSpPr>
        <p:spPr>
          <a:xfrm>
            <a:off x="0" y="214978"/>
            <a:ext cx="9067800" cy="1323439"/>
          </a:xfrm>
          <a:prstGeom prst="rect">
            <a:avLst/>
          </a:prstGeom>
          <a:noFill/>
        </p:spPr>
        <p:txBody>
          <a:bodyPr wrap="square">
            <a:spAutoFit/>
          </a:bodyPr>
          <a:lstStyle/>
          <a:p>
            <a:pPr algn="r">
              <a:defRPr/>
            </a:pPr>
            <a:r>
              <a:rPr lang="en-AU" sz="4000" b="1" baseline="0" dirty="0">
                <a:solidFill>
                  <a:srgbClr val="006699"/>
                </a:solidFill>
                <a:effectLst>
                  <a:outerShdw blurRad="38100" dist="38100" dir="2700000" algn="tl">
                    <a:srgbClr val="000000">
                      <a:alpha val="43137"/>
                    </a:srgbClr>
                  </a:outerShdw>
                </a:effectLst>
                <a:latin typeface="+mj-lt"/>
                <a:ea typeface="ヒラギノ角ゴ Pro W3" pitchFamily="16" charset="-128"/>
              </a:rPr>
              <a:t>Irrigation -  A Managed  Water Cycle</a:t>
            </a:r>
          </a:p>
          <a:p>
            <a:pPr algn="r">
              <a:defRPr/>
            </a:pPr>
            <a:endParaRPr lang="en-AU" sz="4000" dirty="0">
              <a:latin typeface="+mj-lt"/>
            </a:endParaRPr>
          </a:p>
        </p:txBody>
      </p:sp>
      <p:sp>
        <p:nvSpPr>
          <p:cNvPr id="2" name="Rectangle 1"/>
          <p:cNvSpPr/>
          <p:nvPr/>
        </p:nvSpPr>
        <p:spPr>
          <a:xfrm>
            <a:off x="5545497" y="2276474"/>
            <a:ext cx="3038686" cy="9899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solidFill>
                  <a:srgbClr val="0093D3"/>
                </a:solidFill>
                <a:latin typeface="Arial Rounded MT Bold" pitchFamily="34" charset="0"/>
                <a:ea typeface="ヒラギノ角ゴ Pro W3"/>
                <a:cs typeface="ヒラギノ角ゴ Pro W3"/>
              </a:rPr>
              <a:t>Aim to improve all steps e.g. from 70% to </a:t>
            </a:r>
            <a:r>
              <a:rPr lang="en-US" sz="2000" u="sng" dirty="0">
                <a:solidFill>
                  <a:srgbClr val="FF0000"/>
                </a:solidFill>
                <a:latin typeface="Arial Rounded MT Bold" pitchFamily="34" charset="0"/>
                <a:ea typeface="ヒラギノ角ゴ Pro W3"/>
                <a:cs typeface="ヒラギノ角ゴ Pro W3"/>
              </a:rPr>
              <a:t>85 to 90%</a:t>
            </a:r>
          </a:p>
        </p:txBody>
      </p:sp>
    </p:spTree>
    <p:extLst>
      <p:ext uri="{BB962C8B-B14F-4D97-AF65-F5344CB8AC3E}">
        <p14:creationId xmlns:p14="http://schemas.microsoft.com/office/powerpoint/2010/main" val="380719840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864" y="-43962"/>
            <a:ext cx="7772400" cy="801960"/>
          </a:xfrm>
        </p:spPr>
        <p:txBody>
          <a:bodyPr/>
          <a:lstStyle/>
          <a:p>
            <a:pPr algn="ctr"/>
            <a:r>
              <a:rPr lang="en-AU" dirty="0">
                <a:solidFill>
                  <a:schemeClr val="accent1">
                    <a:lumMod val="75000"/>
                  </a:schemeClr>
                </a:solidFill>
              </a:rPr>
              <a:t>Location</a:t>
            </a:r>
          </a:p>
        </p:txBody>
      </p:sp>
      <p:pic>
        <p:nvPicPr>
          <p:cNvPr id="5" name="Picture 4"/>
          <p:cNvPicPr>
            <a:picLocks noChangeAspect="1"/>
          </p:cNvPicPr>
          <p:nvPr/>
        </p:nvPicPr>
        <p:blipFill rotWithShape="1">
          <a:blip r:embed="rId3"/>
          <a:srcRect r="2247" b="5831"/>
          <a:stretch/>
        </p:blipFill>
        <p:spPr>
          <a:xfrm>
            <a:off x="1066800" y="757998"/>
            <a:ext cx="7013434" cy="5208239"/>
          </a:xfrm>
          <a:prstGeom prst="rect">
            <a:avLst/>
          </a:prstGeom>
        </p:spPr>
      </p:pic>
      <p:sp>
        <p:nvSpPr>
          <p:cNvPr id="6" name="Oval 5"/>
          <p:cNvSpPr/>
          <p:nvPr/>
        </p:nvSpPr>
        <p:spPr>
          <a:xfrm>
            <a:off x="5562600" y="4648200"/>
            <a:ext cx="122413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87845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07B268-6A8C-447B-851E-CBCADF415441}"/>
              </a:ext>
            </a:extLst>
          </p:cNvPr>
          <p:cNvSpPr>
            <a:spLocks noGrp="1"/>
          </p:cNvSpPr>
          <p:nvPr>
            <p:ph type="title"/>
          </p:nvPr>
        </p:nvSpPr>
        <p:spPr>
          <a:xfrm>
            <a:off x="797092" y="991982"/>
            <a:ext cx="7886700" cy="994172"/>
          </a:xfrm>
        </p:spPr>
        <p:txBody>
          <a:bodyPr>
            <a:normAutofit/>
          </a:bodyPr>
          <a:lstStyle/>
          <a:p>
            <a:r>
              <a:rPr lang="en-AU" dirty="0" smtClean="0"/>
              <a:t>Drainage</a:t>
            </a:r>
            <a:endParaRPr lang="en-AU" dirty="0"/>
          </a:p>
        </p:txBody>
      </p:sp>
      <p:sp>
        <p:nvSpPr>
          <p:cNvPr id="3" name="Content Placeholder 2">
            <a:extLst>
              <a:ext uri="{FF2B5EF4-FFF2-40B4-BE49-F238E27FC236}">
                <a16:creationId xmlns:a16="http://schemas.microsoft.com/office/drawing/2014/main" xmlns="" id="{63904216-8E2A-4DDD-A92D-9F112D78769C}"/>
              </a:ext>
            </a:extLst>
          </p:cNvPr>
          <p:cNvSpPr>
            <a:spLocks noGrp="1"/>
          </p:cNvSpPr>
          <p:nvPr>
            <p:ph idx="1"/>
          </p:nvPr>
        </p:nvSpPr>
        <p:spPr>
          <a:xfrm>
            <a:off x="-23445" y="304800"/>
            <a:ext cx="4618104" cy="5288748"/>
          </a:xfrm>
        </p:spPr>
        <p:txBody>
          <a:bodyPr vert="horz" wrap="square" lIns="68580" tIns="34290" rIns="68580" bIns="34290" numCol="1" rtlCol="0" anchor="t" anchorCtr="0" compatLnSpc="1">
            <a:prstTxWarp prst="textNoShape">
              <a:avLst/>
            </a:prstTxWarp>
            <a:normAutofit/>
          </a:bodyPr>
          <a:lstStyle/>
          <a:p>
            <a:pPr marL="0" indent="0">
              <a:buNone/>
            </a:pPr>
            <a:r>
              <a:rPr lang="en-AU" sz="3600" dirty="0" smtClean="0"/>
              <a:t>Drainage</a:t>
            </a:r>
            <a:endParaRPr lang="en-AU" sz="3600" dirty="0"/>
          </a:p>
          <a:p>
            <a:r>
              <a:rPr lang="en-AU" dirty="0"/>
              <a:t>New Hybrid Drainage approach</a:t>
            </a:r>
          </a:p>
          <a:p>
            <a:endParaRPr lang="en-AU" dirty="0">
              <a:solidFill>
                <a:schemeClr val="accent5">
                  <a:lumMod val="75000"/>
                </a:schemeClr>
              </a:solidFill>
            </a:endParaRPr>
          </a:p>
          <a:p>
            <a:pPr marL="0" indent="0">
              <a:buNone/>
            </a:pPr>
            <a:endParaRPr lang="en-AU" b="1" dirty="0">
              <a:solidFill>
                <a:schemeClr val="accent1">
                  <a:lumMod val="50000"/>
                </a:schemeClr>
              </a:solidFill>
            </a:endParaRPr>
          </a:p>
          <a:p>
            <a:pPr marL="0" indent="0">
              <a:buNone/>
            </a:pPr>
            <a:endParaRPr lang="en-AU" sz="1800" b="1" dirty="0">
              <a:solidFill>
                <a:schemeClr val="accent1">
                  <a:lumMod val="50000"/>
                </a:schemeClr>
              </a:solidFill>
            </a:endParaRPr>
          </a:p>
          <a:p>
            <a:pPr marL="0" indent="0">
              <a:buNone/>
            </a:pPr>
            <a:endParaRPr lang="en-AU" dirty="0">
              <a:solidFill>
                <a:schemeClr val="accent1">
                  <a:lumMod val="50000"/>
                </a:schemeClr>
              </a:solidFill>
            </a:endParaRPr>
          </a:p>
        </p:txBody>
      </p:sp>
      <p:pic>
        <p:nvPicPr>
          <p:cNvPr id="3074" name="Picture 2" descr="https://australiaeast1-mediap.svc.ms/transform/thumbnail?provider=spo&amp;inputFormat=jpg&amp;cs=fFNQTw&amp;docid=https%3A%2F%2Fgoulburnbrokencma.sharepoint.com%3A443%2F_api%2Fv2.0%2Fdrives%2Fb!DUl9oTmwsEi5pc0Bhg7wWaPaoix-_5pIgIAFXGurWPyqe3aLHj3jRLbDm2GCwJgg%2Fitems%2F01MVPUYLVL3UZHBZUZW5F3EN5Q6DMQIEM3%3Fversion%3DPublished&amp;access_token=eyJ0eXAiOiJKV1QiLCJhbGciOiJub25lIn0.eyJhdWQiOiIwMDAwMDAwMy0wMDAwLTBmZjEtY2UwMC0wMDAwMDAwMDAwMDAvZ291bGJ1cm5icm9rZW5jbWEuc2hhcmVwb2ludC5jb21ANTQ3Zjg0ZGEtOTk1Yy00MjNhLTkyN2EtYTc0YzZlODM5OWY2IiwiaXNzIjoiMDAwMDAwMDMtMDAwMC0wZmYxLWNlMDAtMDAwMDAwMDAwMDAwIiwibmJmIjoiMTU2NDAyMDg0MSIsImV4cCI6IjE1NjQwNDI0NDEiLCJlbmRwb2ludHVybCI6IjZFdWZobGx0Q29PMW5uWEgvNG1SWnlpNW9lWXF3dnRWZjRVSlZteUxBMEk9IiwiZW5kcG9pbnR1cmxMZW5ndGgiOiIxMjQiLCJpc2xvb3BiYWNrIjoiVHJ1ZSIsImNpZCI6Ik5HWTVNV1l6T1dVdE5UQXlZaTA1TURBd0xUVTVaREV0Wm1ReVpESmlaR0UyT1RjMSIsInZlciI6Imhhc2hlZHByb29mdG9rZW4iLCJzaXRlaWQiOiJZVEUzWkRRNU1HUXRZakF6T1MwME9HSXdMV0k1WVRVdFkyUXdNVGcyTUdWbU1EVTUiLCJuYW1laWQiOiIwIy5mfG1lbWJlcnNoaXB8bWVnYW5tQGdiY21hLnZpYy5nb3YuYXUiLCJuaWkiOiJtaWNyb3NvZnQuc2hhcmVwb2ludCIsImlzdXNlciI6InRydWUiLCJjYWNoZWtleSI6IjBoLmZ8bWVtYmVyc2hpcHwxMDAzM2ZmZjg5Y2NmMzczQGxpdmUuY29tIiwidHQiOiIwIiwidXNlUGVyc2lzdGVudENvb2tpZSI6IjIifQ.UHZTTVQrZndUdHIrazhDV1JGWFdzNmhBL2F3L2huOEx6YjR5aDJVdGdKMD0&amp;encodeFailures=1&amp;srcWidth=&amp;srcHeight=&amp;width=1784&amp;height=876&amp;action=Access">
            <a:extLst>
              <a:ext uri="{FF2B5EF4-FFF2-40B4-BE49-F238E27FC236}">
                <a16:creationId xmlns:a16="http://schemas.microsoft.com/office/drawing/2014/main" xmlns="" id="{01DBBD0C-C043-4844-BF7D-A942E6BDBE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658" y="533400"/>
            <a:ext cx="4811429" cy="36085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0A6C0009-CC31-4655-AF90-7BA780ED294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3124200"/>
            <a:ext cx="5306316" cy="3810524"/>
          </a:xfrm>
          <a:prstGeom prst="rect">
            <a:avLst/>
          </a:prstGeom>
          <a:noFill/>
          <a:ln>
            <a:noFill/>
          </a:ln>
        </p:spPr>
      </p:pic>
    </p:spTree>
    <p:extLst>
      <p:ext uri="{BB962C8B-B14F-4D97-AF65-F5344CB8AC3E}">
        <p14:creationId xmlns:p14="http://schemas.microsoft.com/office/powerpoint/2010/main" val="3913412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6841" y="3581400"/>
            <a:ext cx="3289683" cy="769441"/>
          </a:xfrm>
          <a:prstGeom prst="rect">
            <a:avLst/>
          </a:prstGeom>
          <a:noFill/>
        </p:spPr>
        <p:txBody>
          <a:bodyPr wrap="none" rtlCol="0">
            <a:spAutoFit/>
          </a:bodyPr>
          <a:lstStyle/>
          <a:p>
            <a:r>
              <a:rPr lang="en-US" sz="4400" b="1" dirty="0">
                <a:solidFill>
                  <a:schemeClr val="accent2"/>
                </a:solidFill>
              </a:rPr>
              <a:t>Questions?</a:t>
            </a:r>
          </a:p>
        </p:txBody>
      </p:sp>
      <p:pic>
        <p:nvPicPr>
          <p:cNvPr id="12" name="Picture 11"/>
          <p:cNvPicPr>
            <a:picLocks noChangeAspect="1"/>
          </p:cNvPicPr>
          <p:nvPr/>
        </p:nvPicPr>
        <p:blipFill>
          <a:blip r:embed="rId3"/>
          <a:stretch>
            <a:fillRect/>
          </a:stretch>
        </p:blipFill>
        <p:spPr>
          <a:xfrm>
            <a:off x="0" y="0"/>
            <a:ext cx="9212019" cy="2819400"/>
          </a:xfrm>
          <a:prstGeom prst="rect">
            <a:avLst/>
          </a:prstGeom>
        </p:spPr>
      </p:pic>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9854" y="2577886"/>
            <a:ext cx="5706819" cy="4280114"/>
          </a:xfrm>
          <a:prstGeom prst="rect">
            <a:avLst/>
          </a:prstGeom>
        </p:spPr>
      </p:pic>
    </p:spTree>
    <p:extLst>
      <p:ext uri="{BB962C8B-B14F-4D97-AF65-F5344CB8AC3E}">
        <p14:creationId xmlns:p14="http://schemas.microsoft.com/office/powerpoint/2010/main" val="3744320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4925" y="0"/>
            <a:ext cx="9109075" cy="620713"/>
          </a:xfrm>
        </p:spPr>
        <p:txBody>
          <a:bodyPr/>
          <a:lstStyle/>
          <a:p>
            <a:pPr algn="ctr"/>
            <a:r>
              <a:rPr lang="en-AU" altLang="en-US" sz="3600" b="1" dirty="0"/>
              <a:t>Water Quality</a:t>
            </a:r>
            <a:endParaRPr lang="en-AU" altLang="en-US" sz="3600" dirty="0"/>
          </a:p>
        </p:txBody>
      </p:sp>
      <p:pic>
        <p:nvPicPr>
          <p:cNvPr id="26627" name="Picture 5" descr="alga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835025"/>
            <a:ext cx="3325812" cy="3419025"/>
          </a:xfrm>
        </p:spPr>
      </p:pic>
      <p:pic>
        <p:nvPicPr>
          <p:cNvPr id="26628" name="Picture 51" descr="fishk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454" y="1432718"/>
            <a:ext cx="342265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Creeks run dry Country News article 2 Feb 10.jpg"/>
          <p:cNvPicPr>
            <a:picLocks noChangeAspect="1"/>
          </p:cNvPicPr>
          <p:nvPr/>
        </p:nvPicPr>
        <p:blipFill>
          <a:blip r:embed="rId5" cstate="print">
            <a:lum contrast="40000"/>
            <a:extLst>
              <a:ext uri="{28A0092B-C50C-407E-A947-70E740481C1C}">
                <a14:useLocalDpi xmlns:a14="http://schemas.microsoft.com/office/drawing/2010/main" val="0"/>
              </a:ext>
            </a:extLst>
          </a:blip>
          <a:srcRect r="1563"/>
          <a:stretch>
            <a:fillRect/>
          </a:stretch>
        </p:blipFill>
        <p:spPr bwMode="auto">
          <a:xfrm>
            <a:off x="5083106" y="835025"/>
            <a:ext cx="3984693"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34925" y="4241819"/>
            <a:ext cx="4689475" cy="2616182"/>
          </a:xfrm>
          <a:prstGeom prst="rect">
            <a:avLst/>
          </a:prstGeom>
        </p:spPr>
      </p:pic>
      <p:pic>
        <p:nvPicPr>
          <p:cNvPr id="4" name="Picture 3"/>
          <p:cNvPicPr>
            <a:picLocks noChangeAspect="1"/>
          </p:cNvPicPr>
          <p:nvPr/>
        </p:nvPicPr>
        <p:blipFill>
          <a:blip r:embed="rId7"/>
          <a:stretch>
            <a:fillRect/>
          </a:stretch>
        </p:blipFill>
        <p:spPr>
          <a:xfrm>
            <a:off x="4692192" y="4252911"/>
            <a:ext cx="4451808" cy="2616834"/>
          </a:xfrm>
          <a:prstGeom prst="rect">
            <a:avLst/>
          </a:prstGeom>
        </p:spPr>
      </p:pic>
    </p:spTree>
    <p:extLst>
      <p:ext uri="{BB962C8B-B14F-4D97-AF65-F5344CB8AC3E}">
        <p14:creationId xmlns:p14="http://schemas.microsoft.com/office/powerpoint/2010/main" val="34172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838200" y="0"/>
            <a:ext cx="7488237" cy="1143000"/>
          </a:xfrm>
        </p:spPr>
        <p:txBody>
          <a:bodyPr/>
          <a:lstStyle/>
          <a:p>
            <a:pPr algn="ctr"/>
            <a:r>
              <a:rPr lang="en-AU" dirty="0">
                <a:solidFill>
                  <a:srgbClr val="0039AC"/>
                </a:solidFill>
                <a:effectLst>
                  <a:outerShdw blurRad="38100" dist="38100" dir="2700000" algn="tl">
                    <a:srgbClr val="000000">
                      <a:alpha val="43137"/>
                    </a:srgbClr>
                  </a:outerShdw>
                </a:effectLst>
              </a:rPr>
              <a:t>Water allocations 1984/85 – 2013/14</a:t>
            </a:r>
          </a:p>
        </p:txBody>
      </p:sp>
      <p:pic>
        <p:nvPicPr>
          <p:cNvPr id="2" name="Picture 1"/>
          <p:cNvPicPr>
            <a:picLocks noChangeAspect="1"/>
          </p:cNvPicPr>
          <p:nvPr/>
        </p:nvPicPr>
        <p:blipFill>
          <a:blip r:embed="rId3"/>
          <a:stretch>
            <a:fillRect/>
          </a:stretch>
        </p:blipFill>
        <p:spPr>
          <a:xfrm>
            <a:off x="15246" y="1066800"/>
            <a:ext cx="9134143" cy="5257800"/>
          </a:xfrm>
          <a:prstGeom prst="rect">
            <a:avLst/>
          </a:prstGeom>
        </p:spPr>
      </p:pic>
    </p:spTree>
    <p:extLst>
      <p:ext uri="{BB962C8B-B14F-4D97-AF65-F5344CB8AC3E}">
        <p14:creationId xmlns:p14="http://schemas.microsoft.com/office/powerpoint/2010/main" val="2703044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58379" y="693738"/>
            <a:ext cx="1584325" cy="2597150"/>
          </a:xfrm>
          <a:prstGeom prst="rect">
            <a:avLst/>
          </a:prstGeom>
          <a:solidFill>
            <a:srgbClr val="00B050">
              <a:alpha val="39000"/>
            </a:srgb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6" name="Rectangle 5"/>
          <p:cNvSpPr/>
          <p:nvPr/>
        </p:nvSpPr>
        <p:spPr>
          <a:xfrm>
            <a:off x="3545010" y="984250"/>
            <a:ext cx="1641168" cy="1008063"/>
          </a:xfrm>
          <a:prstGeom prst="rect">
            <a:avLst/>
          </a:prstGeom>
          <a:solidFill>
            <a:schemeClr val="accent1">
              <a:alpha val="39000"/>
            </a:scheme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7" name="Rectangle 6"/>
          <p:cNvSpPr/>
          <p:nvPr/>
        </p:nvSpPr>
        <p:spPr>
          <a:xfrm>
            <a:off x="3531451" y="2967635"/>
            <a:ext cx="1674690" cy="1008062"/>
          </a:xfrm>
          <a:prstGeom prst="rect">
            <a:avLst/>
          </a:prstGeom>
          <a:solidFill>
            <a:srgbClr val="92D050">
              <a:alpha val="39000"/>
            </a:srgb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8" name="Rectangle 7"/>
          <p:cNvSpPr/>
          <p:nvPr/>
        </p:nvSpPr>
        <p:spPr>
          <a:xfrm>
            <a:off x="3545011" y="4564063"/>
            <a:ext cx="1674690" cy="1008062"/>
          </a:xfrm>
          <a:prstGeom prst="rect">
            <a:avLst/>
          </a:prstGeom>
          <a:solidFill>
            <a:srgbClr val="92D050">
              <a:alpha val="39000"/>
            </a:srgb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9" name="Rectangle 8"/>
          <p:cNvSpPr/>
          <p:nvPr/>
        </p:nvSpPr>
        <p:spPr>
          <a:xfrm>
            <a:off x="1075379" y="4601965"/>
            <a:ext cx="1584325" cy="1008062"/>
          </a:xfrm>
          <a:prstGeom prst="rect">
            <a:avLst/>
          </a:prstGeom>
          <a:solidFill>
            <a:srgbClr val="92D050">
              <a:alpha val="39000"/>
            </a:srgbClr>
          </a:solidFill>
          <a:ln w="6350">
            <a:solidFill>
              <a:schemeClr val="accent1">
                <a:shade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dirty="0"/>
          </a:p>
        </p:txBody>
      </p:sp>
      <p:cxnSp>
        <p:nvCxnSpPr>
          <p:cNvPr id="19" name="Straight Arrow Connector 18"/>
          <p:cNvCxnSpPr/>
          <p:nvPr/>
        </p:nvCxnSpPr>
        <p:spPr>
          <a:xfrm flipV="1">
            <a:off x="2658302" y="3985519"/>
            <a:ext cx="909301" cy="615552"/>
          </a:xfrm>
          <a:prstGeom prst="straightConnector1">
            <a:avLst/>
          </a:prstGeom>
          <a:ln w="127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0"/>
            <a:endCxn id="7" idx="2"/>
          </p:cNvCxnSpPr>
          <p:nvPr/>
        </p:nvCxnSpPr>
        <p:spPr>
          <a:xfrm flipH="1" flipV="1">
            <a:off x="4368796" y="3975697"/>
            <a:ext cx="13560" cy="588366"/>
          </a:xfrm>
          <a:prstGeom prst="straightConnector1">
            <a:avLst/>
          </a:prstGeom>
          <a:ln w="127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7" idx="3"/>
            <a:endCxn id="43" idx="1"/>
          </p:cNvCxnSpPr>
          <p:nvPr/>
        </p:nvCxnSpPr>
        <p:spPr>
          <a:xfrm>
            <a:off x="5206141" y="3471666"/>
            <a:ext cx="486750" cy="55015"/>
          </a:xfrm>
          <a:prstGeom prst="straightConnector1">
            <a:avLst/>
          </a:prstGeom>
          <a:ln>
            <a:solidFill>
              <a:schemeClr val="accent2"/>
            </a:solidFill>
            <a:prstDash val="dash"/>
            <a:headEnd type="arrow"/>
            <a:tailEnd type="arrow"/>
          </a:ln>
        </p:spPr>
        <p:style>
          <a:lnRef idx="1">
            <a:schemeClr val="accent4"/>
          </a:lnRef>
          <a:fillRef idx="0">
            <a:schemeClr val="accent4"/>
          </a:fillRef>
          <a:effectRef idx="0">
            <a:schemeClr val="accent4"/>
          </a:effectRef>
          <a:fontRef idx="minor">
            <a:schemeClr val="tx1"/>
          </a:fontRef>
        </p:style>
      </p:cxnSp>
      <p:cxnSp>
        <p:nvCxnSpPr>
          <p:cNvPr id="31" name="Straight Arrow Connector 30"/>
          <p:cNvCxnSpPr>
            <a:endCxn id="7" idx="0"/>
          </p:cNvCxnSpPr>
          <p:nvPr/>
        </p:nvCxnSpPr>
        <p:spPr>
          <a:xfrm>
            <a:off x="4335273" y="1992910"/>
            <a:ext cx="33523" cy="974725"/>
          </a:xfrm>
          <a:prstGeom prst="straightConnector1">
            <a:avLst/>
          </a:prstGeom>
          <a:ln w="12700">
            <a:solidFill>
              <a:schemeClr val="accent2"/>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733190" y="1150144"/>
            <a:ext cx="1366837" cy="646113"/>
          </a:xfrm>
          <a:prstGeom prst="rect">
            <a:avLst/>
          </a:prstGeom>
          <a:noFill/>
        </p:spPr>
        <p:txBody>
          <a:bodyPr>
            <a:spAutoFit/>
          </a:bodyPr>
          <a:lstStyle/>
          <a:p>
            <a:pPr algn="ctr" fontAlgn="auto">
              <a:spcBef>
                <a:spcPts val="0"/>
              </a:spcBef>
              <a:spcAft>
                <a:spcPts val="0"/>
              </a:spcAft>
              <a:defRPr/>
            </a:pPr>
            <a:r>
              <a:rPr lang="en-AU" dirty="0">
                <a:solidFill>
                  <a:schemeClr val="tx2">
                    <a:lumMod val="75000"/>
                  </a:schemeClr>
                </a:solidFill>
                <a:latin typeface="+mn-lt"/>
                <a:cs typeface="+mn-cs"/>
              </a:rPr>
              <a:t>GB CMA Board</a:t>
            </a:r>
          </a:p>
        </p:txBody>
      </p:sp>
      <p:sp>
        <p:nvSpPr>
          <p:cNvPr id="33" name="TextBox 32"/>
          <p:cNvSpPr txBox="1"/>
          <p:nvPr/>
        </p:nvSpPr>
        <p:spPr>
          <a:xfrm>
            <a:off x="3740270" y="3043833"/>
            <a:ext cx="1368425" cy="923330"/>
          </a:xfrm>
          <a:prstGeom prst="rect">
            <a:avLst/>
          </a:prstGeom>
          <a:noFill/>
        </p:spPr>
        <p:txBody>
          <a:bodyPr>
            <a:spAutoFit/>
          </a:bodyPr>
          <a:lstStyle/>
          <a:p>
            <a:pPr algn="ctr" fontAlgn="auto">
              <a:spcBef>
                <a:spcPts val="0"/>
              </a:spcBef>
              <a:spcAft>
                <a:spcPts val="0"/>
              </a:spcAft>
              <a:defRPr/>
            </a:pPr>
            <a:r>
              <a:rPr lang="en-AU" dirty="0">
                <a:solidFill>
                  <a:schemeClr val="tx2">
                    <a:lumMod val="75000"/>
                  </a:schemeClr>
                </a:solidFill>
                <a:latin typeface="+mn-lt"/>
                <a:cs typeface="+mn-cs"/>
              </a:rPr>
              <a:t>SIR People &amp; Planning Impl. C’ttee</a:t>
            </a:r>
          </a:p>
        </p:txBody>
      </p:sp>
      <p:sp>
        <p:nvSpPr>
          <p:cNvPr id="34" name="TextBox 33"/>
          <p:cNvSpPr txBox="1"/>
          <p:nvPr/>
        </p:nvSpPr>
        <p:spPr>
          <a:xfrm>
            <a:off x="3530843" y="4638973"/>
            <a:ext cx="1674690" cy="923330"/>
          </a:xfrm>
          <a:prstGeom prst="rect">
            <a:avLst/>
          </a:prstGeom>
          <a:noFill/>
        </p:spPr>
        <p:txBody>
          <a:bodyPr wrap="square">
            <a:spAutoFit/>
          </a:bodyPr>
          <a:lstStyle/>
          <a:p>
            <a:pPr algn="ctr" fontAlgn="auto">
              <a:spcBef>
                <a:spcPts val="0"/>
              </a:spcBef>
              <a:spcAft>
                <a:spcPts val="0"/>
              </a:spcAft>
              <a:defRPr/>
            </a:pPr>
            <a:r>
              <a:rPr lang="en-AU" dirty="0">
                <a:solidFill>
                  <a:schemeClr val="tx2">
                    <a:lumMod val="75000"/>
                  </a:schemeClr>
                </a:solidFill>
                <a:latin typeface="+mn-lt"/>
                <a:cs typeface="+mn-cs"/>
              </a:rPr>
              <a:t>SIR Drainage Working Group</a:t>
            </a:r>
          </a:p>
        </p:txBody>
      </p:sp>
      <p:sp>
        <p:nvSpPr>
          <p:cNvPr id="35" name="TextBox 34"/>
          <p:cNvSpPr txBox="1"/>
          <p:nvPr/>
        </p:nvSpPr>
        <p:spPr>
          <a:xfrm>
            <a:off x="1136818" y="4648795"/>
            <a:ext cx="1562502" cy="923330"/>
          </a:xfrm>
          <a:prstGeom prst="rect">
            <a:avLst/>
          </a:prstGeom>
          <a:noFill/>
        </p:spPr>
        <p:txBody>
          <a:bodyPr wrap="square">
            <a:spAutoFit/>
          </a:bodyPr>
          <a:lstStyle/>
          <a:p>
            <a:pPr algn="ctr" fontAlgn="auto">
              <a:spcBef>
                <a:spcPts val="0"/>
              </a:spcBef>
              <a:spcAft>
                <a:spcPts val="0"/>
              </a:spcAft>
              <a:defRPr/>
            </a:pPr>
            <a:r>
              <a:rPr lang="en-AU" dirty="0">
                <a:solidFill>
                  <a:schemeClr val="tx2">
                    <a:lumMod val="75000"/>
                  </a:schemeClr>
                </a:solidFill>
                <a:latin typeface="+mn-lt"/>
                <a:cs typeface="+mn-cs"/>
              </a:rPr>
              <a:t>SIR Farm &amp; Env. Working Grou</a:t>
            </a:r>
            <a:r>
              <a:rPr lang="en-AU" dirty="0">
                <a:solidFill>
                  <a:schemeClr val="tx2">
                    <a:lumMod val="75000"/>
                  </a:schemeClr>
                </a:solidFill>
              </a:rPr>
              <a:t>p</a:t>
            </a:r>
            <a:endParaRPr lang="en-AU" dirty="0">
              <a:solidFill>
                <a:schemeClr val="tx2">
                  <a:lumMod val="75000"/>
                </a:schemeClr>
              </a:solidFill>
              <a:latin typeface="+mn-lt"/>
              <a:cs typeface="+mn-cs"/>
            </a:endParaRPr>
          </a:p>
        </p:txBody>
      </p:sp>
      <p:sp>
        <p:nvSpPr>
          <p:cNvPr id="38" name="TextBox 37"/>
          <p:cNvSpPr txBox="1"/>
          <p:nvPr/>
        </p:nvSpPr>
        <p:spPr>
          <a:xfrm>
            <a:off x="7503561" y="802740"/>
            <a:ext cx="1584325" cy="2585323"/>
          </a:xfrm>
          <a:prstGeom prst="rect">
            <a:avLst/>
          </a:prstGeom>
          <a:noFill/>
        </p:spPr>
        <p:txBody>
          <a:bodyPr>
            <a:spAutoFit/>
          </a:bodyPr>
          <a:lstStyle/>
          <a:p>
            <a:pPr algn="ctr" fontAlgn="auto">
              <a:spcBef>
                <a:spcPts val="0"/>
              </a:spcBef>
              <a:spcAft>
                <a:spcPts val="0"/>
              </a:spcAft>
              <a:defRPr/>
            </a:pPr>
            <a:r>
              <a:rPr lang="en-AU" dirty="0">
                <a:solidFill>
                  <a:schemeClr val="tx2">
                    <a:lumMod val="75000"/>
                  </a:schemeClr>
                </a:solidFill>
                <a:latin typeface="+mn-lt"/>
                <a:cs typeface="+mn-cs"/>
              </a:rPr>
              <a:t>GB CMA Management</a:t>
            </a:r>
          </a:p>
          <a:p>
            <a:pPr algn="ctr" fontAlgn="auto">
              <a:spcBef>
                <a:spcPts val="0"/>
              </a:spcBef>
              <a:spcAft>
                <a:spcPts val="0"/>
              </a:spcAft>
              <a:defRPr/>
            </a:pPr>
            <a:endParaRPr lang="en-AU" dirty="0">
              <a:solidFill>
                <a:schemeClr val="tx2">
                  <a:lumMod val="75000"/>
                </a:schemeClr>
              </a:solidFill>
              <a:latin typeface="+mn-lt"/>
              <a:cs typeface="+mn-cs"/>
            </a:endParaRPr>
          </a:p>
          <a:p>
            <a:pPr algn="ctr" fontAlgn="auto">
              <a:spcBef>
                <a:spcPts val="0"/>
              </a:spcBef>
              <a:spcAft>
                <a:spcPts val="0"/>
              </a:spcAft>
              <a:defRPr/>
            </a:pPr>
            <a:r>
              <a:rPr lang="en-AU" dirty="0">
                <a:solidFill>
                  <a:schemeClr val="tx2">
                    <a:lumMod val="75000"/>
                  </a:schemeClr>
                </a:solidFill>
                <a:latin typeface="+mn-lt"/>
                <a:cs typeface="+mn-cs"/>
              </a:rPr>
              <a:t>↓</a:t>
            </a:r>
          </a:p>
          <a:p>
            <a:pPr algn="ctr" fontAlgn="auto">
              <a:spcBef>
                <a:spcPts val="0"/>
              </a:spcBef>
              <a:spcAft>
                <a:spcPts val="0"/>
              </a:spcAft>
              <a:defRPr/>
            </a:pPr>
            <a:endParaRPr lang="en-AU" dirty="0">
              <a:solidFill>
                <a:schemeClr val="tx2">
                  <a:lumMod val="75000"/>
                </a:schemeClr>
              </a:solidFill>
              <a:latin typeface="+mn-lt"/>
              <a:cs typeface="+mn-cs"/>
            </a:endParaRPr>
          </a:p>
          <a:p>
            <a:pPr algn="ctr" fontAlgn="auto">
              <a:spcBef>
                <a:spcPts val="0"/>
              </a:spcBef>
              <a:spcAft>
                <a:spcPts val="0"/>
              </a:spcAft>
              <a:defRPr/>
            </a:pPr>
            <a:r>
              <a:rPr lang="en-AU" dirty="0">
                <a:solidFill>
                  <a:schemeClr val="tx2">
                    <a:lumMod val="75000"/>
                  </a:schemeClr>
                </a:solidFill>
                <a:latin typeface="+mn-lt"/>
                <a:cs typeface="+mn-cs"/>
              </a:rPr>
              <a:t>GMW</a:t>
            </a:r>
          </a:p>
          <a:p>
            <a:pPr algn="ctr" fontAlgn="auto">
              <a:spcBef>
                <a:spcPts val="0"/>
              </a:spcBef>
              <a:spcAft>
                <a:spcPts val="0"/>
              </a:spcAft>
              <a:defRPr/>
            </a:pPr>
            <a:r>
              <a:rPr lang="en-AU" dirty="0">
                <a:solidFill>
                  <a:schemeClr val="tx2">
                    <a:lumMod val="75000"/>
                  </a:schemeClr>
                </a:solidFill>
                <a:latin typeface="+mn-lt"/>
                <a:cs typeface="+mn-cs"/>
              </a:rPr>
              <a:t>&amp;</a:t>
            </a:r>
          </a:p>
          <a:p>
            <a:pPr algn="ctr" fontAlgn="auto">
              <a:spcBef>
                <a:spcPts val="0"/>
              </a:spcBef>
              <a:spcAft>
                <a:spcPts val="0"/>
              </a:spcAft>
              <a:defRPr/>
            </a:pPr>
            <a:r>
              <a:rPr lang="en-AU" dirty="0">
                <a:solidFill>
                  <a:schemeClr val="tx2">
                    <a:lumMod val="75000"/>
                  </a:schemeClr>
                </a:solidFill>
                <a:latin typeface="+mn-lt"/>
                <a:cs typeface="+mn-cs"/>
              </a:rPr>
              <a:t>DEDJTR</a:t>
            </a:r>
          </a:p>
          <a:p>
            <a:pPr algn="ctr" fontAlgn="auto">
              <a:spcBef>
                <a:spcPts val="0"/>
              </a:spcBef>
              <a:spcAft>
                <a:spcPts val="0"/>
              </a:spcAft>
              <a:defRPr/>
            </a:pPr>
            <a:r>
              <a:rPr lang="en-AU" dirty="0">
                <a:solidFill>
                  <a:schemeClr val="tx2">
                    <a:lumMod val="75000"/>
                  </a:schemeClr>
                </a:solidFill>
                <a:latin typeface="+mn-lt"/>
                <a:cs typeface="+mn-cs"/>
              </a:rPr>
              <a:t>Support</a:t>
            </a:r>
          </a:p>
        </p:txBody>
      </p:sp>
      <p:sp>
        <p:nvSpPr>
          <p:cNvPr id="26" name="TextBox 25"/>
          <p:cNvSpPr txBox="1"/>
          <p:nvPr/>
        </p:nvSpPr>
        <p:spPr>
          <a:xfrm>
            <a:off x="304800" y="11112"/>
            <a:ext cx="8640763" cy="584775"/>
          </a:xfrm>
          <a:prstGeom prst="rect">
            <a:avLst/>
          </a:prstGeom>
          <a:noFill/>
        </p:spPr>
        <p:txBody>
          <a:bodyPr>
            <a:spAutoFit/>
          </a:bodyPr>
          <a:lstStyle/>
          <a:p>
            <a:pPr algn="ctr">
              <a:defRPr/>
            </a:pPr>
            <a:r>
              <a:rPr lang="en-AU" sz="3200" b="1" dirty="0">
                <a:solidFill>
                  <a:schemeClr val="accent2"/>
                </a:solidFill>
                <a:cs typeface="Arial" charset="0"/>
              </a:rPr>
              <a:t>Our community partnership model</a:t>
            </a:r>
          </a:p>
        </p:txBody>
      </p:sp>
      <p:cxnSp>
        <p:nvCxnSpPr>
          <p:cNvPr id="5" name="Straight Arrow Connector 4"/>
          <p:cNvCxnSpPr/>
          <p:nvPr/>
        </p:nvCxnSpPr>
        <p:spPr>
          <a:xfrm>
            <a:off x="6221413" y="6742113"/>
            <a:ext cx="731837" cy="0"/>
          </a:xfrm>
          <a:prstGeom prst="straightConnector1">
            <a:avLst/>
          </a:prstGeom>
          <a:ln w="127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216650" y="6543675"/>
            <a:ext cx="731838" cy="0"/>
          </a:xfrm>
          <a:prstGeom prst="straightConnector1">
            <a:avLst/>
          </a:prstGeom>
          <a:ln w="12700">
            <a:prstDash val="lgDash"/>
            <a:headEnd type="arrow"/>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080724" y="3001467"/>
            <a:ext cx="1674690" cy="1008062"/>
          </a:xfrm>
          <a:prstGeom prst="rect">
            <a:avLst/>
          </a:prstGeom>
          <a:solidFill>
            <a:srgbClr val="92D050">
              <a:alpha val="39000"/>
            </a:srgb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dirty="0">
                <a:solidFill>
                  <a:schemeClr val="tx2">
                    <a:lumMod val="75000"/>
                  </a:schemeClr>
                </a:solidFill>
              </a:rPr>
              <a:t>Farm Water Program Advisory C’ttee</a:t>
            </a:r>
          </a:p>
        </p:txBody>
      </p:sp>
      <p:cxnSp>
        <p:nvCxnSpPr>
          <p:cNvPr id="39" name="Straight Arrow Connector 38"/>
          <p:cNvCxnSpPr>
            <a:endCxn id="37" idx="0"/>
          </p:cNvCxnSpPr>
          <p:nvPr/>
        </p:nvCxnSpPr>
        <p:spPr>
          <a:xfrm flipH="1">
            <a:off x="1918069" y="2054225"/>
            <a:ext cx="1586127" cy="947242"/>
          </a:xfrm>
          <a:prstGeom prst="straightConnector1">
            <a:avLst/>
          </a:prstGeom>
          <a:ln w="12700">
            <a:solidFill>
              <a:schemeClr val="accent2"/>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5219701" y="1410982"/>
            <a:ext cx="2238678" cy="35170"/>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sp>
        <p:nvSpPr>
          <p:cNvPr id="43" name="Rectangle 42"/>
          <p:cNvSpPr/>
          <p:nvPr/>
        </p:nvSpPr>
        <p:spPr>
          <a:xfrm>
            <a:off x="5692891" y="3001467"/>
            <a:ext cx="1674690" cy="1050428"/>
          </a:xfrm>
          <a:prstGeom prst="rect">
            <a:avLst/>
          </a:prstGeom>
          <a:solidFill>
            <a:srgbClr val="00FFFF">
              <a:alpha val="39000"/>
            </a:srgbClr>
          </a:soli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dirty="0">
                <a:solidFill>
                  <a:schemeClr val="tx2">
                    <a:lumMod val="75000"/>
                  </a:schemeClr>
                </a:solidFill>
              </a:rPr>
              <a:t>Murray Dairy NRM C’ttee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285" y="4721906"/>
            <a:ext cx="2964715" cy="2161941"/>
          </a:xfrm>
          <a:prstGeom prst="rect">
            <a:avLst/>
          </a:prstGeom>
        </p:spPr>
      </p:pic>
    </p:spTree>
    <p:extLst>
      <p:ext uri="{BB962C8B-B14F-4D97-AF65-F5344CB8AC3E}">
        <p14:creationId xmlns:p14="http://schemas.microsoft.com/office/powerpoint/2010/main" val="2823122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3D0D98-3E9A-4FD0-B1BC-310B93B2FA0B}"/>
              </a:ext>
            </a:extLst>
          </p:cNvPr>
          <p:cNvSpPr>
            <a:spLocks noGrp="1"/>
          </p:cNvSpPr>
          <p:nvPr>
            <p:ph type="title"/>
          </p:nvPr>
        </p:nvSpPr>
        <p:spPr/>
        <p:txBody>
          <a:bodyPr/>
          <a:lstStyle/>
          <a:p>
            <a:pPr algn="ctr"/>
            <a:r>
              <a:rPr lang="en-AU" dirty="0"/>
              <a:t>Water prices take off..</a:t>
            </a:r>
          </a:p>
        </p:txBody>
      </p:sp>
      <p:pic>
        <p:nvPicPr>
          <p:cNvPr id="4" name="Content Placeholder 3">
            <a:extLst>
              <a:ext uri="{FF2B5EF4-FFF2-40B4-BE49-F238E27FC236}">
                <a16:creationId xmlns="" xmlns:a16="http://schemas.microsoft.com/office/drawing/2014/main" id="{AAF76959-DC22-47E4-9A1D-C341D343C29A}"/>
              </a:ext>
            </a:extLst>
          </p:cNvPr>
          <p:cNvPicPr>
            <a:picLocks noGrp="1" noChangeAspect="1"/>
          </p:cNvPicPr>
          <p:nvPr>
            <p:ph idx="1"/>
          </p:nvPr>
        </p:nvPicPr>
        <p:blipFill>
          <a:blip r:embed="rId3"/>
          <a:stretch>
            <a:fillRect/>
          </a:stretch>
        </p:blipFill>
        <p:spPr>
          <a:xfrm>
            <a:off x="762000" y="1828800"/>
            <a:ext cx="8060530" cy="4232599"/>
          </a:xfrm>
          <a:prstGeom prst="rect">
            <a:avLst/>
          </a:prstGeom>
        </p:spPr>
      </p:pic>
    </p:spTree>
    <p:extLst>
      <p:ext uri="{BB962C8B-B14F-4D97-AF65-F5344CB8AC3E}">
        <p14:creationId xmlns:p14="http://schemas.microsoft.com/office/powerpoint/2010/main" val="2571285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30"/>
            <a:ext cx="7620000" cy="475562"/>
          </a:xfrm>
        </p:spPr>
        <p:txBody>
          <a:bodyPr>
            <a:noAutofit/>
          </a:bodyPr>
          <a:lstStyle/>
          <a:p>
            <a:r>
              <a:rPr lang="en-AU" sz="2400" dirty="0"/>
              <a:t>Goulburn Broken Regional Waterway Strategy </a:t>
            </a:r>
          </a:p>
        </p:txBody>
      </p:sp>
      <p:sp>
        <p:nvSpPr>
          <p:cNvPr id="3" name="Content Placeholder 2"/>
          <p:cNvSpPr>
            <a:spLocks noGrp="1"/>
          </p:cNvSpPr>
          <p:nvPr>
            <p:ph idx="1"/>
          </p:nvPr>
        </p:nvSpPr>
        <p:spPr/>
        <p:txBody>
          <a:bodyPr/>
          <a:lstStyle/>
          <a:p>
            <a:endParaRPr lang="en-AU"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5859270" cy="490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279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
            <a:ext cx="7488237" cy="1143000"/>
          </a:xfrm>
        </p:spPr>
        <p:txBody>
          <a:bodyPr/>
          <a:lstStyle/>
          <a:p>
            <a:pPr algn="ctr"/>
            <a:r>
              <a:rPr lang="en-GB" dirty="0" smtClean="0"/>
              <a:t>Useful links </a:t>
            </a:r>
            <a:endParaRPr lang="en-GB" dirty="0"/>
          </a:p>
        </p:txBody>
      </p:sp>
      <p:sp>
        <p:nvSpPr>
          <p:cNvPr id="3" name="Content Placeholder 2"/>
          <p:cNvSpPr>
            <a:spLocks noGrp="1"/>
          </p:cNvSpPr>
          <p:nvPr>
            <p:ph idx="1"/>
          </p:nvPr>
        </p:nvSpPr>
        <p:spPr>
          <a:xfrm>
            <a:off x="685800" y="518160"/>
            <a:ext cx="7931150" cy="5715000"/>
          </a:xfrm>
        </p:spPr>
        <p:txBody>
          <a:bodyPr/>
          <a:lstStyle/>
          <a:p>
            <a:pPr marL="0" indent="0">
              <a:buNone/>
            </a:pPr>
            <a:endParaRPr lang="en-GB" dirty="0"/>
          </a:p>
          <a:p>
            <a:r>
              <a:rPr lang="ru-RU" dirty="0"/>
              <a:t>https://www.gbcma.vic.gov.au/ </a:t>
            </a:r>
            <a:r>
              <a:rPr lang="ru-RU" b="1" dirty="0"/>
              <a:t>- </a:t>
            </a:r>
            <a:r>
              <a:rPr lang="en-GB" b="1" dirty="0" err="1"/>
              <a:t>Goulburn</a:t>
            </a:r>
            <a:r>
              <a:rPr lang="en-GB" b="1" dirty="0"/>
              <a:t> Brocken Basin Authority Website (BOGB</a:t>
            </a:r>
            <a:r>
              <a:rPr lang="en-GB" b="1" dirty="0" smtClean="0"/>
              <a:t>)</a:t>
            </a:r>
          </a:p>
          <a:p>
            <a:r>
              <a:rPr lang="ru-RU" dirty="0" smtClean="0"/>
              <a:t>https</a:t>
            </a:r>
            <a:r>
              <a:rPr lang="ru-RU" dirty="0"/>
              <a:t>://www.facebook.com/gbcma/ </a:t>
            </a:r>
            <a:r>
              <a:rPr lang="ru-RU" b="1" dirty="0"/>
              <a:t>- </a:t>
            </a:r>
            <a:r>
              <a:rPr lang="en-GB" b="1" dirty="0" smtClean="0"/>
              <a:t>Facebook page of BOGB</a:t>
            </a:r>
            <a:endParaRPr lang="ru-RU" dirty="0"/>
          </a:p>
          <a:p>
            <a:r>
              <a:rPr lang="en-GB" b="1" dirty="0"/>
              <a:t>Management of the GB basin - through the eyes of the participants of the Dniester project (incl. Ecological flow</a:t>
            </a:r>
            <a:r>
              <a:rPr lang="en-GB" b="1" dirty="0" smtClean="0"/>
              <a:t>):</a:t>
            </a:r>
          </a:p>
          <a:p>
            <a:pPr marL="0" indent="0">
              <a:buNone/>
            </a:pPr>
            <a:r>
              <a:rPr lang="en-GB" b="1" dirty="0" smtClean="0"/>
              <a:t>Part</a:t>
            </a:r>
            <a:r>
              <a:rPr lang="ru-RU" b="1" dirty="0" smtClean="0"/>
              <a:t> </a:t>
            </a:r>
            <a:r>
              <a:rPr lang="ru-RU" b="1" dirty="0"/>
              <a:t>1 </a:t>
            </a:r>
            <a:r>
              <a:rPr lang="en-GB" dirty="0"/>
              <a:t>https://dniester-commission.com/novosti/upravlenie-vodnymi-resursami-v-avstralii-obmen-opytom/ </a:t>
            </a:r>
          </a:p>
          <a:p>
            <a:pPr marL="0" indent="0">
              <a:buNone/>
            </a:pPr>
            <a:r>
              <a:rPr lang="en-GB" b="1" dirty="0" smtClean="0"/>
              <a:t>Part</a:t>
            </a:r>
            <a:r>
              <a:rPr lang="ru-RU" b="1" dirty="0" smtClean="0"/>
              <a:t> </a:t>
            </a:r>
            <a:r>
              <a:rPr lang="ru-RU" b="1" dirty="0"/>
              <a:t>2 </a:t>
            </a:r>
            <a:r>
              <a:rPr lang="en-GB" dirty="0"/>
              <a:t>https://dniester-commission.com/novosti/upravlenie-vodoj-v-avstralii-obmen-opytom/ </a:t>
            </a:r>
          </a:p>
        </p:txBody>
      </p:sp>
      <p:sp>
        <p:nvSpPr>
          <p:cNvPr id="4" name="Smiley Face 3"/>
          <p:cNvSpPr/>
          <p:nvPr/>
        </p:nvSpPr>
        <p:spPr>
          <a:xfrm>
            <a:off x="6084570" y="556260"/>
            <a:ext cx="495300" cy="44196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Tree>
    <p:extLst>
      <p:ext uri="{BB962C8B-B14F-4D97-AF65-F5344CB8AC3E}">
        <p14:creationId xmlns:p14="http://schemas.microsoft.com/office/powerpoint/2010/main" val="192710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630"/>
          <a:stretch/>
        </p:blipFill>
        <p:spPr>
          <a:xfrm>
            <a:off x="3124200" y="1066800"/>
            <a:ext cx="6386869" cy="5905500"/>
          </a:xfrm>
          <a:prstGeom prst="rect">
            <a:avLst/>
          </a:prstGeom>
        </p:spPr>
      </p:pic>
      <p:sp>
        <p:nvSpPr>
          <p:cNvPr id="3" name="Content Placeholder 2"/>
          <p:cNvSpPr>
            <a:spLocks noGrp="1"/>
          </p:cNvSpPr>
          <p:nvPr>
            <p:ph idx="1"/>
          </p:nvPr>
        </p:nvSpPr>
        <p:spPr>
          <a:xfrm>
            <a:off x="152400" y="152400"/>
            <a:ext cx="3352800" cy="3744913"/>
          </a:xfrm>
        </p:spPr>
        <p:txBody>
          <a:bodyPr/>
          <a:lstStyle/>
          <a:p>
            <a:pPr marL="0" indent="0">
              <a:buNone/>
            </a:pPr>
            <a:r>
              <a:rPr lang="en-AU" sz="1800" dirty="0" smtClean="0"/>
              <a:t>Area </a:t>
            </a:r>
            <a:r>
              <a:rPr lang="en-AU" sz="1800" dirty="0"/>
              <a:t>1,042,730 km² (14% of mainland Australia) </a:t>
            </a:r>
          </a:p>
          <a:p>
            <a:pPr marL="0" indent="0">
              <a:buNone/>
            </a:pPr>
            <a:r>
              <a:rPr lang="en-AU" sz="1800" dirty="0"/>
              <a:t>Average annual </a:t>
            </a:r>
            <a:r>
              <a:rPr lang="en-AU" sz="1800" dirty="0" smtClean="0"/>
              <a:t>rainfall </a:t>
            </a:r>
            <a:r>
              <a:rPr lang="en-AU" sz="1800" dirty="0"/>
              <a:t>469 mm</a:t>
            </a:r>
          </a:p>
          <a:p>
            <a:pPr marL="0" indent="0">
              <a:buNone/>
            </a:pPr>
            <a:r>
              <a:rPr lang="en-AU" sz="1800" dirty="0" smtClean="0"/>
              <a:t>Population </a:t>
            </a:r>
            <a:r>
              <a:rPr lang="en-AU" sz="1800" dirty="0"/>
              <a:t>2,100,000 (10% of the Australian population) </a:t>
            </a:r>
          </a:p>
          <a:p>
            <a:pPr marL="0" indent="0">
              <a:buNone/>
            </a:pPr>
            <a:r>
              <a:rPr lang="en-AU" sz="1800" dirty="0"/>
              <a:t>Gross value of agricultural production $14,991 million (39% of the national value) </a:t>
            </a:r>
            <a:endParaRPr lang="en-AU" sz="1800" dirty="0" smtClean="0"/>
          </a:p>
          <a:p>
            <a:pPr marL="0" indent="0">
              <a:buNone/>
            </a:pPr>
            <a:r>
              <a:rPr lang="en-AU" sz="1800" dirty="0" smtClean="0"/>
              <a:t>Average </a:t>
            </a:r>
            <a:r>
              <a:rPr lang="en-AU" sz="1800" dirty="0"/>
              <a:t>annual inflows (includes inter-Basin transfers)e 32,800 GL </a:t>
            </a:r>
          </a:p>
          <a:p>
            <a:pPr marL="0" indent="0">
              <a:buNone/>
            </a:pPr>
            <a:r>
              <a:rPr lang="en-AU" sz="1800" dirty="0"/>
              <a:t>Major water storage capacity 22,663 GL </a:t>
            </a:r>
          </a:p>
          <a:p>
            <a:pPr marL="0" indent="0">
              <a:buNone/>
            </a:pPr>
            <a:r>
              <a:rPr lang="en-AU" sz="1800" dirty="0"/>
              <a:t>Average annual outflows (modelled)e 5,105 GL</a:t>
            </a:r>
          </a:p>
          <a:p>
            <a:endParaRPr lang="en-AU" dirty="0"/>
          </a:p>
        </p:txBody>
      </p:sp>
      <p:sp>
        <p:nvSpPr>
          <p:cNvPr id="5" name="Title 4"/>
          <p:cNvSpPr txBox="1">
            <a:spLocks noGrp="1"/>
          </p:cNvSpPr>
          <p:nvPr>
            <p:ph type="title"/>
          </p:nvPr>
        </p:nvSpPr>
        <p:spPr>
          <a:xfrm>
            <a:off x="1752600" y="274023"/>
            <a:ext cx="7488237" cy="523220"/>
          </a:xfrm>
          <a:prstGeom prst="rect">
            <a:avLst/>
          </a:prstGeom>
          <a:noFill/>
        </p:spPr>
        <p:txBody>
          <a:bodyPr wrap="square" rtlCol="0">
            <a:spAutoFit/>
          </a:bodyPr>
          <a:lstStyle/>
          <a:p>
            <a:r>
              <a:rPr lang="en-AU" sz="2800" dirty="0"/>
              <a:t>P</a:t>
            </a:r>
            <a:r>
              <a:rPr lang="en-AU" sz="2800" dirty="0" smtClean="0"/>
              <a:t>art </a:t>
            </a:r>
            <a:r>
              <a:rPr lang="en-AU" sz="2800" dirty="0"/>
              <a:t>of the Murray Darling Basin </a:t>
            </a:r>
          </a:p>
        </p:txBody>
      </p:sp>
    </p:spTree>
    <p:extLst>
      <p:ext uri="{BB962C8B-B14F-4D97-AF65-F5344CB8AC3E}">
        <p14:creationId xmlns:p14="http://schemas.microsoft.com/office/powerpoint/2010/main" val="24574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4" name="Picture 3"/>
          <p:cNvPicPr>
            <a:picLocks noChangeAspect="1"/>
          </p:cNvPicPr>
          <p:nvPr/>
        </p:nvPicPr>
        <p:blipFill>
          <a:blip r:embed="rId3"/>
          <a:stretch>
            <a:fillRect/>
          </a:stretch>
        </p:blipFill>
        <p:spPr>
          <a:xfrm>
            <a:off x="489763" y="33895"/>
            <a:ext cx="8164474" cy="5663084"/>
          </a:xfrm>
          <a:prstGeom prst="rect">
            <a:avLst/>
          </a:prstGeom>
        </p:spPr>
      </p:pic>
    </p:spTree>
    <p:extLst>
      <p:ext uri="{BB962C8B-B14F-4D97-AF65-F5344CB8AC3E}">
        <p14:creationId xmlns:p14="http://schemas.microsoft.com/office/powerpoint/2010/main" val="344394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3"/>
          <a:stretch>
            <a:fillRect/>
          </a:stretch>
        </p:blipFill>
        <p:spPr>
          <a:xfrm>
            <a:off x="-76200" y="-76200"/>
            <a:ext cx="9247632" cy="5791200"/>
          </a:xfrm>
          <a:prstGeom prst="rect">
            <a:avLst/>
          </a:prstGeom>
        </p:spPr>
      </p:pic>
    </p:spTree>
    <p:extLst>
      <p:ext uri="{BB962C8B-B14F-4D97-AF65-F5344CB8AC3E}">
        <p14:creationId xmlns:p14="http://schemas.microsoft.com/office/powerpoint/2010/main" val="397262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3"/>
          <a:stretch>
            <a:fillRect/>
          </a:stretch>
        </p:blipFill>
        <p:spPr>
          <a:xfrm>
            <a:off x="-237624" y="260350"/>
            <a:ext cx="9461017" cy="5297001"/>
          </a:xfrm>
          <a:prstGeom prst="rect">
            <a:avLst/>
          </a:prstGeom>
        </p:spPr>
      </p:pic>
    </p:spTree>
    <p:extLst>
      <p:ext uri="{BB962C8B-B14F-4D97-AF65-F5344CB8AC3E}">
        <p14:creationId xmlns:p14="http://schemas.microsoft.com/office/powerpoint/2010/main" val="23532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3"/>
          <a:stretch>
            <a:fillRect/>
          </a:stretch>
        </p:blipFill>
        <p:spPr>
          <a:xfrm>
            <a:off x="-152400" y="152400"/>
            <a:ext cx="9383151" cy="5257800"/>
          </a:xfrm>
          <a:prstGeom prst="rect">
            <a:avLst/>
          </a:prstGeom>
        </p:spPr>
      </p:pic>
    </p:spTree>
    <p:extLst>
      <p:ext uri="{BB962C8B-B14F-4D97-AF65-F5344CB8AC3E}">
        <p14:creationId xmlns:p14="http://schemas.microsoft.com/office/powerpoint/2010/main" val="2683633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76200"/>
            <a:ext cx="7488237" cy="457200"/>
          </a:xfrm>
        </p:spPr>
        <p:txBody>
          <a:bodyPr/>
          <a:lstStyle/>
          <a:p>
            <a:pPr algn="ctr"/>
            <a:r>
              <a:rPr lang="en-AU" b="1" dirty="0"/>
              <a:t>Historical rainfall extremes</a:t>
            </a:r>
          </a:p>
        </p:txBody>
      </p:sp>
      <p:pic>
        <p:nvPicPr>
          <p:cNvPr id="4" name="Content Placeholder 3"/>
          <p:cNvPicPr>
            <a:picLocks noGrp="1" noChangeAspect="1"/>
          </p:cNvPicPr>
          <p:nvPr>
            <p:ph idx="1"/>
          </p:nvPr>
        </p:nvPicPr>
        <p:blipFill>
          <a:blip r:embed="rId3"/>
          <a:stretch>
            <a:fillRect/>
          </a:stretch>
        </p:blipFill>
        <p:spPr>
          <a:xfrm>
            <a:off x="762000" y="609600"/>
            <a:ext cx="8305800" cy="5458824"/>
          </a:xfrm>
          <a:prstGeom prst="rect">
            <a:avLst/>
          </a:prstGeom>
        </p:spPr>
      </p:pic>
    </p:spTree>
    <p:extLst>
      <p:ext uri="{BB962C8B-B14F-4D97-AF65-F5344CB8AC3E}">
        <p14:creationId xmlns:p14="http://schemas.microsoft.com/office/powerpoint/2010/main" val="2996275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3"/>
          <a:stretch>
            <a:fillRect/>
          </a:stretch>
        </p:blipFill>
        <p:spPr>
          <a:xfrm>
            <a:off x="-152400" y="277935"/>
            <a:ext cx="9417007" cy="5266549"/>
          </a:xfrm>
          <a:prstGeom prst="rect">
            <a:avLst/>
          </a:prstGeom>
        </p:spPr>
      </p:pic>
    </p:spTree>
    <p:extLst>
      <p:ext uri="{BB962C8B-B14F-4D97-AF65-F5344CB8AC3E}">
        <p14:creationId xmlns:p14="http://schemas.microsoft.com/office/powerpoint/2010/main" val="4184939938"/>
      </p:ext>
    </p:extLst>
  </p:cSld>
  <p:clrMapOvr>
    <a:masterClrMapping/>
  </p:clrMapOvr>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Rounded MT Bol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rogram xmlns="8ea4f82f-c166-4dd6-8741-5aba46bddd76">Water and Environmental Flows</Program>
    <Calendar_x0020_Year xmlns="8ea4f82f-c166-4dd6-8741-5aba46bddd76">2016</Calendar_x0020_Year>
    <Standard_x0020_Doc_x0020_Type xmlns="8ea4f82f-c166-4dd6-8741-5aba46bddd76">Presentation</Standard_x0020_Doc_x0020_Type>
    <Agenda_x0020_Item xmlns="8ea4f82f-c166-4dd6-8741-5aba46bddd76" xsi:nil="true"/>
    <Relates_x0020_to xmlns="8ea4f82f-c166-4dd6-8741-5aba46bddd76" xsi:nil="true"/>
    <Project xmlns="8ea4f82f-c166-4dd6-8741-5aba46bddd76" xsi:nil="true"/>
    <Meeting_x0020_Number xmlns="8ea4f82f-c166-4dd6-8741-5aba46bddd76" xsi:nil="true"/>
    <Fiscal_x0020_Year xmlns="a6956433-c474-45b6-8603-99ac69dad583">15/16</Fiscal_x0020_Year>
  </documentManagement>
</p:properties>
</file>

<file path=customXml/item2.xml><?xml version="1.0" encoding="utf-8"?>
<ct:contentTypeSchema xmlns:ct="http://schemas.microsoft.com/office/2006/metadata/contentType" xmlns:ma="http://schemas.microsoft.com/office/2006/metadata/properties/metaAttributes" ct:_="" ma:_="" ma:contentTypeName="CEO document" ma:contentTypeID="0x010100DC4609945C62484896D6905699A87F9F0100A3FB4BCCCED8004C85C7722AF7C04A3A" ma:contentTypeVersion="225" ma:contentTypeDescription="" ma:contentTypeScope="" ma:versionID="0943d185a5f39453019ba283170cdd53">
  <xsd:schema xmlns:xsd="http://www.w3.org/2001/XMLSchema" xmlns:xs="http://www.w3.org/2001/XMLSchema" xmlns:p="http://schemas.microsoft.com/office/2006/metadata/properties" xmlns:ns2="8ea4f82f-c166-4dd6-8741-5aba46bddd76" xmlns:ns3="a6956433-c474-45b6-8603-99ac69dad583" targetNamespace="http://schemas.microsoft.com/office/2006/metadata/properties" ma:root="true" ma:fieldsID="a68abf65bc2b39b4fde8a085aca9ca23" ns2:_="" ns3:_="">
    <xsd:import namespace="8ea4f82f-c166-4dd6-8741-5aba46bddd76"/>
    <xsd:import namespace="a6956433-c474-45b6-8603-99ac69dad583"/>
    <xsd:element name="properties">
      <xsd:complexType>
        <xsd:sequence>
          <xsd:element name="documentManagement">
            <xsd:complexType>
              <xsd:all>
                <xsd:element ref="ns2:Standard_x0020_Doc_x0020_Type" minOccurs="0"/>
                <xsd:element ref="ns2:Program" minOccurs="0"/>
                <xsd:element ref="ns2:Project" minOccurs="0"/>
                <xsd:element ref="ns2:Meeting_x0020_Number" minOccurs="0"/>
                <xsd:element ref="ns2:Calendar_x0020_Year" minOccurs="0"/>
                <xsd:element ref="ns3:Fiscal_x0020_Year" minOccurs="0"/>
                <xsd:element ref="ns2:Relates_x0020_to" minOccurs="0"/>
                <xsd:element ref="ns2:Agenda_x0020_Ite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a4f82f-c166-4dd6-8741-5aba46bddd76" elementFormDefault="qualified">
    <xsd:import namespace="http://schemas.microsoft.com/office/2006/documentManagement/types"/>
    <xsd:import namespace="http://schemas.microsoft.com/office/infopath/2007/PartnerControls"/>
    <xsd:element name="Standard_x0020_Doc_x0020_Type" ma:index="2" nillable="true" ma:displayName="Standard Doc Type" ma:default="General" ma:format="Dropdown" ma:internalName="Standard_x0020_Doc_x0020_Type">
      <xsd:simpleType>
        <xsd:restriction base="dms:Choice">
          <xsd:enumeration value="Action Plan"/>
          <xsd:enumeration value="Agreement"/>
          <xsd:enumeration value="Agenda"/>
          <xsd:enumeration value="Brochure"/>
          <xsd:enumeration value="Budget"/>
          <xsd:enumeration value="Contract"/>
          <xsd:enumeration value="Communications"/>
          <xsd:enumeration value="Data file"/>
          <xsd:enumeration value="Discussion"/>
          <xsd:enumeration value="Email"/>
          <xsd:enumeration value="Expression of Interest"/>
          <xsd:enumeration value="Fax"/>
          <xsd:enumeration value="File Note"/>
          <xsd:enumeration value="Form"/>
          <xsd:enumeration value="Funding Application"/>
          <xsd:enumeration value="General"/>
          <xsd:enumeration value="Information sheet"/>
          <xsd:enumeration value="Letter"/>
          <xsd:enumeration value="Manual"/>
          <xsd:enumeration value="Map"/>
          <xsd:enumeration value="Mapping"/>
          <xsd:enumeration value="Management Plan"/>
          <xsd:enumeration value="Master Plan"/>
          <xsd:enumeration value="Media Release"/>
          <xsd:enumeration value="Memo"/>
          <xsd:enumeration value="Meeting Paper"/>
          <xsd:enumeration value="Minutes"/>
          <xsd:enumeration value="Newsletter"/>
          <xsd:enumeration value="Newspaper Article"/>
          <xsd:enumeration value="Photo"/>
          <xsd:enumeration value="Policy"/>
          <xsd:enumeration value="Position Description"/>
          <xsd:enumeration value="Presentation"/>
          <xsd:enumeration value="Procedure"/>
          <xsd:enumeration value="Project"/>
          <xsd:enumeration value="Project Plan"/>
          <xsd:enumeration value="Project Brief"/>
          <xsd:enumeration value="Publication"/>
          <xsd:enumeration value="Quotation"/>
          <xsd:enumeration value="Report - Meeting"/>
          <xsd:enumeration value="Report - Inspection"/>
          <xsd:enumeration value="Report - General"/>
          <xsd:enumeration value="Research"/>
          <xsd:enumeration value="Response"/>
          <xsd:enumeration value="Strategy"/>
          <xsd:enumeration value="Submission"/>
          <xsd:enumeration value="Template"/>
          <xsd:enumeration value="Whole Farm Plan"/>
          <xsd:enumeration value="Other"/>
        </xsd:restriction>
      </xsd:simpleType>
    </xsd:element>
    <xsd:element name="Program" ma:index="3" nillable="true" ma:displayName="Program" ma:format="Dropdown" ma:internalName="Program">
      <xsd:simpleType>
        <xsd:restriction base="dms:Choice">
          <xsd:enumeration value="Biodiversity"/>
          <xsd:enumeration value="Climate Change"/>
          <xsd:enumeration value="Community Engagement"/>
          <xsd:enumeration value="Corporate"/>
          <xsd:enumeration value="Dryland Salinity"/>
          <xsd:enumeration value="Farm Water"/>
          <xsd:enumeration value="Flood Protection"/>
          <xsd:enumeration value="Indigenous"/>
          <xsd:enumeration value="Land Health"/>
          <xsd:enumeration value="Pest Plants and Animals"/>
          <xsd:enumeration value="Riparian Habitat"/>
          <xsd:enumeration value="River Health"/>
          <xsd:enumeration value="SIR Salinity"/>
          <xsd:enumeration value="Water and Environmental Flows"/>
          <xsd:enumeration value="Water Quality"/>
        </xsd:restriction>
      </xsd:simpleType>
    </xsd:element>
    <xsd:element name="Project" ma:index="4" nillable="true" ma:displayName="Project" ma:description="Project name" ma:internalName="Project">
      <xsd:simpleType>
        <xsd:restriction base="dms:Text">
          <xsd:maxLength value="255"/>
        </xsd:restriction>
      </xsd:simpleType>
    </xsd:element>
    <xsd:element name="Meeting_x0020_Number" ma:index="5" nillable="true" ma:displayName="Meeting Number" ma:default="" ma:internalName="Meeting_x0020_Number">
      <xsd:simpleType>
        <xsd:restriction base="dms:Text">
          <xsd:maxLength value="255"/>
        </xsd:restriction>
      </xsd:simpleType>
    </xsd:element>
    <xsd:element name="Calendar_x0020_Year" ma:index="6" nillable="true" ma:displayName="Calendar Year" ma:default="2019" ma:format="Dropdown" ma:internalName="Calendar_x0020_Year">
      <xsd:simpleType>
        <xsd:restriction base="dms:Choice">
          <xsd:enumeration value="2005 or earlier"/>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Relates_x0020_to" ma:index="12" nillable="true" ma:displayName="Relates to" ma:description="Staff, Board or Committee member that document relates to" ma:internalName="Relates_x0020_to">
      <xsd:simpleType>
        <xsd:restriction base="dms:Text">
          <xsd:maxLength value="255"/>
        </xsd:restriction>
      </xsd:simpleType>
    </xsd:element>
    <xsd:element name="Agenda_x0020_Item" ma:index="13" nillable="true" ma:displayName="Agenda Item" ma:internalName="Agenda_x0020_Item">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956433-c474-45b6-8603-99ac69dad583" elementFormDefault="qualified">
    <xsd:import namespace="http://schemas.microsoft.com/office/2006/documentManagement/types"/>
    <xsd:import namespace="http://schemas.microsoft.com/office/infopath/2007/PartnerControls"/>
    <xsd:element name="Fiscal_x0020_Year" ma:index="7" nillable="true" ma:displayName="Fiscal Year" ma:default="19/20" ma:format="Dropdown" ma:internalName="Fiscal_x0020_Year" ma:readOnly="false">
      <xsd:simpleType>
        <xsd:restriction base="dms:Choice">
          <xsd:enumeration value="04/05"/>
          <xsd:enumeration value="05/06"/>
          <xsd:enumeration value="06/07"/>
          <xsd:enumeration value="07/08"/>
          <xsd:enumeration value="08/09"/>
          <xsd:enumeration value="09/10"/>
          <xsd:enumeration value="10/11"/>
          <xsd:enumeration value="11/12"/>
          <xsd:enumeration value="12/13"/>
          <xsd:enumeration value="13/14"/>
          <xsd:enumeration value="14/15"/>
          <xsd:enumeration value="15/16"/>
          <xsd:enumeration value="16/17"/>
          <xsd:enumeration value="17/18"/>
          <xsd:enumeration value="18/19"/>
          <xsd:enumeration value="19/20"/>
          <xsd:enumeration value="20/21"/>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Policy Barcode Generator</Name>
    <Synchronization>Synchronous</Synchronization>
    <Type>10001</Type>
    <SequenceNumber>1000</SequenceNumber>
    <Url/>
    <Assembly>Microsoft.Office.Policy, Version=16.0.0.0, Culture=neutral, PublicKeyToken=71e9bce111e9429c</Assembly>
    <Class>Microsoft.Office.RecordsManagement.Internal.BarcodeHandler</Class>
    <Data/>
    <Filter/>
  </Receiver>
  <Receiver>
    <Name>Policy Barcode Generator</Name>
    <Synchronization>Synchronous</Synchronization>
    <Type>10002</Type>
    <SequenceNumber>1001</SequenceNumber>
    <Url/>
    <Assembly>Microsoft.Office.Policy, Version=16.0.0.0, Culture=neutral, PublicKeyToken=71e9bce111e9429c</Assembly>
    <Class>Microsoft.Office.RecordsManagement.Internal.BarcodeHandler</Class>
    <Data/>
    <Filter/>
  </Receiver>
  <Receiver>
    <Name>Policy Barcode Generator</Name>
    <Synchronization>Synchronous</Synchronization>
    <Type>10004</Type>
    <SequenceNumber>1002</SequenceNumber>
    <Url/>
    <Assembly>Microsoft.Office.Policy, Version=16.0.0.0, Culture=neutral, PublicKeyToken=71e9bce111e9429c</Assembly>
    <Class>Microsoft.Office.RecordsManagement.Internal.BarcodeHandler</Class>
    <Data/>
    <Filter/>
  </Receiver>
  <Receiver>
    <Name>Policy Barcode Generator</Name>
    <Synchronization>Synchronous</Synchronization>
    <Type>10006</Type>
    <SequenceNumber>1003</SequenceNumber>
    <Url/>
    <Assembly>Microsoft.Office.Policy, Version=16.0.0.0, Culture=neutral, PublicKeyToken=71e9bce111e9429c</Assembly>
    <Class>Microsoft.Office.RecordsManagement.Internal.BarcodeHandler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AACB558-D685-4AEE-B2B6-8F75C4E21BAA}">
  <ds:schemaRefs>
    <ds:schemaRef ds:uri="http://schemas.microsoft.com/office/2006/metadata/properties"/>
    <ds:schemaRef ds:uri="http://schemas.microsoft.com/office/infopath/2007/PartnerControls"/>
    <ds:schemaRef ds:uri="http://schemas.openxmlformats.org/package/2006/metadata/core-properties"/>
    <ds:schemaRef ds:uri="8ea4f82f-c166-4dd6-8741-5aba46bddd76"/>
    <ds:schemaRef ds:uri="http://purl.org/dc/terms/"/>
    <ds:schemaRef ds:uri="a6956433-c474-45b6-8603-99ac69dad583"/>
    <ds:schemaRef ds:uri="http://schemas.microsoft.com/office/2006/documentManagement/types"/>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B54F213D-E409-4DC7-9378-4E40F98AA6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a4f82f-c166-4dd6-8741-5aba46bddd76"/>
    <ds:schemaRef ds:uri="a6956433-c474-45b6-8603-99ac69dad5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473DF9-65D2-45B8-ABC2-E2EB61CCF716}">
  <ds:schemaRefs>
    <ds:schemaRef ds:uri="http://schemas.microsoft.com/sharepoint/v3/contenttype/forms"/>
  </ds:schemaRefs>
</ds:datastoreItem>
</file>

<file path=customXml/itemProps4.xml><?xml version="1.0" encoding="utf-8"?>
<ds:datastoreItem xmlns:ds="http://schemas.openxmlformats.org/officeDocument/2006/customXml" ds:itemID="{B6C3A9E8-38E6-44F5-9B5A-404438662C0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3173</TotalTime>
  <Words>1678</Words>
  <Application>Microsoft Office PowerPoint</Application>
  <PresentationFormat>On-screen Show (4:3)</PresentationFormat>
  <Paragraphs>249</Paragraphs>
  <Slides>27</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3_Default Design</vt:lpstr>
      <vt:lpstr>Visio</vt:lpstr>
      <vt:lpstr>  Goulburn Broken  Catchment Management Authority  Chris Norman,  head of the GB basin  management   Mark Turner, manager of river and wetland  health programme  </vt:lpstr>
      <vt:lpstr>Location</vt:lpstr>
      <vt:lpstr>Part of the Murray Darling Basin </vt:lpstr>
      <vt:lpstr>PowerPoint Presentation</vt:lpstr>
      <vt:lpstr>PowerPoint Presentation</vt:lpstr>
      <vt:lpstr>PowerPoint Presentation</vt:lpstr>
      <vt:lpstr>PowerPoint Presentation</vt:lpstr>
      <vt:lpstr>Historical rainfall extremes</vt:lpstr>
      <vt:lpstr>PowerPoint Presentation</vt:lpstr>
      <vt:lpstr>Goulburn Broken Catchment</vt:lpstr>
      <vt:lpstr>PowerPoint Presentation</vt:lpstr>
      <vt:lpstr>PowerPoint Presentation</vt:lpstr>
      <vt:lpstr>Recent changes on water volumes and ownership across norther Victoria</vt:lpstr>
      <vt:lpstr>PowerPoint Presentation</vt:lpstr>
      <vt:lpstr>PowerPoint Presentation</vt:lpstr>
      <vt:lpstr>PowerPoint Presentation</vt:lpstr>
      <vt:lpstr>PowerPoint Presentation</vt:lpstr>
      <vt:lpstr>Floodplain Management</vt:lpstr>
      <vt:lpstr>PowerPoint Presentation</vt:lpstr>
      <vt:lpstr>Drainage</vt:lpstr>
      <vt:lpstr>PowerPoint Presentation</vt:lpstr>
      <vt:lpstr>Water Quality</vt:lpstr>
      <vt:lpstr>Water allocations 1984/85 – 2013/14</vt:lpstr>
      <vt:lpstr>PowerPoint Presentation</vt:lpstr>
      <vt:lpstr>Water prices take off..</vt:lpstr>
      <vt:lpstr>Goulburn Broken Regional Waterway Strategy </vt:lpstr>
      <vt:lpstr>Useful links </vt:lpstr>
    </vt:vector>
  </TitlesOfParts>
  <Company>GBCMA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Water Use in Northern Vic presentation (Australian Dairy Conf, 17 Feb 2016)</dc:title>
  <dc:creator>Carl Walters</dc:creator>
  <cp:lastModifiedBy>Yuriy Lutchak</cp:lastModifiedBy>
  <cp:revision>294</cp:revision>
  <cp:lastPrinted>2019-09-26T03:15:01Z</cp:lastPrinted>
  <dcterms:created xsi:type="dcterms:W3CDTF">2011-10-06T04:24:35Z</dcterms:created>
  <dcterms:modified xsi:type="dcterms:W3CDTF">2019-10-07T13:20:49Z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0x010100DC4609945C62484896D6905699A87F9F0100A3FB4BCCCED8004C85C7722AF7C04A3A</vt:lpwstr>
  </property>
  <property fmtid="{D5CDD505-2E9C-101B-9397-08002B2CF9AE}" pid="3" name="_dlc_BarcodeValue">
    <vt:lpwstr>6267706939</vt:lpwstr>
  </property>
  <property fmtid="{D5CDD505-2E9C-101B-9397-08002B2CF9AE}" pid="4" name="_dlc_BarcodePreview">
    <vt:lpwstr>https://goulburnbrokencma.sharepoint.com/exec/ceo/_layouts/15/barcodeimagefromitem.aspx?ID=2291&amp;list=2c291c76-863e-415f-a7bc-5d413c49d404, Barcode: 6267706939</vt:lpwstr>
  </property>
  <property fmtid="{D5CDD505-2E9C-101B-9397-08002B2CF9AE}" pid="5" name="_dlc_DocId">
    <vt:lpwstr>GBCMA-2028284823-2291</vt:lpwstr>
  </property>
  <property fmtid="{D5CDD505-2E9C-101B-9397-08002B2CF9AE}" pid="6" name="_dlc_DocIdUrl">
    <vt:lpwstr>https://goulburnbrokencma.sharepoint.com/exec/ceo/_layouts/15/DocIdRedir.aspx?ID=GBCMA-2028284823-2291, GBCMA-2028284823-2291</vt:lpwstr>
  </property>
  <property fmtid="{D5CDD505-2E9C-101B-9397-08002B2CF9AE}" pid="7" name="_dlc_DocIdItemGuid">
    <vt:lpwstr>6c775b64-5ef8-432a-b556-a3e7365f82ed</vt:lpwstr>
  </property>
  <property fmtid="{D5CDD505-2E9C-101B-9397-08002B2CF9AE}" pid="8" name="Order">
    <vt:r8>194100</vt:r8>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dlc_BarcodeImage">
    <vt:lpwstr>iVBORw0KGgoAAAANSUhEUgAAAYIAAABtCAYAAACsn2ZqAAAAAXNSR0IArs4c6QAAAARnQU1BAACxjwv8YQUAAAAJcEhZcwAADsMAAA7DAcdvqGQAABqESURBVHhe7ZvRcR1HskTXPBkkc+SLXJEnfBKJXB0kK4s1Nb0fL9AnImMjeRKNxs/MJcT9z7fL5XK5fGnui+ByuVy+OPdFcLlcLl+c+yK4XC6XL859EVwul8sX574ILpfL5Ytz/EXwn//</vt:lpwstr>
  </property>
</Properties>
</file>