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0"/>
  </p:notesMasterIdLst>
  <p:handoutMasterIdLst>
    <p:handoutMasterId r:id="rId21"/>
  </p:handoutMasterIdLst>
  <p:sldIdLst>
    <p:sldId id="256" r:id="rId3"/>
    <p:sldId id="280" r:id="rId4"/>
    <p:sldId id="377" r:id="rId5"/>
    <p:sldId id="378" r:id="rId6"/>
    <p:sldId id="385" r:id="rId7"/>
    <p:sldId id="384" r:id="rId8"/>
    <p:sldId id="387" r:id="rId9"/>
    <p:sldId id="379" r:id="rId10"/>
    <p:sldId id="390" r:id="rId11"/>
    <p:sldId id="383" r:id="rId12"/>
    <p:sldId id="380" r:id="rId13"/>
    <p:sldId id="389" r:id="rId14"/>
    <p:sldId id="388" r:id="rId15"/>
    <p:sldId id="381" r:id="rId16"/>
    <p:sldId id="382" r:id="rId17"/>
    <p:sldId id="391" r:id="rId18"/>
    <p:sldId id="271" r:id="rId19"/>
  </p:sldIdLst>
  <p:sldSz cx="9144000" cy="6858000" type="screen4x3"/>
  <p:notesSz cx="9928225" cy="6797675"/>
  <p:defaultTextStyle>
    <a:defPPr>
      <a:defRPr lang="en-GB"/>
    </a:defPPr>
    <a:lvl1pPr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742950" indent="-28575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1143000" indent="-228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600200" indent="-228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2057400" indent="-228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ille" initials="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4658" autoAdjust="0"/>
  </p:normalViewPr>
  <p:slideViewPr>
    <p:cSldViewPr>
      <p:cViewPr varScale="1">
        <p:scale>
          <a:sx n="63" d="100"/>
          <a:sy n="63" d="100"/>
        </p:scale>
        <p:origin x="1428" y="4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9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20" y="-78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Times New Roman" pitchFamily="16" charset="0"/>
              <a:buNone/>
              <a:defRPr sz="1200"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Times New Roman" pitchFamily="16" charset="0"/>
              <a:buNone/>
              <a:defRPr sz="1200"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fld id="{2A9BCC22-0A4D-4EF3-B432-835E3B073BD6}" type="datetimeFigureOut">
              <a:rPr lang="en-US"/>
              <a:pPr>
                <a:defRPr/>
              </a:pPr>
              <a:t>7/1/2019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Times New Roman" pitchFamily="16" charset="0"/>
              <a:buNone/>
              <a:defRPr sz="1200"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Font typeface="Times New Roman" pitchFamily="16" charset="0"/>
              <a:buNone/>
              <a:defRPr sz="1200"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fld id="{A326A5EF-39FA-4700-925A-F9831F38E91F}" type="slidenum">
              <a:rPr lang="en-US"/>
              <a:pPr>
                <a:defRPr/>
              </a:pPr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38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9928225" cy="67976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928225" cy="67976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0"/>
            <a:ext cx="430053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622925" y="0"/>
            <a:ext cx="430053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25606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3900" y="509588"/>
            <a:ext cx="3395663" cy="254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992188" y="3228975"/>
            <a:ext cx="7939087" cy="305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t-EE" noProof="0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622925" y="6456363"/>
            <a:ext cx="4298950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695E5CBF-2703-48E0-B1C2-923D315F881C}" type="slidenum">
              <a:rPr lang="en-US"/>
              <a:pPr>
                <a:defRPr/>
              </a:pPr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0522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CF310CE7-83EF-43FC-917D-3DC9E38BE75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5622925" y="6456363"/>
            <a:ext cx="4300538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120F624-CF80-4942-8216-C7BE817102A1}" type="slidenum">
              <a:rPr lang="en-US" sz="12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en-US" sz="12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400425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8975"/>
            <a:ext cx="7940675" cy="3059113"/>
          </a:xfrm>
          <a:noFill/>
          <a:ln/>
        </p:spPr>
        <p:txBody>
          <a:bodyPr wrap="none" anchor="ctr"/>
          <a:lstStyle/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7945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6D504B16-177D-4509-9B6B-E81DC3D61B1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7651" name="Text Box 1"/>
          <p:cNvSpPr txBox="1">
            <a:spLocks noChangeArrowheads="1"/>
          </p:cNvSpPr>
          <p:nvPr/>
        </p:nvSpPr>
        <p:spPr bwMode="auto">
          <a:xfrm>
            <a:off x="5622925" y="6456363"/>
            <a:ext cx="4300538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FB92C97-CE8D-401B-BC64-8252D6F931D0}" type="slidenum">
              <a:rPr lang="en-US" sz="1200">
                <a:solidFill>
                  <a:srgbClr val="000000"/>
                </a:solidFill>
                <a:latin typeface="Times New Roman" pitchFamily="16" charset="0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en-US" sz="12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400425" cy="25495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8975"/>
            <a:ext cx="7940675" cy="3059113"/>
          </a:xfrm>
          <a:noFill/>
          <a:ln/>
        </p:spPr>
        <p:txBody>
          <a:bodyPr wrap="none" anchor="ctr"/>
          <a:lstStyle/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95493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DB690-3EEC-4348-B5C8-CE5093494819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178563" y="1821644"/>
            <a:ext cx="4500596" cy="414340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4646612" y="1643050"/>
            <a:ext cx="4140229" cy="44799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79963-067D-4061-90DE-87807BCEBC4D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457200" y="255588"/>
            <a:ext cx="6704013" cy="1309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hangingPunct="0">
              <a:defRPr/>
            </a:pPr>
            <a:r>
              <a:rPr lang="en-US" sz="3200" kern="0" dirty="0">
                <a:solidFill>
                  <a:srgbClr val="2FB457"/>
                </a:solidFill>
                <a:latin typeface="+mj-lt"/>
                <a:ea typeface="+mj-ea"/>
                <a:cs typeface="+mj-cs"/>
              </a:rPr>
              <a:t>Click to edit Master title style</a:t>
            </a:r>
            <a:endParaRPr lang="et-EE" sz="3200" kern="0" dirty="0">
              <a:solidFill>
                <a:srgbClr val="2FB457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178563" y="1821644"/>
            <a:ext cx="4500596" cy="414340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6612" y="1643050"/>
            <a:ext cx="4140229" cy="44799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8DD60-5BEB-4DCB-B837-2A5751AF8298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0174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8612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00174"/>
            <a:ext cx="7769225" cy="85725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28671"/>
            <a:ext cx="7769225" cy="10715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49485"/>
            <a:ext cx="4037013" cy="4522787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2049485"/>
            <a:ext cx="4037012" cy="230820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3973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254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69"/>
            <a:ext cx="3008313" cy="1092455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28669"/>
            <a:ext cx="5111750" cy="3286149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90720"/>
            <a:ext cx="3008313" cy="4410114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B050"/>
              </a:buClr>
              <a:defRPr/>
            </a:lvl1pPr>
            <a:lvl2pPr>
              <a:buClr>
                <a:srgbClr val="00B050"/>
              </a:buClr>
              <a:defRPr/>
            </a:lvl2pPr>
            <a:lvl3pPr>
              <a:buClr>
                <a:srgbClr val="00B050"/>
              </a:buClr>
              <a:defRPr/>
            </a:lvl3pPr>
            <a:lvl4pPr>
              <a:buClr>
                <a:srgbClr val="00B050"/>
              </a:buClr>
              <a:defRPr/>
            </a:lvl4pPr>
            <a:lvl5pPr>
              <a:buClr>
                <a:srgbClr val="00B05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038AC-610E-476C-A51B-9E31178486CD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200672"/>
            <a:ext cx="6000792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596" y="1012847"/>
            <a:ext cx="600079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8596" y="5767410"/>
            <a:ext cx="6000792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928671"/>
            <a:ext cx="7769225" cy="7858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387714" y="1937165"/>
            <a:ext cx="4604550" cy="452278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t-EE" dirty="0"/>
              <a:t>a</a:t>
            </a:r>
            <a:r>
              <a:rPr lang="en-US" dirty="0"/>
              <a:t>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16200000">
            <a:off x="4000496" y="-2714669"/>
            <a:ext cx="1214445" cy="835824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1250142" y="1250130"/>
            <a:ext cx="4357701" cy="614366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184D1-1568-41F9-8ABE-620E8556660B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5F421-9B04-491C-8020-2276E4428EE8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513DA-3C1E-4CE0-B4C5-D49D6AB4645C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09DC6-7BFB-4818-81A2-E9E072C581C6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A0642-DA9A-462B-9D8A-1D81C93AE038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8F1CA-F76D-4173-AB26-AC9C88B299FC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FC9A6-727F-4D85-B560-5F1469BA9A6D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0825" y="260350"/>
            <a:ext cx="8642350" cy="6337300"/>
          </a:xfrm>
          <a:prstGeom prst="rect">
            <a:avLst/>
          </a:prstGeom>
          <a:noFill/>
          <a:ln w="28440">
            <a:solidFill>
              <a:srgbClr val="2FB45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0825" y="6237288"/>
            <a:ext cx="8642350" cy="360362"/>
          </a:xfrm>
          <a:prstGeom prst="rect">
            <a:avLst/>
          </a:prstGeom>
          <a:solidFill>
            <a:srgbClr val="2FB45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685800" y="6237288"/>
            <a:ext cx="1903413" cy="35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37288"/>
            <a:ext cx="2894013" cy="35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804025" y="6237288"/>
            <a:ext cx="1901825" cy="357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fld id="{248CE961-FFF2-4A08-BD1F-B8C0AFFCF370}" type="slidenum">
              <a:rPr lang="et-EE"/>
              <a:pPr>
                <a:defRPr/>
              </a:pPr>
              <a:t>‹№›</a:t>
            </a:fld>
            <a:endParaRPr lang="et-EE" dirty="0"/>
          </a:p>
        </p:txBody>
      </p:sp>
      <p:sp>
        <p:nvSpPr>
          <p:cNvPr id="205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55588"/>
            <a:ext cx="6704013" cy="1309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205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  <p:pic>
        <p:nvPicPr>
          <p:cNvPr id="2057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7250" y="284163"/>
            <a:ext cx="1676400" cy="1522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200" r:id="rId11"/>
  </p:sldLayoutIdLst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+mj-lt"/>
          <a:ea typeface="Lucida Sans Unicode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cs typeface="Lucida Sans Unicode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cs typeface="Lucida Sans Unicode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cs typeface="Lucida Sans Unicode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2FB457"/>
          </a:solidFill>
          <a:latin typeface="Arial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Lucida Sans Unicode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Lucida Sans Unicode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Lucida Sans Unicode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1600">
          <a:solidFill>
            <a:srgbClr val="000000"/>
          </a:solidFill>
          <a:latin typeface="+mn-lt"/>
          <a:ea typeface="Lucida Sans Unicode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1400">
          <a:solidFill>
            <a:srgbClr val="000000"/>
          </a:solidFill>
          <a:latin typeface="+mn-lt"/>
          <a:ea typeface="Lucida Sans Unicode" charset="0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"/>
          <p:cNvGrpSpPr>
            <a:grpSpLocks/>
          </p:cNvGrpSpPr>
          <p:nvPr/>
        </p:nvGrpSpPr>
        <p:grpSpPr bwMode="auto">
          <a:xfrm>
            <a:off x="250825" y="188913"/>
            <a:ext cx="8710613" cy="6477000"/>
            <a:chOff x="158" y="119"/>
            <a:chExt cx="5487" cy="4080"/>
          </a:xfrm>
        </p:grpSpPr>
        <p:sp>
          <p:nvSpPr>
            <p:cNvPr id="2050" name="AutoShape 2"/>
            <p:cNvSpPr>
              <a:spLocks noChangeArrowheads="1"/>
            </p:cNvSpPr>
            <p:nvPr/>
          </p:nvSpPr>
          <p:spPr bwMode="auto">
            <a:xfrm>
              <a:off x="4104" y="119"/>
              <a:ext cx="1542" cy="4081"/>
            </a:xfrm>
            <a:prstGeom prst="roundRect">
              <a:avLst>
                <a:gd name="adj" fmla="val 16667"/>
              </a:avLst>
            </a:prstGeom>
            <a:solidFill>
              <a:srgbClr val="2FB457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t-EE" dirty="0"/>
            </a:p>
          </p:txBody>
        </p:sp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158" y="119"/>
              <a:ext cx="4218" cy="4081"/>
            </a:xfrm>
            <a:prstGeom prst="rect">
              <a:avLst/>
            </a:prstGeom>
            <a:solidFill>
              <a:srgbClr val="2FB457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t-EE" dirty="0"/>
            </a:p>
          </p:txBody>
        </p:sp>
      </p:grpSp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000125"/>
            <a:ext cx="7769225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pic>
        <p:nvPicPr>
          <p:cNvPr id="3076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16688" y="4222750"/>
            <a:ext cx="2519362" cy="2519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84213" y="549275"/>
            <a:ext cx="7345362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2640" rIns="90000" bIns="46800">
            <a:spAutoFit/>
          </a:bodyPr>
          <a:lstStyle/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t-EE" dirty="0">
                <a:solidFill>
                  <a:srgbClr val="FFFFFF"/>
                </a:solidFill>
              </a:rPr>
              <a:t>Eesti Keskkonnauuringute Keskus</a:t>
            </a:r>
          </a:p>
        </p:txBody>
      </p:sp>
      <p:sp>
        <p:nvSpPr>
          <p:cNvPr id="307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49463"/>
            <a:ext cx="8226425" cy="4522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chemeClr val="bg1"/>
          </a:solidFill>
          <a:latin typeface="+mj-lt"/>
          <a:ea typeface="Lucida Sans Unicode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chemeClr val="bg1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chemeClr val="bg1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chemeClr val="bg1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chemeClr val="bg1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2FB457"/>
          </a:solidFill>
          <a:latin typeface="Arial" charset="0"/>
          <a:cs typeface="Lucida Sans Unicode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2FB457"/>
          </a:solidFill>
          <a:latin typeface="Arial" charset="0"/>
          <a:cs typeface="Lucida Sans Unicode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2FB457"/>
          </a:solidFill>
          <a:latin typeface="Arial" charset="0"/>
          <a:cs typeface="Lucida Sans Unicode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2FB457"/>
          </a:solidFill>
          <a:latin typeface="Arial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chemeClr val="bg1"/>
          </a:solidFill>
          <a:latin typeface="+mn-lt"/>
          <a:ea typeface="Lucida Sans Unicode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chemeClr val="bg1"/>
          </a:solidFill>
          <a:latin typeface="+mn-lt"/>
          <a:ea typeface="Lucida Sans Unicode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chemeClr val="bg1"/>
          </a:solidFill>
          <a:latin typeface="+mn-lt"/>
          <a:ea typeface="Lucida Sans Unicode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chemeClr val="bg1"/>
          </a:solidFill>
          <a:latin typeface="+mn-lt"/>
          <a:ea typeface="Lucida Sans Unicode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chemeClr val="bg1"/>
          </a:solidFill>
          <a:latin typeface="+mn-lt"/>
          <a:ea typeface="Lucida Sans Unicode" charset="0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675"/>
          <a:stretch>
            <a:fillRect/>
          </a:stretch>
        </p:blipFill>
        <p:spPr bwMode="auto">
          <a:xfrm>
            <a:off x="250825" y="4171950"/>
            <a:ext cx="4484688" cy="2185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3" name="Title 5"/>
          <p:cNvSpPr>
            <a:spLocks noGrp="1"/>
          </p:cNvSpPr>
          <p:nvPr>
            <p:ph type="ctrTitle"/>
          </p:nvPr>
        </p:nvSpPr>
        <p:spPr>
          <a:xfrm>
            <a:off x="714375" y="1428750"/>
            <a:ext cx="7772400" cy="1470025"/>
          </a:xfrm>
        </p:spPr>
        <p:txBody>
          <a:bodyPr/>
          <a:lstStyle/>
          <a:p>
            <a:r>
              <a:rPr lang="ru-RU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5124" name="Subtitle 6"/>
          <p:cNvSpPr>
            <a:spLocks noGrp="1"/>
          </p:cNvSpPr>
          <p:nvPr>
            <p:ph type="subTitle" idx="1"/>
          </p:nvPr>
        </p:nvSpPr>
        <p:spPr>
          <a:xfrm>
            <a:off x="1357290" y="2857496"/>
            <a:ext cx="6400800" cy="1071570"/>
          </a:xfrm>
        </p:spPr>
        <p:txBody>
          <a:bodyPr/>
          <a:lstStyle/>
          <a:p>
            <a:pPr eaLnBrk="1" hangingPunct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dirty="0">
                <a:solidFill>
                  <a:srgbClr val="FFFFFF"/>
                </a:solidFill>
              </a:rPr>
              <a:t>Хилле Аллеманн</a:t>
            </a:r>
            <a:endParaRPr lang="et-EE" sz="2000" dirty="0">
              <a:solidFill>
                <a:srgbClr val="FFFFFF"/>
              </a:solidFill>
            </a:endParaRPr>
          </a:p>
          <a:p>
            <a:pPr eaLnBrk="1" hangingPunct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t-EE" sz="2000" dirty="0">
                <a:solidFill>
                  <a:srgbClr val="FFFFFF"/>
                </a:solidFill>
              </a:rPr>
              <a:t>06.06.2019</a:t>
            </a:r>
          </a:p>
          <a:p>
            <a:pPr eaLnBrk="1" hangingPunct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t-EE" sz="2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z="2800" dirty="0"/>
              <a:t>NO3-N </a:t>
            </a:r>
            <a:r>
              <a:rPr lang="ru-RU" sz="2800" dirty="0"/>
              <a:t>на</a:t>
            </a:r>
            <a:r>
              <a:rPr lang="az-Cyrl-AZ" altLang="et-EE" sz="2800" dirty="0"/>
              <a:t> Нарвской реке в </a:t>
            </a:r>
            <a:r>
              <a:rPr lang="et-EE" altLang="et-EE" sz="2800" dirty="0"/>
              <a:t>2018. </a:t>
            </a:r>
            <a:r>
              <a:rPr lang="az-Cyrl-AZ" altLang="et-EE" sz="2800" dirty="0"/>
              <a:t>году</a:t>
            </a:r>
            <a:endParaRPr lang="et-E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  <a:cs typeface="Lucida Sans Unicode" charset="0"/>
              </a:rPr>
              <a:t>Например</a:t>
            </a:r>
            <a:r>
              <a:rPr lang="et-EE" sz="2000" dirty="0">
                <a:solidFill>
                  <a:schemeClr val="tx1"/>
                </a:solidFill>
                <a:cs typeface="Lucida Sans Unicode" charset="0"/>
              </a:rPr>
              <a:t>: </a:t>
            </a:r>
            <a:r>
              <a:rPr lang="ru-RU" sz="2000" dirty="0">
                <a:solidFill>
                  <a:schemeClr val="tx1"/>
                </a:solidFill>
                <a:cs typeface="Lucida Sans Unicode" charset="0"/>
              </a:rPr>
              <a:t>разница концентрации нитратов не является статистически значимой</a:t>
            </a:r>
            <a:r>
              <a:rPr lang="et-EE" sz="2000" dirty="0">
                <a:solidFill>
                  <a:schemeClr val="tx1"/>
                </a:solidFill>
                <a:cs typeface="Lucida Sans Unicode" charset="0"/>
              </a:rPr>
              <a:t>  (</a:t>
            </a:r>
            <a:r>
              <a:rPr lang="ru-RU" altLang="et-EE" sz="2000" dirty="0"/>
              <a:t>Использовались двухвыборочный t-тест для средних</a:t>
            </a:r>
            <a:r>
              <a:rPr lang="et-EE" altLang="et-EE" sz="2000" dirty="0"/>
              <a:t>)</a:t>
            </a:r>
            <a:endParaRPr lang="ru-RU" altLang="et-EE" sz="2000" dirty="0"/>
          </a:p>
          <a:p>
            <a:pPr>
              <a:buNone/>
            </a:pPr>
            <a:endParaRPr lang="et-EE" sz="2000" dirty="0">
              <a:solidFill>
                <a:schemeClr val="tx1"/>
              </a:solidFill>
              <a:cs typeface="Lucida Sans Unicode" charset="0"/>
            </a:endParaRPr>
          </a:p>
          <a:p>
            <a:endParaRPr lang="et-EE" altLang="et-EE" sz="2000" dirty="0">
              <a:cs typeface="Lucida Sans Unicode" charset="0"/>
            </a:endParaRPr>
          </a:p>
          <a:p>
            <a:endParaRPr lang="et-EE" dirty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636912"/>
            <a:ext cx="4723492" cy="321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10</a:t>
            </a:fld>
            <a:endParaRPr lang="et-E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Псковские лаборатории, участвующие в мониторинге</a:t>
            </a:r>
            <a:r>
              <a:rPr lang="et-EE" sz="2000" dirty="0"/>
              <a:t> </a:t>
            </a:r>
            <a:r>
              <a:rPr lang="az-Cyrl-AZ" sz="2000" dirty="0"/>
              <a:t>трансграничных водных объектов</a:t>
            </a:r>
            <a:r>
              <a:rPr lang="ru-RU" sz="2000" dirty="0"/>
              <a:t>, принимают участие в эстонских сравнительных испытаниях поверхностных вод (БПК</a:t>
            </a:r>
            <a:r>
              <a:rPr lang="ru-RU" sz="2000" baseline="-25000" dirty="0"/>
              <a:t>5</a:t>
            </a:r>
            <a:r>
              <a:rPr lang="ru-RU" sz="2000" dirty="0"/>
              <a:t>, ХПК</a:t>
            </a:r>
            <a:r>
              <a:rPr lang="ru-RU" sz="2000" baseline="-25000" dirty="0"/>
              <a:t>Mn</a:t>
            </a:r>
            <a:r>
              <a:rPr lang="ru-RU" sz="2000" dirty="0"/>
              <a:t>, pH, N</a:t>
            </a:r>
            <a:r>
              <a:rPr lang="ru-RU" sz="2000" baseline="-25000" dirty="0"/>
              <a:t>вал</a:t>
            </a:r>
            <a:r>
              <a:rPr lang="ru-RU" sz="2000" dirty="0"/>
              <a:t>, P</a:t>
            </a:r>
            <a:r>
              <a:rPr lang="ru-RU" sz="2000" baseline="-25000" dirty="0"/>
              <a:t>вал</a:t>
            </a:r>
            <a:r>
              <a:rPr lang="ru-RU" sz="2000" dirty="0"/>
              <a:t>, Fe</a:t>
            </a:r>
            <a:r>
              <a:rPr lang="ru-RU" sz="2000" baseline="-25000" dirty="0"/>
              <a:t>вал</a:t>
            </a:r>
            <a:r>
              <a:rPr lang="ru-RU" sz="2000" dirty="0"/>
              <a:t>, цветность, электропроводность</a:t>
            </a:r>
            <a:r>
              <a:rPr lang="et-EE" sz="2000" dirty="0"/>
              <a:t>, </a:t>
            </a:r>
            <a:r>
              <a:rPr lang="ru-RU" sz="2000" dirty="0"/>
              <a:t>взвешенные вещества</a:t>
            </a:r>
            <a:r>
              <a:rPr lang="et-EE" sz="2000" dirty="0"/>
              <a:t>, NO</a:t>
            </a:r>
            <a:r>
              <a:rPr lang="et-EE" sz="2000" baseline="-25000" dirty="0"/>
              <a:t>3</a:t>
            </a:r>
            <a:r>
              <a:rPr lang="et-EE" sz="2000" baseline="30000" dirty="0"/>
              <a:t>-</a:t>
            </a:r>
            <a:r>
              <a:rPr lang="et-EE" sz="2000" dirty="0"/>
              <a:t>, NO</a:t>
            </a:r>
            <a:r>
              <a:rPr lang="et-EE" sz="2000" baseline="-25000" dirty="0"/>
              <a:t>2</a:t>
            </a:r>
            <a:r>
              <a:rPr lang="et-EE" sz="2000" baseline="30000" dirty="0"/>
              <a:t>-</a:t>
            </a:r>
            <a:r>
              <a:rPr lang="et-EE" sz="2000" dirty="0"/>
              <a:t>, NH</a:t>
            </a:r>
            <a:r>
              <a:rPr lang="et-EE" sz="2000" baseline="-25000" dirty="0"/>
              <a:t>4</a:t>
            </a:r>
            <a:r>
              <a:rPr lang="et-EE" sz="2000" baseline="30000" dirty="0"/>
              <a:t>+</a:t>
            </a:r>
            <a:r>
              <a:rPr lang="et-EE" sz="2000" dirty="0"/>
              <a:t>, PO</a:t>
            </a:r>
            <a:r>
              <a:rPr lang="et-EE" sz="2000" baseline="-25000" dirty="0"/>
              <a:t>4</a:t>
            </a:r>
            <a:r>
              <a:rPr lang="et-EE" sz="2000" baseline="30000" dirty="0"/>
              <a:t>3-</a:t>
            </a:r>
            <a:r>
              <a:rPr lang="et-EE" sz="2000" dirty="0"/>
              <a:t>, SO</a:t>
            </a:r>
            <a:r>
              <a:rPr lang="et-EE" sz="2000" baseline="-25000" dirty="0"/>
              <a:t>4</a:t>
            </a:r>
            <a:r>
              <a:rPr lang="et-EE" sz="2000" baseline="30000" dirty="0"/>
              <a:t>2-</a:t>
            </a:r>
            <a:r>
              <a:rPr lang="et-EE" sz="2000" dirty="0"/>
              <a:t>, </a:t>
            </a:r>
            <a:r>
              <a:rPr lang="et-EE" sz="2000" dirty="0" err="1"/>
              <a:t>Cl</a:t>
            </a:r>
            <a:r>
              <a:rPr lang="et-EE" sz="2000" baseline="30000" dirty="0"/>
              <a:t>-</a:t>
            </a:r>
            <a:r>
              <a:rPr lang="et-EE" sz="2000" dirty="0"/>
              <a:t>, Ca</a:t>
            </a:r>
            <a:r>
              <a:rPr lang="et-EE" sz="2000" baseline="30000" dirty="0"/>
              <a:t>2+</a:t>
            </a:r>
            <a:r>
              <a:rPr lang="et-EE" sz="2000" dirty="0"/>
              <a:t>, Mg</a:t>
            </a:r>
            <a:r>
              <a:rPr lang="et-EE" sz="2000" baseline="30000" dirty="0"/>
              <a:t>2+</a:t>
            </a:r>
            <a:r>
              <a:rPr lang="et-EE" sz="2000" dirty="0"/>
              <a:t>, Na</a:t>
            </a:r>
            <a:r>
              <a:rPr lang="et-EE" sz="2000" baseline="30000" dirty="0"/>
              <a:t>+</a:t>
            </a:r>
            <a:r>
              <a:rPr lang="et-EE" sz="2000" dirty="0"/>
              <a:t>, K</a:t>
            </a:r>
            <a:r>
              <a:rPr lang="et-EE" sz="2000" baseline="30000" dirty="0"/>
              <a:t>+</a:t>
            </a:r>
            <a:r>
              <a:rPr lang="et-EE" sz="2000" dirty="0"/>
              <a:t>, </a:t>
            </a:r>
            <a:r>
              <a:rPr lang="az-Cyrl-AZ" sz="2000" dirty="0"/>
              <a:t>общая жёсткость, </a:t>
            </a:r>
            <a:r>
              <a:rPr lang="et-EE" sz="2000" dirty="0"/>
              <a:t>HCO</a:t>
            </a:r>
            <a:r>
              <a:rPr lang="et-EE" sz="2000" baseline="-25000" dirty="0"/>
              <a:t>3</a:t>
            </a:r>
            <a:r>
              <a:rPr lang="et-EE" sz="2000" baseline="30000" dirty="0"/>
              <a:t>-</a:t>
            </a:r>
            <a:r>
              <a:rPr lang="et-EE" sz="2000" dirty="0"/>
              <a:t> </a:t>
            </a:r>
            <a:r>
              <a:rPr lang="ru-RU" sz="2000" dirty="0"/>
              <a:t>)</a:t>
            </a:r>
          </a:p>
          <a:p>
            <a:r>
              <a:rPr lang="ru-RU" altLang="et-EE" sz="2000" dirty="0">
                <a:solidFill>
                  <a:schemeClr val="tx1"/>
                </a:solidFill>
              </a:rPr>
              <a:t>Следующий слайд даёт обзор об оценивании результатов нескольких компонентов</a:t>
            </a:r>
            <a:endParaRPr lang="ru-RU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11</a:t>
            </a:fld>
            <a:endParaRPr lang="et-E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2000" dirty="0"/>
              <a:t> </a:t>
            </a:r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1500174"/>
          <a:ext cx="8226424" cy="437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20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3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83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z-Cyrl-A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Результат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U (K=2)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z-Cyrl-A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Число-</a:t>
                      </a:r>
                      <a:r>
                        <a:rPr kumimoji="0" lang="et-E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Z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N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z-Cyrl-A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среднее (</a:t>
                      </a:r>
                      <a:r>
                        <a:rPr kumimoji="0" lang="et-E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x)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t-E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s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z-Cyrl-AZ" sz="1200" dirty="0"/>
                        <a:t>ЭЦИОС</a:t>
                      </a:r>
                      <a:endParaRPr lang="et-EE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БПК</a:t>
                      </a:r>
                      <a:r>
                        <a:rPr kumimoji="0" lang="ru-RU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5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 (мг</a:t>
                      </a:r>
                      <a:r>
                        <a:rPr kumimoji="0" lang="et-E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O</a:t>
                      </a:r>
                      <a:r>
                        <a:rPr kumimoji="0" lang="et-EE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2</a:t>
                      </a:r>
                      <a:r>
                        <a:rPr kumimoji="0" lang="et-E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/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л)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1,64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-0,54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11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1,87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0,43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200" dirty="0"/>
                        <a:t>Псковский ЦГМС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2,49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1,42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200" dirty="0"/>
                        <a:t>ФГУ “Псков-вoдхoз”</a:t>
                      </a:r>
                      <a:r>
                        <a:rPr lang="ru-RU" sz="1200" dirty="0"/>
                        <a:t> </a:t>
                      </a:r>
                      <a:endParaRPr lang="et-EE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1,24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-1,46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z-Cyrl-AZ" sz="1200" dirty="0"/>
                        <a:t>ЭЦИОС</a:t>
                      </a:r>
                      <a:endParaRPr lang="et-EE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t-E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8,12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0,39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20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8,09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0,07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200" dirty="0"/>
                        <a:t>Псковский ЦГМС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8,17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>
                          <a:solidFill>
                            <a:schemeClr val="tx1"/>
                          </a:solidFill>
                        </a:rPr>
                        <a:t>1,07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200" dirty="0"/>
                        <a:t>ФГУ “Псков-вoдхoз”</a:t>
                      </a:r>
                      <a:r>
                        <a:rPr lang="ru-RU" sz="1200" dirty="0"/>
                        <a:t> </a:t>
                      </a:r>
                      <a:endParaRPr lang="et-EE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8,10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0,12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z-Cyrl-AZ" sz="1200" dirty="0"/>
                        <a:t>ЭЦИОС</a:t>
                      </a:r>
                      <a:endParaRPr lang="et-EE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t-E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N</a:t>
                      </a:r>
                      <a:r>
                        <a:rPr kumimoji="0" lang="az-Cyrl-AZ" sz="16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вал</a:t>
                      </a:r>
                      <a:r>
                        <a:rPr kumimoji="0" lang="az-Cyrl-A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Lucida Sans Unicode" charset="0"/>
                          <a:cs typeface="Lucida Sans Unicode" charset="0"/>
                        </a:rPr>
                        <a:t> (мг/л)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2,65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-0,18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20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2,73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600" dirty="0"/>
                        <a:t>0,41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200" dirty="0"/>
                        <a:t>Псковский ЦГМС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2,59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-0,33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200" dirty="0"/>
                        <a:t>ФГУ “Псков-вoдхoз”</a:t>
                      </a:r>
                      <a:r>
                        <a:rPr lang="ru-RU" sz="1200" dirty="0"/>
                        <a:t> </a:t>
                      </a:r>
                      <a:endParaRPr lang="et-EE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2,76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600" dirty="0"/>
                        <a:t>0,08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12</a:t>
            </a:fld>
            <a:endParaRPr lang="et-E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44588" y="1596144"/>
            <a:ext cx="8226425" cy="4522788"/>
          </a:xfrm>
        </p:spPr>
        <p:txBody>
          <a:bodyPr/>
          <a:lstStyle/>
          <a:p>
            <a:r>
              <a:rPr lang="et-EE" sz="2000" dirty="0"/>
              <a:t> </a:t>
            </a:r>
            <a:r>
              <a:rPr lang="ru-RU" sz="2000" dirty="0"/>
              <a:t>Пробы, отобранные в ходе сравнительных испытаний на Чудском озере, представители российской стороны доставляют в свои лаборатории сразу после экспедиции или передаются им на территории Эстонии (например: в </a:t>
            </a:r>
            <a:r>
              <a:rPr lang="et-EE" sz="2000" dirty="0"/>
              <a:t> пограничны</a:t>
            </a:r>
            <a:r>
              <a:rPr lang="ru-RU" sz="2000" dirty="0"/>
              <a:t>м</a:t>
            </a:r>
            <a:r>
              <a:rPr lang="et-EE" sz="2000" dirty="0"/>
              <a:t> пункт</a:t>
            </a:r>
            <a:r>
              <a:rPr lang="ru-RU" sz="2000" dirty="0"/>
              <a:t>е). </a:t>
            </a:r>
          </a:p>
          <a:p>
            <a:r>
              <a:rPr lang="ru-RU" sz="2000" dirty="0"/>
              <a:t>С результатами сравнительных испытании</a:t>
            </a:r>
            <a:r>
              <a:rPr lang="et-EE" sz="2000" dirty="0"/>
              <a:t> </a:t>
            </a:r>
            <a:r>
              <a:rPr lang="ru-RU" sz="2000" dirty="0"/>
              <a:t>в </a:t>
            </a:r>
            <a:r>
              <a:rPr lang="az-Cyrl-AZ" sz="2000" dirty="0"/>
              <a:t>последние годы</a:t>
            </a:r>
            <a:r>
              <a:rPr lang="ru-RU" sz="2000" dirty="0"/>
              <a:t> в общем</a:t>
            </a:r>
            <a:r>
              <a:rPr lang="et-EE" sz="2000" dirty="0"/>
              <a:t> </a:t>
            </a:r>
            <a:r>
              <a:rPr lang="ru-RU" sz="2000" dirty="0"/>
              <a:t>проблем не было</a:t>
            </a:r>
            <a:r>
              <a:rPr lang="et-EE" sz="2000" dirty="0">
                <a:solidFill>
                  <a:schemeClr val="tx1"/>
                </a:solidFill>
              </a:rPr>
              <a:t>.</a:t>
            </a:r>
            <a:endParaRPr lang="ru-RU" sz="2000" dirty="0"/>
          </a:p>
          <a:p>
            <a:r>
              <a:rPr lang="ru-RU" sz="2000" dirty="0"/>
              <a:t>Через год Эстонский центр исследования окружающей среды и ФГУ «Балтводхоз» проводят сравнительный тест с референтным материалом </a:t>
            </a:r>
            <a:r>
              <a:rPr lang="et-EE" sz="2000" dirty="0"/>
              <a:t>(</a:t>
            </a:r>
            <a:r>
              <a:rPr lang="en-US" sz="2000" dirty="0">
                <a:solidFill>
                  <a:schemeClr val="tx1"/>
                </a:solidFill>
              </a:rPr>
              <a:t>Cu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Ni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Pb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Cd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P</a:t>
            </a:r>
            <a:r>
              <a:rPr lang="ru-RU" sz="1600" dirty="0">
                <a:solidFill>
                  <a:schemeClr val="tx1"/>
                </a:solidFill>
              </a:rPr>
              <a:t>вал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N</a:t>
            </a:r>
            <a:r>
              <a:rPr lang="ru-RU" sz="1600" dirty="0">
                <a:solidFill>
                  <a:schemeClr val="tx1"/>
                </a:solidFill>
              </a:rPr>
              <a:t>вал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NO</a:t>
            </a:r>
            <a:r>
              <a:rPr lang="ru-RU" sz="2000" baseline="-25000" dirty="0">
                <a:solidFill>
                  <a:schemeClr val="tx1"/>
                </a:solidFill>
              </a:rPr>
              <a:t>3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PO</a:t>
            </a:r>
            <a:r>
              <a:rPr lang="ru-RU" sz="2000" baseline="-25000" dirty="0">
                <a:solidFill>
                  <a:schemeClr val="tx1"/>
                </a:solidFill>
              </a:rPr>
              <a:t>4</a:t>
            </a:r>
            <a:r>
              <a:rPr lang="et-EE" sz="2000" dirty="0">
                <a:solidFill>
                  <a:schemeClr val="tx1"/>
                </a:solidFill>
              </a:rPr>
              <a:t>, </a:t>
            </a:r>
            <a:r>
              <a:rPr lang="ru-RU" sz="2000" dirty="0">
                <a:solidFill>
                  <a:schemeClr val="tx1"/>
                </a:solidFill>
              </a:rPr>
              <a:t>ХПК</a:t>
            </a:r>
            <a:r>
              <a:rPr lang="et-EE" sz="1400" dirty="0" err="1">
                <a:solidFill>
                  <a:schemeClr val="tx1"/>
                </a:solidFill>
              </a:rPr>
              <a:t>Cr</a:t>
            </a:r>
            <a:r>
              <a:rPr lang="et-EE" sz="1400" dirty="0">
                <a:solidFill>
                  <a:schemeClr val="tx1"/>
                </a:solidFill>
              </a:rPr>
              <a:t>)</a:t>
            </a:r>
            <a:r>
              <a:rPr lang="ru-RU" sz="2000" dirty="0"/>
              <a:t>. </a:t>
            </a:r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13</a:t>
            </a:fld>
            <a:endParaRPr lang="et-E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6425" cy="4824536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Обмен пробами </a:t>
            </a:r>
            <a:r>
              <a:rPr lang="ru-RU" sz="2000" dirty="0"/>
              <a:t>референтн</a:t>
            </a:r>
            <a:r>
              <a:rPr lang="ru-RU" sz="2000" dirty="0">
                <a:solidFill>
                  <a:schemeClr val="tx1"/>
                </a:solidFill>
              </a:rPr>
              <a:t>ых материалов происходит во время заседаний рабочих групп.</a:t>
            </a:r>
          </a:p>
          <a:p>
            <a:r>
              <a:rPr lang="ru-RU" sz="2000" dirty="0"/>
              <a:t>Все это касалось химических анализов сравнительных испытаний.</a:t>
            </a:r>
            <a:endParaRPr lang="et-EE" sz="2000" dirty="0"/>
          </a:p>
          <a:p>
            <a:r>
              <a:rPr lang="ru-RU" sz="2000" dirty="0"/>
              <a:t>В течение последних трех лет сравнительный анализ хлорофилла также проводится во время летнего мониторинга Чудского озера. Для других гидробиологических показателей  сравнительные исследования еще не проводятся </a:t>
            </a:r>
          </a:p>
          <a:p>
            <a:r>
              <a:rPr lang="ru-RU" sz="2000" dirty="0"/>
              <a:t>В то же время проводятся сравнения методик определения гидробиологических параметров, проводятся встречи специалистов и консультации. </a:t>
            </a:r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14</a:t>
            </a:fld>
            <a:endParaRPr lang="et-E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О </a:t>
            </a:r>
            <a:r>
              <a:rPr lang="ru-RU" sz="2000" dirty="0"/>
              <a:t>в</a:t>
            </a:r>
            <a:r>
              <a:rPr lang="ru-RU" sz="2000" dirty="0">
                <a:solidFill>
                  <a:schemeClr val="tx1"/>
                </a:solidFill>
              </a:rPr>
              <a:t>ыполнении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плана работы, утверждённой комиссией, даётся обзор на заседаниях рабочих групп и на следующем заседании комиссии.  </a:t>
            </a:r>
          </a:p>
          <a:p>
            <a:r>
              <a:rPr lang="ru-RU" sz="2000" dirty="0"/>
              <a:t>В рабочей группе по мониторингу обе стороны предоставляют  доклады о состоянии трансграничных водных объектов, о сопоставимости результатов мониторинга и о результатах сравнительных испытаний</a:t>
            </a:r>
            <a:endParaRPr lang="et-EE" sz="2000" dirty="0"/>
          </a:p>
          <a:p>
            <a:r>
              <a:rPr lang="ru-RU" sz="2000" dirty="0"/>
              <a:t>Также проводятся</a:t>
            </a:r>
            <a:r>
              <a:rPr lang="et-EE" sz="2000" dirty="0"/>
              <a:t> </a:t>
            </a:r>
            <a:r>
              <a:rPr lang="ru-RU" sz="2000" dirty="0"/>
              <a:t>обсуждения плана работы на следующий год. </a:t>
            </a:r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15</a:t>
            </a:fld>
            <a:endParaRPr lang="et-E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 последние годы рабочая группа по мониторингу основательно занимается разработкой</a:t>
            </a:r>
            <a:r>
              <a:rPr lang="et-EE" sz="2000" dirty="0"/>
              <a:t> </a:t>
            </a:r>
            <a:r>
              <a:rPr lang="ru-RU" sz="2000" dirty="0"/>
              <a:t>общих критерий</a:t>
            </a:r>
            <a:r>
              <a:rPr lang="et-EE" sz="2000" dirty="0"/>
              <a:t> </a:t>
            </a:r>
            <a:r>
              <a:rPr lang="az-Cyrl-AZ" sz="2000" dirty="0"/>
              <a:t>оценивания</a:t>
            </a:r>
            <a:r>
              <a:rPr lang="et-EE" sz="2000" dirty="0"/>
              <a:t> </a:t>
            </a:r>
            <a:r>
              <a:rPr lang="ru-RU" sz="2000" dirty="0"/>
              <a:t>состояния водных объектов</a:t>
            </a:r>
            <a:endParaRPr lang="et-EE" sz="2000" dirty="0"/>
          </a:p>
          <a:p>
            <a:r>
              <a:rPr lang="ru-RU" sz="2000" dirty="0"/>
              <a:t>Однако на сегодняшний день обе стороны все еще предоставляют свои обзоры</a:t>
            </a:r>
            <a:r>
              <a:rPr lang="et-EE" sz="2000" dirty="0"/>
              <a:t> </a:t>
            </a:r>
            <a:r>
              <a:rPr lang="ru-RU" sz="2000" dirty="0"/>
              <a:t>о</a:t>
            </a:r>
            <a:r>
              <a:rPr lang="et-EE" sz="2000" dirty="0"/>
              <a:t> </a:t>
            </a:r>
            <a:r>
              <a:rPr lang="ru-RU" sz="2000" dirty="0"/>
              <a:t>состоянии, используя внутригосударственные критерии.</a:t>
            </a:r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16</a:t>
            </a:fld>
            <a:endParaRPr lang="et-E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4425" y="603250"/>
            <a:ext cx="2265363" cy="2276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79" name="Title 5"/>
          <p:cNvSpPr>
            <a:spLocks noGrp="1"/>
          </p:cNvSpPr>
          <p:nvPr>
            <p:ph type="title"/>
          </p:nvPr>
        </p:nvSpPr>
        <p:spPr>
          <a:xfrm>
            <a:off x="357158" y="1428736"/>
            <a:ext cx="7769225" cy="857250"/>
          </a:xfrm>
        </p:spPr>
        <p:txBody>
          <a:bodyPr/>
          <a:lstStyle/>
          <a:p>
            <a:r>
              <a:rPr lang="ru-RU" sz="3200" dirty="0"/>
              <a:t>Благодарю за внимание!</a:t>
            </a:r>
            <a:endParaRPr lang="et-EE" sz="3200" dirty="0"/>
          </a:p>
        </p:txBody>
      </p:sp>
      <p:pic>
        <p:nvPicPr>
          <p:cNvPr id="6" name="Picture 5" descr="IMG_06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2786058"/>
            <a:ext cx="3857652" cy="289323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1800" dirty="0"/>
              <a:t>20.08.1997 </a:t>
            </a:r>
            <a:r>
              <a:rPr lang="az-Cyrl-AZ" sz="1800" dirty="0"/>
              <a:t>подписали</a:t>
            </a:r>
            <a:r>
              <a:rPr lang="et-EE" sz="1800" dirty="0"/>
              <a:t> </a:t>
            </a:r>
            <a:r>
              <a:rPr lang="ru-RU" sz="1800" dirty="0"/>
              <a:t>Соглашение между Правительством Российской Федерации и Правительством Эстонской Республики о сотрудничестве в области охраны и рационального использования трансграничных водных объектов </a:t>
            </a:r>
            <a:endParaRPr lang="et-EE" sz="1800" dirty="0"/>
          </a:p>
          <a:p>
            <a:r>
              <a:rPr lang="ru-RU" sz="1800" dirty="0"/>
              <a:t>Соглашение соответствует Конвенции об охране и использовании трансграничных водных объектов и международных озер от 17 марта 1992 года. </a:t>
            </a:r>
          </a:p>
          <a:p>
            <a:r>
              <a:rPr lang="ru-RU" sz="1800" dirty="0"/>
              <a:t>Объектом соглашения</a:t>
            </a:r>
            <a:r>
              <a:rPr lang="et-EE" sz="1800" dirty="0"/>
              <a:t> </a:t>
            </a:r>
            <a:r>
              <a:rPr lang="ru-RU" sz="1800" dirty="0"/>
              <a:t>являются трансграничные водотоки реки Нарвы, в том числе Чудско-Псковское озеро. </a:t>
            </a:r>
            <a:endParaRPr lang="et-EE" sz="18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2</a:t>
            </a:fld>
            <a:endParaRPr lang="et-E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sz="2000" dirty="0">
                <a:solidFill>
                  <a:schemeClr val="tx1"/>
                </a:solidFill>
              </a:rPr>
              <a:t>Была создана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az-Cyrl-AZ" sz="2000" dirty="0">
                <a:solidFill>
                  <a:schemeClr val="tx1"/>
                </a:solidFill>
              </a:rPr>
              <a:t>совместна</a:t>
            </a:r>
            <a:r>
              <a:rPr lang="ru-RU" sz="2000" dirty="0">
                <a:solidFill>
                  <a:schemeClr val="tx1"/>
                </a:solidFill>
              </a:rPr>
              <a:t>я</a:t>
            </a:r>
            <a:r>
              <a:rPr lang="az-Cyrl-AZ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комиссия по охране и рациональному использованию трансграничных </a:t>
            </a:r>
            <a:r>
              <a:rPr lang="ru-RU" sz="2000" dirty="0"/>
              <a:t>водных объектов 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При </a:t>
            </a:r>
            <a:r>
              <a:rPr lang="az-Cyrl-AZ" sz="2000" dirty="0">
                <a:solidFill>
                  <a:schemeClr val="tx1"/>
                </a:solidFill>
              </a:rPr>
              <a:t>комиссии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работают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рабочие группы </a:t>
            </a:r>
            <a:r>
              <a:rPr lang="et-EE" sz="2000" dirty="0">
                <a:solidFill>
                  <a:schemeClr val="tx1"/>
                </a:solidFill>
              </a:rPr>
              <a:t>(</a:t>
            </a:r>
            <a:r>
              <a:rPr lang="ru-RU" sz="2000" dirty="0">
                <a:solidFill>
                  <a:schemeClr val="tx1"/>
                </a:solidFill>
              </a:rPr>
              <a:t>по мониторингу, оценке и прикладным исследованиям</a:t>
            </a:r>
            <a:r>
              <a:rPr lang="et-EE" sz="2000">
                <a:solidFill>
                  <a:schemeClr val="tx1"/>
                </a:solidFill>
              </a:rPr>
              <a:t>) </a:t>
            </a:r>
            <a:r>
              <a:rPr lang="az-Cyrl-AZ" sz="2000" dirty="0">
                <a:solidFill>
                  <a:schemeClr val="tx1"/>
                </a:solidFill>
              </a:rPr>
              <a:t>и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az-Cyrl-AZ" sz="2000" dirty="0">
                <a:solidFill>
                  <a:schemeClr val="tx1"/>
                </a:solidFill>
              </a:rPr>
              <a:t>эксперты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az-Cyrl-AZ" sz="2000" dirty="0">
                <a:solidFill>
                  <a:schemeClr val="tx1"/>
                </a:solidFill>
              </a:rPr>
              <a:t>Заседания рабочих групп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проводятся на территории обеих сторон по очереди</a:t>
            </a:r>
            <a:endParaRPr lang="az-Cyrl-AZ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Обычно заседания проводятся один раз в год или при необходимости два раза в год</a:t>
            </a:r>
            <a:endParaRPr lang="et-EE" sz="2000" dirty="0">
              <a:solidFill>
                <a:schemeClr val="tx1"/>
              </a:solidFill>
            </a:endParaRPr>
          </a:p>
          <a:p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3</a:t>
            </a:fld>
            <a:endParaRPr lang="et-E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Обе стороны проводят мониторинг для получения информации о состоянии трансграничных водных объектов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До весны 2015 года на Чудско-Псковском озере и на  Нарвском водохранилище проводились совместные экспедиции – то есть специалисты отбирали пробы на одном корабле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et-EE" sz="2000" dirty="0">
                <a:solidFill>
                  <a:schemeClr val="tx1"/>
                </a:solidFill>
              </a:rPr>
              <a:t>Peipsi järvel toimusid 2015-nda aasta kevadeni ühisekspeditsioonid – see tähendab, et Eesti ja Vene poole spetsialistid võtsid proovid koos nii Narva veehoidlal kui Peipsi-Pihkva järvel </a:t>
            </a:r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4</a:t>
            </a:fld>
            <a:endParaRPr lang="et-E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2400" dirty="0"/>
              <a:t>Ekspeditsiooni pilt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/>
              <a:t>Фотография с экспедиции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67" y="1340768"/>
            <a:ext cx="7885289" cy="44354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5</a:t>
            </a:fld>
            <a:endParaRPr lang="et-E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1" y="1196752"/>
            <a:ext cx="4690864" cy="4926236"/>
          </a:xfrm>
        </p:spPr>
        <p:txBody>
          <a:bodyPr/>
          <a:lstStyle/>
          <a:p>
            <a:r>
              <a:rPr lang="az-Cyrl-AZ" sz="2000" dirty="0">
                <a:solidFill>
                  <a:schemeClr val="tx1"/>
                </a:solidFill>
              </a:rPr>
              <a:t>В дальнейшем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стали проходить </a:t>
            </a:r>
            <a:r>
              <a:rPr lang="az-Cyrl-AZ" sz="2000" dirty="0">
                <a:solidFill>
                  <a:schemeClr val="tx1"/>
                </a:solidFill>
              </a:rPr>
              <a:t>одновременные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экспедиции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на  Нарвском водохранилище и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на Чудско-Псковском озере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или специалисты участвуют в экспедиции другой стороны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az-Cyrl-AZ" sz="2000" dirty="0">
                <a:solidFill>
                  <a:schemeClr val="tx1"/>
                </a:solidFill>
              </a:rPr>
              <a:t>На  Нарвской рек</a:t>
            </a:r>
            <a:r>
              <a:rPr lang="ru-RU" sz="2000" dirty="0">
                <a:solidFill>
                  <a:schemeClr val="tx1"/>
                </a:solidFill>
              </a:rPr>
              <a:t>е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/>
              <a:t>проводят</a:t>
            </a:r>
            <a:r>
              <a:rPr lang="et-EE" sz="2000" dirty="0"/>
              <a:t> </a:t>
            </a:r>
            <a:r>
              <a:rPr lang="az-Cyrl-AZ" sz="2000" dirty="0">
                <a:solidFill>
                  <a:schemeClr val="tx1"/>
                </a:solidFill>
              </a:rPr>
              <a:t>одновременный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az-Cyrl-AZ" sz="2000" dirty="0">
                <a:solidFill>
                  <a:schemeClr val="tx1"/>
                </a:solidFill>
              </a:rPr>
              <a:t>отбор проб</a:t>
            </a:r>
            <a:endParaRPr lang="et-EE" sz="2000" dirty="0">
              <a:solidFill>
                <a:schemeClr val="tx1"/>
              </a:solidFill>
            </a:endParaRPr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26483"/>
            <a:ext cx="3721484" cy="510980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6</a:t>
            </a:fld>
            <a:endParaRPr lang="et-E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Мониторинг проводят на основе  программы мониторинга</a:t>
            </a:r>
            <a:r>
              <a:rPr lang="et-EE" sz="2000" dirty="0">
                <a:solidFill>
                  <a:schemeClr val="tx1"/>
                </a:solidFill>
              </a:rPr>
              <a:t>, </a:t>
            </a:r>
            <a:r>
              <a:rPr lang="ru-RU" sz="2000" dirty="0">
                <a:solidFill>
                  <a:schemeClr val="tx1"/>
                </a:solidFill>
              </a:rPr>
              <a:t>составленной рабочей группой по мониторингу, оценке и прикладным исследованиям и согласованной совместной комиссией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az-Cyrl-AZ" sz="2000" dirty="0">
                <a:solidFill>
                  <a:schemeClr val="tx1"/>
                </a:solidFill>
              </a:rPr>
              <a:t>Программа мониторинга</a:t>
            </a:r>
            <a:r>
              <a:rPr lang="et-EE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составляется </a:t>
            </a:r>
            <a:r>
              <a:rPr lang="az-Cyrl-AZ" sz="2000" dirty="0">
                <a:solidFill>
                  <a:schemeClr val="tx1"/>
                </a:solidFill>
              </a:rPr>
              <a:t>на три года</a:t>
            </a:r>
            <a:endParaRPr lang="et-EE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В программе согласовываются станции мониторинга и определяемые показатели</a:t>
            </a:r>
            <a:endParaRPr lang="et-EE" sz="2000" dirty="0">
              <a:solidFill>
                <a:schemeClr val="tx1"/>
              </a:solidFill>
            </a:endParaRPr>
          </a:p>
          <a:p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7</a:t>
            </a:fld>
            <a:endParaRPr lang="et-E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 течение ряда лет между экспертами были согласованы методики отбора проб и анализа воды. </a:t>
            </a:r>
          </a:p>
          <a:p>
            <a:r>
              <a:rPr lang="ru-RU" sz="2000" dirty="0"/>
              <a:t>Особенно тесное сотрудничество было достигнуто рабочей группой по мониторингу в части согласования методик химических анализов в 2012-2013 годах, когда рабочая группа по мониторингу собиралась два раза в год. </a:t>
            </a:r>
          </a:p>
          <a:p>
            <a:r>
              <a:rPr lang="ru-RU" sz="2000" dirty="0"/>
              <a:t>Большая работа проводится для обеспечения сопоставимости данных мониторинга </a:t>
            </a:r>
          </a:p>
          <a:p>
            <a:endParaRPr lang="et-EE" sz="2000" dirty="0"/>
          </a:p>
          <a:p>
            <a:pPr algn="ctr"/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8</a:t>
            </a:fld>
            <a:endParaRPr lang="et-E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sz="2400" dirty="0"/>
              <a:t>Трансграничная совместная работа</a:t>
            </a:r>
            <a:endParaRPr lang="en-US" sz="24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Лаборатории, проводящие мониторинг трансграничных </a:t>
            </a:r>
            <a:r>
              <a:rPr lang="ru-RU" sz="2000" dirty="0">
                <a:solidFill>
                  <a:schemeClr val="tx1"/>
                </a:solidFill>
              </a:rPr>
              <a:t>водных объектов</a:t>
            </a:r>
            <a:r>
              <a:rPr lang="ru-RU" sz="2000" dirty="0"/>
              <a:t>, участвуют в сравнительных испытаниях</a:t>
            </a:r>
            <a:r>
              <a:rPr lang="et-EE" sz="2000" dirty="0"/>
              <a:t>, </a:t>
            </a:r>
            <a:r>
              <a:rPr lang="az-Cyrl-AZ" sz="2000" dirty="0"/>
              <a:t>которые проходят во время</a:t>
            </a:r>
            <a:r>
              <a:rPr lang="ru-RU" sz="2000" dirty="0"/>
              <a:t> зимнего мониторинга Чудского озера (2 или 3 пробы) и в августе во вр</a:t>
            </a:r>
            <a:r>
              <a:rPr lang="az-Cyrl-AZ" sz="2000" dirty="0"/>
              <a:t>е</a:t>
            </a:r>
            <a:r>
              <a:rPr lang="ru-RU" sz="2000" dirty="0"/>
              <a:t>мя мониторинга Нарвского водохранилища (1 проба) </a:t>
            </a:r>
          </a:p>
          <a:p>
            <a:r>
              <a:rPr lang="ru-RU" sz="2000" dirty="0"/>
              <a:t>В соответствии с международными стандартами были разработаны критерии для оценки совпадения результатов (EN ISO/IEC 17043:2010, </a:t>
            </a:r>
            <a:r>
              <a:rPr lang="et-EE" sz="2000" i="1" dirty="0"/>
              <a:t>Conformity assessment- general requirements for proficiency testing</a:t>
            </a:r>
            <a:r>
              <a:rPr lang="et-EE" sz="2000" dirty="0"/>
              <a:t>)</a:t>
            </a:r>
            <a:endParaRPr lang="ru-RU" sz="2000" dirty="0"/>
          </a:p>
          <a:p>
            <a:endParaRPr lang="et-EE" sz="2000" dirty="0"/>
          </a:p>
          <a:p>
            <a:pPr algn="ctr"/>
            <a:endParaRPr lang="et-EE" sz="2000" dirty="0"/>
          </a:p>
          <a:p>
            <a:endParaRPr lang="et-EE" sz="2000" dirty="0"/>
          </a:p>
          <a:p>
            <a:pPr>
              <a:buFont typeface="Times New Roman" pitchFamily="16" charset="0"/>
              <a:buNone/>
            </a:pPr>
            <a:endParaRPr lang="et-EE" sz="2000" dirty="0"/>
          </a:p>
          <a:p>
            <a:endParaRPr lang="et-EE" sz="2000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A9038AC-610E-476C-A51B-9E31178486CD}" type="slidenum">
              <a:rPr lang="et-EE" smtClean="0"/>
              <a:pPr>
                <a:defRPr/>
              </a:pPr>
              <a:t>9</a:t>
            </a:fld>
            <a:endParaRPr lang="et-E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806</Words>
  <Application>Microsoft Office PowerPoint</Application>
  <PresentationFormat>Екран (4:3)</PresentationFormat>
  <Paragraphs>256</Paragraphs>
  <Slides>17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Wingdings</vt:lpstr>
      <vt:lpstr>Office Theme</vt:lpstr>
      <vt:lpstr>1_Office Theme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Ekspeditsiooni pilt  Фотография с экспедиции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NO3-N на Нарвской реке в 2018. году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Трансграничная совместная работа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Tulemuste võrreldavus Eesti-Vene analüüsitulemuste vahel</dc:title>
  <dc:creator>Rein Kolk</dc:creator>
  <cp:lastModifiedBy>Chechel, Kateryna (FAOUA)</cp:lastModifiedBy>
  <cp:revision>709</cp:revision>
  <cp:lastPrinted>1601-01-01T00:00:00Z</cp:lastPrinted>
  <dcterms:created xsi:type="dcterms:W3CDTF">2010-06-16T14:10:09Z</dcterms:created>
  <dcterms:modified xsi:type="dcterms:W3CDTF">2019-07-01T11:12:32Z</dcterms:modified>
</cp:coreProperties>
</file>