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2"/>
    <p:restoredTop sz="94595"/>
  </p:normalViewPr>
  <p:slideViewPr>
    <p:cSldViewPr snapToGrid="0" snapToObjects="1">
      <p:cViewPr varScale="1">
        <p:scale>
          <a:sx n="84" d="100"/>
          <a:sy n="84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C9783-AF2C-6A43-BB8C-536FF33EEE1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E5642-6420-8342-97A9-5F91C70F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06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9E5642-6420-8342-97A9-5F91C70F465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137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9E5642-6420-8342-97A9-5F91C70F465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5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A9B39-6DBC-BE4A-A9C4-4A0B79375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EF25EE-E4E6-5249-AE8D-251482B23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39BD70-3678-C242-A894-576C3D962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8F994E-1740-1347-A692-F268B1D68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075E91-08C2-C040-9269-521ABF3B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7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B5AA3-1C62-9945-8442-17DA4AE48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A6C22A-C42F-4F42-A3CE-6DBFBFE6F0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0F89F7-94A5-814D-891C-D0F7A8E79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2B6323-83F6-B24D-89DE-96999C790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48F4FB-522A-3647-88E7-1C2C78007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24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B93F6B9-9CA4-5C49-A7C1-8A381C526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5F6CC3-684A-EF46-9DF0-5737C1B6E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6D32E0-9FEC-F340-9156-EDE0F35BC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3CD3CC-6201-F742-BB0D-A55FB0A12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6556FD-95EE-CA4F-B06B-4C90A2581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96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3F81E1-E652-8341-AC01-11BE62AD8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E34A9E-DDBF-BD4A-AC8D-B9752117B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510611-B954-6A4D-A9B7-F9258179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7130B8-5571-4E43-A57E-EAC68A90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EF523D-B958-EB4E-BF86-836F56938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1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B2632-3E3B-D246-B9B0-FA4E5629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B7C42F-3C12-9C49-9F72-E3B89FA89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A6DBCA-5406-2143-B1E3-30BF37E7F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4AE728-FE18-DE49-BF67-85A017B0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1FF56F-13CB-C34D-A3CF-B327FE88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8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FE5AA-DBAA-D546-A817-6288F98C6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503FDD-70B8-454D-87CF-CCF20F15E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54FD1B-D3C0-3840-842D-032B723A2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9AB2B5-78BF-8E43-8D2A-FE37F6E19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EA4054-1C2B-FB43-95C2-46C98E44A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BB8C3A-48E7-FC41-B6EB-2339877A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65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BB21B-251B-4646-87D2-DB087494E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409F05-D308-4F44-B716-D2F8615B1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1D96B-63F1-604A-86BB-458ADE547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194166-EDA5-1746-BBD9-3F1C0AAEF3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D577C2-F547-D740-AAE0-AED6296C38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57F4FD-2208-F74B-A089-6B05FF7EF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45325AB-3459-F64B-9948-CF75BFA3A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C006669-3198-BD4F-BF31-950D4FD70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7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63077-B7AC-5948-A4D0-6992FDD23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35A43B-4156-594E-B821-A4450F7B3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19E811-06C6-AA46-BE87-9086BD721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4D2FD0-BA59-F743-80D3-EF60C2C74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403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2CFA95F-5B26-A648-8C90-4DFF229C8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2398C3-01C1-0D4F-A6E7-60251ED48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A28407-4528-B949-B1BC-DCA983B3A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039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3BF48-815B-5E4A-A51B-2C9795BA4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00CF57-79A5-AE45-8B0D-83A89FB13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126657-0D08-7A4D-A227-CBD4BC55C9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BC66CA-2E3E-2B48-81EE-84AE1082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A11D2A-28C8-1A4E-BDC5-EFB0CB81A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174D3-B487-1943-AA8C-14A4EBC2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05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C7D236-3A77-8449-B35C-5621F1CC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98922A-DE7F-C142-91B4-DDF4BB155D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ABC5D7-DC36-464B-BD2B-CE4127449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56E706-72B1-554A-9FEF-569ECFCD7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899E0D-5F70-DF43-B412-E0CB6083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1AAD7E-819A-9D42-805E-5D64C650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7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5F2D4-8550-5A45-81C0-2A90E277C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AF3E25-1CC4-214E-8049-1BFE5B451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CED489-4C37-9B4D-8EE7-6A3872F9D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CE1B-9561-7145-B929-757EE93EEE93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C66652-E6E9-0E4D-A061-E96306139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5D766B-E658-1B49-A760-6C0975DCB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1DB29-79E5-EA46-A3D9-494A41662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91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98E96E-4685-E049-A5C9-5928C248A7B1}"/>
              </a:ext>
            </a:extLst>
          </p:cNvPr>
          <p:cNvPicPr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0996" y="-681925"/>
            <a:ext cx="12192000" cy="852406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4955C6-0227-334D-98DF-D93695C401EE}"/>
              </a:ext>
            </a:extLst>
          </p:cNvPr>
          <p:cNvSpPr/>
          <p:nvPr/>
        </p:nvSpPr>
        <p:spPr>
          <a:xfrm>
            <a:off x="165313" y="-460181"/>
            <a:ext cx="463916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влияния водохранилищ днестровских ГЭС </a:t>
            </a:r>
            <a:endParaRPr lang="ru-RU" sz="2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состояние Днестра  </a:t>
            </a:r>
          </a:p>
          <a:p>
            <a:pPr>
              <a:spcAft>
                <a:spcPts val="0"/>
              </a:spcAft>
            </a:pPr>
            <a:endParaRPr lang="ru-RU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(проект – возможны уточнения по результатам встречи экспертной группы 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апреля)</a:t>
            </a:r>
            <a:endParaRPr lang="ru-RU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0F82C9-AF8C-4A4A-8617-BB6E3275CD47}"/>
              </a:ext>
            </a:extLst>
          </p:cNvPr>
          <p:cNvSpPr/>
          <p:nvPr/>
        </p:nvSpPr>
        <p:spPr>
          <a:xfrm>
            <a:off x="4804474" y="6257835"/>
            <a:ext cx="71602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 молдавско-украинской экспертной группы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Тематическое приложение к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Трансграничному диагностическому анализу бассейна реки Днестр 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828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849B05B-DCDF-D447-AD95-EFB60757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0664"/>
            <a:ext cx="12192000" cy="60991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/>
              <a:t>РЕКОМЕНДАЦИИ: ЧТО НУЖНО ДЕЛАТЬ?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b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/>
              <a:t>Долгосрочный стратегический контекст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Распределения ответственности за финансовое обеспечение и, при необходимости, реализацию компенсационных мер для восстановления и улучшения состояния бассейна Днестра: требуется дальнейший анализ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Использования Днестра в целях гидроэнергетики в принципе и постепенная ликвидация водохранилищ: в пределах экспертной группы не достигнут консенсус о возможности и целесообразности этого. Вопрос требует стратегического и политического решений на стыке интересов энергетики, водопользования и охраны окружающей среды.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Специалисты экспертной группы готовы </a:t>
            </a:r>
            <a:r>
              <a:rPr lang="ru-RU" sz="2400"/>
              <a:t>внести дальнейший вклад в изучение </a:t>
            </a:r>
            <a:r>
              <a:rPr lang="ru-RU" sz="2400" dirty="0"/>
              <a:t>и решение этих проблем.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9378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98E96E-4685-E049-A5C9-5928C248A7B1}"/>
              </a:ext>
            </a:extLst>
          </p:cNvPr>
          <p:cNvPicPr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0996" y="-681925"/>
            <a:ext cx="12192000" cy="85240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0F82C9-AF8C-4A4A-8617-BB6E3275CD47}"/>
              </a:ext>
            </a:extLst>
          </p:cNvPr>
          <p:cNvSpPr/>
          <p:nvPr/>
        </p:nvSpPr>
        <p:spPr>
          <a:xfrm>
            <a:off x="273804" y="7215290"/>
            <a:ext cx="71602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М. Ларионов «Рыбы» Тирасполь, 1906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80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ACC71E-0B17-8B4D-9FF1-9E7345D84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20" y="0"/>
            <a:ext cx="11436458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b="1" dirty="0"/>
              <a:t>ЭКСПЕРТНАЯ ГРУППА ПОД ЭГИДОЙ ПРОЕКТА ГЭФ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/>
              <a:t>Специалисты научных, проектных, хозяйственных и природоохранных организаций и учреждений Молдовы и Украины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/>
              <a:t>Анализ на основе доступных фактические данных: опубликованные литературные источники, данные наблюдений государственных ведомств, архивные данные и информация научных и производственных организаций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/>
              <a:t>Стремление к консенсусу путем сопоставления данных и результатов, обсуждения, согласования и снятия спорных вопросов.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/>
              <a:t>Июнь 2018 - март 2019: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541338" indent="-5413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dirty="0"/>
              <a:t>три встречи экспертной группы</a:t>
            </a:r>
          </a:p>
          <a:p>
            <a:pPr marL="541338" indent="-5413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dirty="0"/>
              <a:t>интенсивное взаимодействие между встречами</a:t>
            </a:r>
          </a:p>
          <a:p>
            <a:pPr marL="541338" indent="-5413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dirty="0"/>
              <a:t>представление предварительных результатов на встречах Бассейновой комиссии и Руководящего комитета проекта ГЭФ</a:t>
            </a:r>
          </a:p>
        </p:txBody>
      </p:sp>
    </p:spTree>
    <p:extLst>
      <p:ext uri="{BB962C8B-B14F-4D97-AF65-F5344CB8AC3E}">
        <p14:creationId xmlns:p14="http://schemas.microsoft.com/office/powerpoint/2010/main" val="2254469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68C126-0149-7947-AC2B-67CE79823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66" y="162216"/>
            <a:ext cx="11958234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ТЕМАТИЧЕСКИЙ ОТЧЕТ – ПРИЛОЖЕНИЕ К ТДА БАССЕЙНА ДНЕСТРА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/>
              <a:t>0	Введение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/>
              <a:t>1	Характеристика водохранилищ и </a:t>
            </a:r>
            <a:r>
              <a:rPr lang="ru-RU" sz="2400" dirty="0" err="1"/>
              <a:t>гидроморфологические</a:t>
            </a:r>
            <a:r>
              <a:rPr lang="ru-RU" sz="2400" dirty="0"/>
              <a:t> последствия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/>
              <a:t>2	Влияние структурных изменений на водную среду и биотические сообщества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/>
              <a:t>3	Суточные колебания стока и их влияние на состояние трансграничного участка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/>
              <a:t>4	Многолетние изменения и внутригодовое перераспределение водного стока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/>
              <a:t>5	Заключение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/>
              <a:t>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222296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62B2FF-9AFC-2640-B65A-34BCDAD93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755" y="635431"/>
            <a:ext cx="11682365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ВЫВОДЫ: ЧТО ИЗМЕНИЛОСЬ?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>
                <a:solidFill>
                  <a:schemeClr val="bg1"/>
                </a:solidFill>
              </a:rPr>
              <a:t>Структурные изменения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Снижение взвешенного твердого стока ниже водохранилищ вплоть до дельты Днестра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Изменение термического режима трансграничного участка ниже ГЭС-2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Развитие </a:t>
            </a:r>
            <a:r>
              <a:rPr lang="ru-RU" sz="2400" dirty="0" err="1">
                <a:solidFill>
                  <a:schemeClr val="bg1"/>
                </a:solidFill>
              </a:rPr>
              <a:t>макрофитов</a:t>
            </a:r>
            <a:r>
              <a:rPr lang="ru-RU" sz="2400" dirty="0">
                <a:solidFill>
                  <a:schemeClr val="bg1"/>
                </a:solidFill>
              </a:rPr>
              <a:t>, зарастание русла и плавневых озер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Изменение видового состава </a:t>
            </a:r>
            <a:r>
              <a:rPr lang="ru-RU" sz="2400" dirty="0" err="1">
                <a:solidFill>
                  <a:schemeClr val="bg1"/>
                </a:solidFill>
              </a:rPr>
              <a:t>макробеспозвоночных</a:t>
            </a:r>
            <a:r>
              <a:rPr lang="ru-RU" sz="2400" dirty="0">
                <a:solidFill>
                  <a:schemeClr val="bg1"/>
                </a:solidFill>
              </a:rPr>
              <a:t> (увеличение доли </a:t>
            </a:r>
            <a:r>
              <a:rPr lang="ru-RU" sz="2400" dirty="0" err="1">
                <a:solidFill>
                  <a:schemeClr val="bg1"/>
                </a:solidFill>
              </a:rPr>
              <a:t>лимнофильных</a:t>
            </a:r>
            <a:r>
              <a:rPr lang="ru-RU" sz="2400">
                <a:solidFill>
                  <a:schemeClr val="bg1"/>
                </a:solidFill>
              </a:rPr>
              <a:t> видов), </a:t>
            </a:r>
            <a:r>
              <a:rPr lang="ru-RU" sz="2400" dirty="0">
                <a:solidFill>
                  <a:schemeClr val="bg1"/>
                </a:solidFill>
              </a:rPr>
              <a:t>рост их общей численности и биомассы, ухудшение условий обитания чувствительных таксонов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Снижение продукции зоопланктона на трансграничном участке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Изменение видового состава ихтиофауны, сокращение запасов  </a:t>
            </a:r>
            <a:r>
              <a:rPr lang="ru-RU" sz="2400" dirty="0" err="1">
                <a:solidFill>
                  <a:schemeClr val="bg1"/>
                </a:solidFill>
              </a:rPr>
              <a:t>промыслово</a:t>
            </a:r>
            <a:r>
              <a:rPr lang="ru-RU" sz="2400" dirty="0">
                <a:solidFill>
                  <a:schemeClr val="bg1"/>
                </a:solidFill>
              </a:rPr>
              <a:t> ценных видов, снижение численности редких и исчезающих видов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682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D90A8D-2F80-8E4F-855F-743A8A0D3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32" y="585760"/>
            <a:ext cx="11648268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ВЫВОДЫ: ЧТО ИЗМЕНИЛОСЬ?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err="1">
                <a:solidFill>
                  <a:schemeClr val="bg1"/>
                </a:solidFill>
              </a:rPr>
              <a:t>Внутрисуточные</a:t>
            </a:r>
            <a:r>
              <a:rPr lang="ru-RU" sz="2400" b="1" dirty="0">
                <a:solidFill>
                  <a:schemeClr val="bg1"/>
                </a:solidFill>
              </a:rPr>
              <a:t> колебания стока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Неравномерные </a:t>
            </a:r>
            <a:r>
              <a:rPr lang="ru-RU" sz="2400" dirty="0" err="1">
                <a:solidFill>
                  <a:schemeClr val="bg1"/>
                </a:solidFill>
              </a:rPr>
              <a:t>внутрисуточные</a:t>
            </a:r>
            <a:r>
              <a:rPr lang="ru-RU" sz="2400" dirty="0">
                <a:solidFill>
                  <a:schemeClr val="bg1"/>
                </a:solidFill>
              </a:rPr>
              <a:t> колебания стока ниже ГЭС-2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Неравномерные колебания температуры, уровня воды и осушение участков русла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>
                <a:solidFill>
                  <a:schemeClr val="bg1"/>
                </a:solidFill>
              </a:rPr>
              <a:t>Многолетние и внутригодовые изменения стока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Уменьшение максимального расхода воды в нижних бьефах водохранилищ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Увеличение минимального стока в нижних бьефах водохранилищ и обеспечение гарантированного расхода для работы речных водозаборов и орошения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Срезка </a:t>
            </a:r>
            <a:r>
              <a:rPr lang="ru-RU" sz="2400" dirty="0" err="1">
                <a:solidFill>
                  <a:schemeClr val="bg1"/>
                </a:solidFill>
              </a:rPr>
              <a:t>впиковых</a:t>
            </a:r>
            <a:r>
              <a:rPr lang="ru-RU" sz="2400" dirty="0">
                <a:solidFill>
                  <a:schemeClr val="bg1"/>
                </a:solidFill>
              </a:rPr>
              <a:t> расходов и трансформация режима весеннего половодья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Ухудшение условий нереста рыб, обитания птиц, состояния экосистем в дельте</a:t>
            </a:r>
          </a:p>
        </p:txBody>
      </p:sp>
    </p:spTree>
    <p:extLst>
      <p:ext uri="{BB962C8B-B14F-4D97-AF65-F5344CB8AC3E}">
        <p14:creationId xmlns:p14="http://schemas.microsoft.com/office/powerpoint/2010/main" val="3551114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D90A8D-2F80-8E4F-855F-743A8A0D3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77" y="336379"/>
            <a:ext cx="11648268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ЧТО НЕ ИЗМЕНИЛОСЬ?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b="1" dirty="0">
                <a:solidFill>
                  <a:schemeClr val="bg1"/>
                </a:solidFill>
              </a:rPr>
              <a:t>Структурные изменения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Кислородный режим ниже водохранилищ (кроме </a:t>
            </a:r>
            <a:r>
              <a:rPr lang="ru-RU" sz="2400" dirty="0" err="1">
                <a:solidFill>
                  <a:schemeClr val="bg1"/>
                </a:solidFill>
              </a:rPr>
              <a:t>подплотинного</a:t>
            </a:r>
            <a:r>
              <a:rPr lang="ru-RU" sz="2400" dirty="0">
                <a:solidFill>
                  <a:schemeClr val="bg1"/>
                </a:solidFill>
              </a:rPr>
              <a:t> участка ниже ГЭС-2)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Общее число видов и индексы </a:t>
            </a:r>
            <a:r>
              <a:rPr lang="ru-RU" sz="2400" dirty="0" err="1">
                <a:solidFill>
                  <a:schemeClr val="bg1"/>
                </a:solidFill>
              </a:rPr>
              <a:t>сапробности</a:t>
            </a:r>
            <a:r>
              <a:rPr lang="ru-RU" sz="2400" dirty="0">
                <a:solidFill>
                  <a:schemeClr val="bg1"/>
                </a:solidFill>
              </a:rPr>
              <a:t> сообществ </a:t>
            </a:r>
            <a:r>
              <a:rPr lang="ru-RU" sz="2400" dirty="0" err="1">
                <a:solidFill>
                  <a:schemeClr val="bg1"/>
                </a:solidFill>
              </a:rPr>
              <a:t>макробеспозвоночных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Численность зоопланктона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Общее число видов рыб в пределах бассейне и его крупных частей (кроме трансграничного участка)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b="1" dirty="0">
                <a:solidFill>
                  <a:schemeClr val="bg1"/>
                </a:solidFill>
              </a:rPr>
              <a:t>Многолетние и внутригодовые изменения стока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Среднегодовой сток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Объем весеннего стока ниже каскада в сравнении с естественным половодьем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770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4027726-AFA7-1C43-8EB9-11CF8226B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1999" cy="7010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РЕКОМЕНДАЦИИ: ЧТО НУЖНО ИЗУЧАТЬ?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Многолетние изменения стока и баланса песка и гравия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Количественные масштабы зарастания русла и его последствиях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Продольный профиль изменений в биотических сообществах: </a:t>
            </a:r>
            <a:r>
              <a:rPr lang="ru-RU" sz="2400" dirty="0" err="1"/>
              <a:t>макробеспозвоночные</a:t>
            </a:r>
            <a:r>
              <a:rPr lang="ru-RU" sz="2400" dirty="0"/>
              <a:t> на различных субстратах; состояние зоопланктона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Размерно-возрастная структура популяций доминирующих видов моллюсков в зависимости от температурных изменений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Анализ распространенности инвазивных видов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Анализ </a:t>
            </a:r>
            <a:r>
              <a:rPr lang="ru-RU" sz="2400" dirty="0" err="1"/>
              <a:t>внутрисуточных</a:t>
            </a:r>
            <a:r>
              <a:rPr lang="ru-RU" sz="2400" dirty="0"/>
              <a:t> колебаний стока за более продолжительный период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 err="1"/>
              <a:t>Внутрисуточные</a:t>
            </a:r>
            <a:r>
              <a:rPr lang="ru-RU" sz="2400" dirty="0"/>
              <a:t> изменения качества воды в нижнем бьефе ГЭС-2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Зависимость состояния водных сообществ ниже ГЭС-2 от суточных колебаний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Обновление прогноза водопотребления в бассейне Днестра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Затопление плавней при различном стоке и сгонно-нагонных явлениях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Видовое разнообразие ихтиофауны, встречаемости редких и исчезающих видов рыб, оценка рыбных запасов и состояние нерестилищ нижнего Днестра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8140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844F44-172E-E142-BFDC-80562CD0B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1808"/>
            <a:ext cx="12191999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РЕКОМЕНДАЦИИ: ЧТО НУЖНО ДЕЛАТЬ?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/>
              <a:t>Структурные изменения</a:t>
            </a: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Разработка стратегии регулирования  твердого стока (наносов) в бассейне Днестра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Изучение возможностей сброса воды с различных глубин Днестровского водохранилища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Увеличение объема зарыбления Нижнего Днестра белым амуром</a:t>
            </a:r>
            <a:endParaRPr lang="en-US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Предотвращение вселения инвазивных видов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err="1"/>
              <a:t>Внутрисуточные</a:t>
            </a:r>
            <a:r>
              <a:rPr lang="ru-RU" sz="2400" b="1" dirty="0"/>
              <a:t> колебания стока</a:t>
            </a: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Организация двустороннего автоматизированного мониторинга уровня и расхода воды ниже ГЭС-2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Включение в Правила </a:t>
            </a:r>
            <a:r>
              <a:rPr lang="ru-RU" sz="2400" dirty="0" err="1"/>
              <a:t>экспдуатации</a:t>
            </a:r>
            <a:r>
              <a:rPr lang="ru-RU" sz="2400" dirty="0"/>
              <a:t> днестровских водохранилищ ограничений на минимальную величину мгновенного попуска ГЭС-2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Разработка моделей для уточненного прогноза гидрологической ситуации</a:t>
            </a:r>
          </a:p>
        </p:txBody>
      </p:sp>
    </p:spTree>
    <p:extLst>
      <p:ext uri="{BB962C8B-B14F-4D97-AF65-F5344CB8AC3E}">
        <p14:creationId xmlns:p14="http://schemas.microsoft.com/office/powerpoint/2010/main" val="1269811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844F44-172E-E142-BFDC-80562CD0B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1808"/>
            <a:ext cx="12191999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РЕКОМЕНДАЦИИ: ЧТО НУЖНО ДЕЛАТЬ?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/>
              <a:t>Многолетние и внутригодовые изменения стока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Строгое выполнение Правил эксплуатации в засушливые годы для гарантированного обеспечения водоснабжения и орошаемого земледелия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Реализации проекта по обеспечению уровня воды в створе водозабора г. Кишинева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Обеспечение возможности подъёма уровня воды Днестровского водохранилища до форсированной отметки (ремонт плотины, удаление существующих и недопущение строительства новых объектов между НПУ и ФПУ)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Дальнейшая оптимизация весеннего эколого-репродуктивного попуска и регулярной промывки русла и плавней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Разработка мероприятий для охраны редких и исчезающих видов рыб нижнего Днестра , восстановления нерестилищ и регулирования промысла и любительского рыболовства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Создание в дельтовой части Днестра искусственных луговых нерестилищ для обеспечения нереста </a:t>
            </a:r>
            <a:r>
              <a:rPr lang="ru-RU" sz="2400" dirty="0" err="1"/>
              <a:t>фитофильных</a:t>
            </a:r>
            <a:r>
              <a:rPr lang="ru-RU" sz="2400" dirty="0"/>
              <a:t> видов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Стимулирование рыбоводческих предприятий для зарыбления естественных водоемов рыбцом, чехонью и другими промысловыми и редкими видами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51158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735</Words>
  <Application>Microsoft Macintosh PowerPoint</Application>
  <PresentationFormat>Широкоэкранный</PresentationFormat>
  <Paragraphs>119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Пользователь Microsoft Office</cp:lastModifiedBy>
  <cp:revision>20</cp:revision>
  <dcterms:created xsi:type="dcterms:W3CDTF">2019-03-29T15:44:32Z</dcterms:created>
  <dcterms:modified xsi:type="dcterms:W3CDTF">2019-04-03T21:07:13Z</dcterms:modified>
</cp:coreProperties>
</file>