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23" autoAdjust="0"/>
  </p:normalViewPr>
  <p:slideViewPr>
    <p:cSldViewPr>
      <p:cViewPr>
        <p:scale>
          <a:sx n="70" d="100"/>
          <a:sy n="70" d="100"/>
        </p:scale>
        <p:origin x="51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46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6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28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8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9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178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03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25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35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00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220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3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112D7-A925-4627-8D4F-2C058DDE6D8F}" type="datetimeFigureOut">
              <a:rPr lang="ru-RU" smtClean="0"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44D44-D3BD-4A78-9E38-A5248EC79B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7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zubcov@mail.ru" TargetMode="External"/><Relationship Id="rId2" Type="http://schemas.openxmlformats.org/officeDocument/2006/relationships/hyperlink" Target="mailto:nastia-parks@menr.gov.ua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rg.gov.ua/_z_1_kvitnja_startuje_0_0_0_8470_1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-2257" y="368301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b="1" dirty="0"/>
              <a:t>Комиссия по устойчивому использованию и охране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бассейна </a:t>
            </a:r>
            <a:r>
              <a:rPr lang="ru-RU" sz="2400" b="1" dirty="0"/>
              <a:t>реки Днестр</a:t>
            </a:r>
            <a:endParaRPr lang="ru-RU" altLang="uk-UA" sz="2400" dirty="0"/>
          </a:p>
        </p:txBody>
      </p:sp>
      <p:sp>
        <p:nvSpPr>
          <p:cNvPr id="2051" name="TextBox 4"/>
          <p:cNvSpPr txBox="1">
            <a:spLocks noChangeArrowheads="1"/>
          </p:cNvSpPr>
          <p:nvPr/>
        </p:nvSpPr>
        <p:spPr bwMode="auto">
          <a:xfrm>
            <a:off x="0" y="5877272"/>
            <a:ext cx="9144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uk-UA" sz="1800" dirty="0"/>
              <a:t>4 апреля 2019 года, г. Киев</a:t>
            </a: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5076825" y="3861048"/>
            <a:ext cx="38004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sz="1800" dirty="0" smtClean="0"/>
              <a:t>Сопредседатели </a:t>
            </a:r>
            <a:r>
              <a:rPr lang="ru-RU" sz="1800" dirty="0"/>
              <a:t>рабочей </a:t>
            </a:r>
            <a:r>
              <a:rPr lang="ru-RU" sz="1800" dirty="0" smtClean="0"/>
              <a:t>группы:</a:t>
            </a:r>
          </a:p>
          <a:p>
            <a:pPr algn="just"/>
            <a:r>
              <a:rPr lang="ru-RU" sz="1800" dirty="0" smtClean="0"/>
              <a:t>Анастасия Драпалюк: </a:t>
            </a:r>
            <a:r>
              <a:rPr lang="en-US" sz="1800" dirty="0" smtClean="0">
                <a:hlinkClick r:id="rId2"/>
              </a:rPr>
              <a:t>nastia-parks@menr.gov.ua</a:t>
            </a:r>
            <a:r>
              <a:rPr lang="en-US" sz="1800" dirty="0" smtClean="0"/>
              <a:t>, +380503807578</a:t>
            </a:r>
          </a:p>
          <a:p>
            <a:pPr algn="just"/>
            <a:r>
              <a:rPr lang="ru-RU" sz="1800" dirty="0" smtClean="0"/>
              <a:t>Елена Зубков:</a:t>
            </a:r>
            <a:r>
              <a:rPr lang="uk-UA" sz="1800" dirty="0" smtClean="0"/>
              <a:t> </a:t>
            </a:r>
            <a:r>
              <a:rPr lang="uk-UA" sz="1800" u="sng" dirty="0" err="1" smtClean="0">
                <a:hlinkClick r:id="rId3"/>
              </a:rPr>
              <a:t>elzubcov</a:t>
            </a:r>
            <a:r>
              <a:rPr lang="uk-UA" sz="1800" u="sng" dirty="0" smtClean="0">
                <a:hlinkClick r:id="rId3"/>
              </a:rPr>
              <a:t>@</a:t>
            </a:r>
            <a:r>
              <a:rPr lang="uk-UA" sz="1800" u="sng" dirty="0" err="1" smtClean="0">
                <a:hlinkClick r:id="rId3"/>
              </a:rPr>
              <a:t>mail.ru</a:t>
            </a:r>
            <a:r>
              <a:rPr lang="uk-UA" sz="1800" dirty="0"/>
              <a:t>, </a:t>
            </a:r>
            <a:r>
              <a:rPr lang="ru-RU" sz="1800" dirty="0"/>
              <a:t>тел.</a:t>
            </a:r>
            <a:r>
              <a:rPr lang="uk-UA" sz="1800" dirty="0"/>
              <a:t>+373 79638311</a:t>
            </a:r>
            <a:endParaRPr lang="en-US" sz="1800" dirty="0" smtClean="0"/>
          </a:p>
          <a:p>
            <a:pPr algn="just"/>
            <a:endParaRPr lang="uk-UA" sz="1800" dirty="0"/>
          </a:p>
        </p:txBody>
      </p:sp>
      <p:sp>
        <p:nvSpPr>
          <p:cNvPr id="14342" name="TextBox 8"/>
          <p:cNvSpPr txBox="1">
            <a:spLocks noChangeArrowheads="1"/>
          </p:cNvSpPr>
          <p:nvPr/>
        </p:nvSpPr>
        <p:spPr bwMode="auto">
          <a:xfrm>
            <a:off x="0" y="1384300"/>
            <a:ext cx="9144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endParaRPr lang="ru-RU" altLang="uk-UA" sz="3200" b="1" dirty="0" smtClean="0"/>
          </a:p>
          <a:p>
            <a:pPr algn="ctr">
              <a:defRPr/>
            </a:pPr>
            <a:r>
              <a:rPr lang="ru-RU" altLang="uk-UA" sz="2800" b="1" dirty="0" smtClean="0"/>
              <a:t>РЕЗУЛЬТАТЫ ДЕЯТЕЛЬНОСТИ </a:t>
            </a:r>
            <a:r>
              <a:rPr lang="ru-RU" sz="2800" b="1" cap="all" dirty="0" smtClean="0"/>
              <a:t>рабочей группы </a:t>
            </a:r>
          </a:p>
          <a:p>
            <a:pPr algn="ctr">
              <a:defRPr/>
            </a:pPr>
            <a:r>
              <a:rPr lang="ru-RU" sz="2800" b="1" dirty="0" smtClean="0"/>
              <a:t>ПО ВОПРОСАМ ЭКОСИСТЕМ И БИОРАЗНООБРАЗИЯ</a:t>
            </a:r>
            <a:endParaRPr lang="ru-RU" altLang="uk-UA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14037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План деятельности: 2018-2019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uk-UA" sz="1800" dirty="0" err="1"/>
              <a:t>Анализ</a:t>
            </a:r>
            <a:r>
              <a:rPr lang="uk-UA" sz="1800" dirty="0"/>
              <a:t> сети </a:t>
            </a:r>
            <a:r>
              <a:rPr lang="uk-UA" sz="1800" dirty="0" err="1"/>
              <a:t>природоохранных</a:t>
            </a:r>
            <a:r>
              <a:rPr lang="uk-UA" sz="1800" dirty="0"/>
              <a:t> </a:t>
            </a:r>
            <a:r>
              <a:rPr lang="uk-UA" sz="1800" dirty="0" err="1"/>
              <a:t>территорий</a:t>
            </a:r>
            <a:r>
              <a:rPr lang="uk-UA" sz="1800" dirty="0"/>
              <a:t> и </a:t>
            </a:r>
            <a:r>
              <a:rPr lang="uk-UA" sz="1800" dirty="0" err="1"/>
              <a:t>подготовка</a:t>
            </a:r>
            <a:r>
              <a:rPr lang="uk-UA" sz="1800" dirty="0"/>
              <a:t> </a:t>
            </a:r>
            <a:r>
              <a:rPr lang="uk-UA" sz="1800" dirty="0" err="1"/>
              <a:t>предложений</a:t>
            </a:r>
            <a:r>
              <a:rPr lang="uk-UA" sz="1800" dirty="0"/>
              <a:t> по </a:t>
            </a:r>
            <a:r>
              <a:rPr lang="uk-UA" sz="1800" dirty="0" err="1"/>
              <a:t>ее</a:t>
            </a:r>
            <a:r>
              <a:rPr lang="uk-UA" sz="1800" dirty="0"/>
              <a:t> </a:t>
            </a:r>
            <a:r>
              <a:rPr lang="uk-UA" sz="1800" dirty="0" err="1"/>
              <a:t>оптимизации</a:t>
            </a:r>
            <a:r>
              <a:rPr lang="uk-UA" sz="1800" dirty="0"/>
              <a:t>, в том </a:t>
            </a:r>
            <a:r>
              <a:rPr lang="uk-UA" sz="1800" dirty="0" err="1"/>
              <a:t>числе</a:t>
            </a:r>
            <a:r>
              <a:rPr lang="uk-UA" sz="1800" dirty="0"/>
              <a:t> </a:t>
            </a:r>
            <a:r>
              <a:rPr lang="uk-UA" sz="1800" dirty="0" err="1"/>
              <a:t>создание</a:t>
            </a:r>
            <a:r>
              <a:rPr lang="uk-UA" sz="1800" dirty="0"/>
              <a:t> </a:t>
            </a:r>
            <a:r>
              <a:rPr lang="uk-UA" sz="1800" dirty="0" err="1"/>
              <a:t>трансграничных</a:t>
            </a:r>
            <a:r>
              <a:rPr lang="uk-UA" sz="1800" dirty="0"/>
              <a:t> </a:t>
            </a:r>
            <a:r>
              <a:rPr lang="uk-UA" sz="1800" dirty="0" err="1"/>
              <a:t>природоохранных</a:t>
            </a:r>
            <a:r>
              <a:rPr lang="uk-UA" sz="1800" dirty="0"/>
              <a:t> </a:t>
            </a:r>
            <a:r>
              <a:rPr lang="uk-UA" sz="1800" dirty="0" err="1" smtClean="0"/>
              <a:t>территорий</a:t>
            </a:r>
            <a:r>
              <a:rPr lang="uk-UA" sz="1800" dirty="0" smtClean="0"/>
              <a:t> </a:t>
            </a:r>
            <a:r>
              <a:rPr lang="uk-UA" sz="1800" i="1" dirty="0" smtClean="0"/>
              <a:t>(до 1 </a:t>
            </a:r>
            <a:r>
              <a:rPr lang="uk-UA" sz="1800" i="1" dirty="0" err="1" smtClean="0"/>
              <a:t>мая</a:t>
            </a:r>
            <a:r>
              <a:rPr lang="uk-UA" sz="1800" i="1" dirty="0" smtClean="0"/>
              <a:t> 2019 </a:t>
            </a:r>
            <a:r>
              <a:rPr lang="uk-UA" sz="1800" i="1" dirty="0" err="1" smtClean="0"/>
              <a:t>года</a:t>
            </a:r>
            <a:r>
              <a:rPr lang="uk-UA" sz="1800" i="1" dirty="0" smtClean="0"/>
              <a:t>)</a:t>
            </a:r>
          </a:p>
          <a:p>
            <a:r>
              <a:rPr lang="ru-RU" sz="1800" dirty="0"/>
              <a:t>Подготовка предложений относительно необходимых мер по сохранению биоразнообразия водных организмов, в том числе мер контроля инвазивных чужеродных видов </a:t>
            </a:r>
            <a:r>
              <a:rPr lang="ru-RU" sz="1800" dirty="0" smtClean="0"/>
              <a:t>гидробионтов </a:t>
            </a:r>
            <a:r>
              <a:rPr lang="ru-RU" sz="1800" i="1" dirty="0" smtClean="0"/>
              <a:t>(до 1 июня 2019 года)</a:t>
            </a:r>
          </a:p>
          <a:p>
            <a:r>
              <a:rPr lang="ru-RU" sz="1800" dirty="0"/>
              <a:t>Подготовка предложений по координации действий по зарыблению, осуществлению </a:t>
            </a:r>
            <a:r>
              <a:rPr lang="ru-RU" sz="1800" dirty="0" err="1"/>
              <a:t>рыбо-водномелиоративных</a:t>
            </a:r>
            <a:r>
              <a:rPr lang="ru-RU" sz="1800" dirty="0"/>
              <a:t> мероприятий для восстановления, поддержания и охраны естественных </a:t>
            </a:r>
            <a:r>
              <a:rPr lang="ru-RU" sz="1800" dirty="0" smtClean="0"/>
              <a:t>нерестилищ </a:t>
            </a:r>
            <a:br>
              <a:rPr lang="ru-RU" sz="1800" dirty="0" smtClean="0"/>
            </a:br>
            <a:r>
              <a:rPr lang="ru-RU" sz="1800" i="1" dirty="0" smtClean="0"/>
              <a:t>(</a:t>
            </a:r>
            <a:r>
              <a:rPr lang="ru-RU" sz="1800" i="1" dirty="0"/>
              <a:t>до 1 июня 2019 года)</a:t>
            </a:r>
          </a:p>
          <a:p>
            <a:r>
              <a:rPr lang="ru-RU" sz="1800" dirty="0" smtClean="0"/>
              <a:t>Подготовка </a:t>
            </a:r>
            <a:r>
              <a:rPr lang="ru-RU" sz="1800" dirty="0"/>
              <a:t>и инициирование предложений к совместным проектам в области сохранения биоразнообразия в бассейне реки </a:t>
            </a:r>
            <a:r>
              <a:rPr lang="ru-RU" sz="1800" dirty="0" smtClean="0"/>
              <a:t>Днестр </a:t>
            </a:r>
            <a:r>
              <a:rPr lang="ru-RU" sz="1800" i="1" dirty="0" smtClean="0"/>
              <a:t>(</a:t>
            </a:r>
            <a:r>
              <a:rPr lang="ru-RU" sz="1800" i="1" dirty="0"/>
              <a:t>до 1 </a:t>
            </a:r>
            <a:r>
              <a:rPr lang="ru-RU" sz="1800" i="1" dirty="0" smtClean="0"/>
              <a:t>июля </a:t>
            </a:r>
            <a:r>
              <a:rPr lang="ru-RU" sz="1800" i="1" dirty="0"/>
              <a:t>2019 года</a:t>
            </a:r>
            <a:r>
              <a:rPr lang="ru-RU" sz="1800" i="1" dirty="0" smtClean="0"/>
              <a:t>)</a:t>
            </a:r>
            <a:endParaRPr lang="ru-RU" sz="1800" dirty="0" smtClean="0"/>
          </a:p>
          <a:p>
            <a:r>
              <a:rPr lang="ru-RU" sz="1800" dirty="0"/>
              <a:t>Подготовка совместных действий по контролю в области рыболовства и борьбы с </a:t>
            </a:r>
            <a:r>
              <a:rPr lang="ru-RU" sz="1800" dirty="0" smtClean="0"/>
              <a:t>браконьерством </a:t>
            </a:r>
            <a:r>
              <a:rPr lang="ru-RU" sz="1800" i="1" dirty="0"/>
              <a:t>(до 1 </a:t>
            </a:r>
            <a:r>
              <a:rPr lang="ru-RU" sz="1800" i="1" dirty="0" smtClean="0"/>
              <a:t>июля </a:t>
            </a:r>
            <a:r>
              <a:rPr lang="ru-RU" sz="1800" i="1" dirty="0"/>
              <a:t>2019 года</a:t>
            </a:r>
            <a:r>
              <a:rPr lang="ru-RU" sz="1800" i="1" dirty="0" smtClean="0"/>
              <a:t>)</a:t>
            </a:r>
            <a:endParaRPr lang="ru-RU" sz="1800" dirty="0" smtClean="0"/>
          </a:p>
          <a:p>
            <a:r>
              <a:rPr lang="ru-RU" sz="1800" dirty="0"/>
              <a:t>Обсуждение перспектив увеличения лесистости бассейна Днестра до 2030 </a:t>
            </a:r>
            <a:r>
              <a:rPr lang="ru-RU" sz="1800" dirty="0" smtClean="0"/>
              <a:t>года </a:t>
            </a:r>
            <a:r>
              <a:rPr lang="ru-RU" sz="1800" i="1" dirty="0"/>
              <a:t>(до 1 </a:t>
            </a:r>
            <a:r>
              <a:rPr lang="ru-RU" sz="1800" i="1" dirty="0" smtClean="0"/>
              <a:t>сентября </a:t>
            </a:r>
            <a:r>
              <a:rPr lang="ru-RU" sz="1800" i="1" dirty="0"/>
              <a:t>2019 года)</a:t>
            </a:r>
          </a:p>
          <a:p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88130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uk-UA" sz="2200" b="1" dirty="0" err="1"/>
              <a:t>Анализ</a:t>
            </a:r>
            <a:r>
              <a:rPr lang="uk-UA" sz="2200" b="1" dirty="0"/>
              <a:t> сети </a:t>
            </a:r>
            <a:r>
              <a:rPr lang="uk-UA" sz="2200" b="1" dirty="0" err="1"/>
              <a:t>природоохранных</a:t>
            </a:r>
            <a:r>
              <a:rPr lang="uk-UA" sz="2200" b="1" dirty="0"/>
              <a:t> </a:t>
            </a:r>
            <a:r>
              <a:rPr lang="uk-UA" sz="2200" b="1" dirty="0" err="1"/>
              <a:t>территорий</a:t>
            </a:r>
            <a:r>
              <a:rPr lang="uk-UA" sz="2200" b="1" dirty="0"/>
              <a:t> и </a:t>
            </a:r>
            <a:r>
              <a:rPr lang="uk-UA" sz="2200" b="1" dirty="0" err="1"/>
              <a:t>подготовка</a:t>
            </a:r>
            <a:r>
              <a:rPr lang="uk-UA" sz="2200" b="1" dirty="0"/>
              <a:t> </a:t>
            </a:r>
            <a:r>
              <a:rPr lang="uk-UA" sz="2200" b="1" dirty="0" err="1"/>
              <a:t>предложений</a:t>
            </a:r>
            <a:r>
              <a:rPr lang="uk-UA" sz="2200" b="1" dirty="0"/>
              <a:t> по </a:t>
            </a:r>
            <a:r>
              <a:rPr lang="uk-UA" sz="2200" b="1" dirty="0" err="1"/>
              <a:t>ее</a:t>
            </a:r>
            <a:r>
              <a:rPr lang="uk-UA" sz="2200" b="1" dirty="0"/>
              <a:t> </a:t>
            </a:r>
            <a:r>
              <a:rPr lang="uk-UA" sz="2200" b="1" dirty="0" err="1"/>
              <a:t>оптимизации</a:t>
            </a:r>
            <a:r>
              <a:rPr lang="uk-UA" sz="2200" b="1" dirty="0"/>
              <a:t>, в том </a:t>
            </a:r>
            <a:r>
              <a:rPr lang="uk-UA" sz="2200" b="1" dirty="0" err="1"/>
              <a:t>числе</a:t>
            </a:r>
            <a:r>
              <a:rPr lang="uk-UA" sz="2200" b="1" dirty="0"/>
              <a:t> </a:t>
            </a:r>
            <a:r>
              <a:rPr lang="uk-UA" sz="2200" b="1" dirty="0" err="1"/>
              <a:t>создание</a:t>
            </a:r>
            <a:r>
              <a:rPr lang="uk-UA" sz="2200" b="1" dirty="0"/>
              <a:t> </a:t>
            </a:r>
            <a:r>
              <a:rPr lang="uk-UA" sz="2200" b="1" dirty="0" err="1"/>
              <a:t>трансграничных</a:t>
            </a:r>
            <a:r>
              <a:rPr lang="uk-UA" sz="2200" b="1" dirty="0"/>
              <a:t> </a:t>
            </a:r>
            <a:r>
              <a:rPr lang="uk-UA" sz="2200" b="1" dirty="0" err="1"/>
              <a:t>природоохранных</a:t>
            </a:r>
            <a:r>
              <a:rPr lang="uk-UA" sz="2200" b="1" dirty="0"/>
              <a:t> </a:t>
            </a:r>
            <a:r>
              <a:rPr lang="uk-UA" sz="2200" b="1" dirty="0" err="1"/>
              <a:t>территорий</a:t>
            </a:r>
            <a:endParaRPr lang="uk-UA" sz="22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3188"/>
          <a:stretch/>
        </p:blipFill>
        <p:spPr bwMode="auto">
          <a:xfrm>
            <a:off x="467544" y="1388801"/>
            <a:ext cx="5809290" cy="4805525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051720" y="3284984"/>
            <a:ext cx="360040" cy="2160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3" t="2928" r="1918"/>
          <a:stretch/>
        </p:blipFill>
        <p:spPr bwMode="auto">
          <a:xfrm>
            <a:off x="5364088" y="2924944"/>
            <a:ext cx="3343275" cy="3580656"/>
          </a:xfrm>
          <a:prstGeom prst="rect">
            <a:avLst/>
          </a:prstGeom>
          <a:noFill/>
          <a:ln w="9525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2229272" cy="1671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1043608" y="2924944"/>
            <a:ext cx="360040" cy="216024"/>
          </a:xfrm>
          <a:prstGeom prst="ellipse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1492918" y="6263808"/>
            <a:ext cx="2631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Изумрудная сеть Европы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6287178" y="2522039"/>
            <a:ext cx="2041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Рамсарские</a:t>
            </a:r>
            <a:r>
              <a:rPr lang="ru-RU" dirty="0" smtClean="0"/>
              <a:t> угодья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1172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/>
              <a:t>Подготовка совместных действий по контролю в области рыболовства и борьбы с </a:t>
            </a:r>
            <a:r>
              <a:rPr lang="ru-RU" sz="2200" b="1" dirty="0" smtClean="0"/>
              <a:t>браконьерством</a:t>
            </a:r>
            <a:endParaRPr lang="uk-UA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r>
              <a:rPr lang="ru-RU" sz="1800" dirty="0"/>
              <a:t>с первого апреля 2019 года во всех 7 областях Украины, где протекает Днестр, начался нерестовый запрет на вылов водных биоресурсов.</a:t>
            </a:r>
            <a:endParaRPr lang="uk-UA" sz="1800" dirty="0"/>
          </a:p>
        </p:txBody>
      </p:sp>
      <p:pic>
        <p:nvPicPr>
          <p:cNvPr id="2050" name="Picture 2" descr="З 1 квітня стартує нерестова заборона на вилов водних біоресурс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96" y="2780928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76984" y="2276872"/>
            <a:ext cx="5559512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700" b="1" dirty="0" err="1"/>
              <a:t>Одесская</a:t>
            </a:r>
            <a:r>
              <a:rPr lang="uk-UA" sz="1700" b="1" dirty="0"/>
              <a:t> область:</a:t>
            </a:r>
          </a:p>
          <a:p>
            <a:r>
              <a:rPr lang="uk-UA" sz="1700" dirty="0" smtClean="0"/>
              <a:t>в </a:t>
            </a:r>
            <a:r>
              <a:rPr lang="uk-UA" sz="1700" dirty="0" err="1"/>
              <a:t>реке</a:t>
            </a:r>
            <a:r>
              <a:rPr lang="uk-UA" sz="1700" dirty="0"/>
              <a:t> </a:t>
            </a:r>
            <a:r>
              <a:rPr lang="uk-UA" sz="1700" dirty="0" err="1"/>
              <a:t>Днестр</a:t>
            </a:r>
            <a:r>
              <a:rPr lang="uk-UA" sz="1700" dirty="0"/>
              <a:t> с рукавом </a:t>
            </a:r>
            <a:r>
              <a:rPr lang="uk-UA" sz="1700" dirty="0" err="1"/>
              <a:t>Турунчук</a:t>
            </a:r>
            <a:r>
              <a:rPr lang="uk-UA" sz="1700" dirty="0"/>
              <a:t> и </a:t>
            </a:r>
            <a:r>
              <a:rPr lang="uk-UA" sz="1700" dirty="0" err="1"/>
              <a:t>пойменных</a:t>
            </a:r>
            <a:r>
              <a:rPr lang="uk-UA" sz="1700" dirty="0"/>
              <a:t> озерах – </a:t>
            </a:r>
            <a:r>
              <a:rPr lang="uk-UA" sz="1700" dirty="0" smtClean="0"/>
              <a:t/>
            </a:r>
            <a:br>
              <a:rPr lang="uk-UA" sz="1700" dirty="0" smtClean="0"/>
            </a:br>
            <a:r>
              <a:rPr lang="uk-UA" sz="1700" dirty="0" smtClean="0"/>
              <a:t>с </a:t>
            </a:r>
            <a:r>
              <a:rPr lang="uk-UA" sz="1700" dirty="0"/>
              <a:t>15 </a:t>
            </a:r>
            <a:r>
              <a:rPr lang="uk-UA" sz="1700" dirty="0" err="1"/>
              <a:t>апреля</a:t>
            </a:r>
            <a:r>
              <a:rPr lang="uk-UA" sz="1700" dirty="0"/>
              <a:t> по 15 </a:t>
            </a:r>
            <a:r>
              <a:rPr lang="uk-UA" sz="1700" dirty="0" err="1"/>
              <a:t>июня</a:t>
            </a:r>
            <a:r>
              <a:rPr lang="uk-UA" sz="1700" dirty="0"/>
              <a:t> (</a:t>
            </a:r>
            <a:r>
              <a:rPr lang="uk-UA" sz="1700" dirty="0" err="1"/>
              <a:t>запрет</a:t>
            </a:r>
            <a:r>
              <a:rPr lang="uk-UA" sz="1700" dirty="0"/>
              <a:t> не </a:t>
            </a:r>
            <a:r>
              <a:rPr lang="uk-UA" sz="1700" dirty="0" err="1"/>
              <a:t>распространяется</a:t>
            </a:r>
            <a:r>
              <a:rPr lang="uk-UA" sz="1700" dirty="0"/>
              <a:t> на </a:t>
            </a:r>
            <a:r>
              <a:rPr lang="uk-UA" sz="1700" dirty="0" err="1"/>
              <a:t>специализированный</a:t>
            </a:r>
            <a:r>
              <a:rPr lang="uk-UA" sz="1700" dirty="0"/>
              <a:t> </a:t>
            </a:r>
            <a:r>
              <a:rPr lang="uk-UA" sz="1700" dirty="0" err="1"/>
              <a:t>промысел</a:t>
            </a:r>
            <a:r>
              <a:rPr lang="uk-UA" sz="1700" dirty="0"/>
              <a:t> </a:t>
            </a:r>
            <a:r>
              <a:rPr lang="uk-UA" sz="1700" dirty="0" err="1"/>
              <a:t>сельди</a:t>
            </a:r>
            <a:r>
              <a:rPr lang="uk-UA" sz="1700" dirty="0"/>
              <a:t>);</a:t>
            </a:r>
          </a:p>
          <a:p>
            <a:r>
              <a:rPr lang="uk-UA" sz="1700" dirty="0"/>
              <a:t>в </a:t>
            </a:r>
            <a:r>
              <a:rPr lang="uk-UA" sz="1700" dirty="0" err="1"/>
              <a:t>Днестровском</a:t>
            </a:r>
            <a:r>
              <a:rPr lang="uk-UA" sz="1700" dirty="0"/>
              <a:t> </a:t>
            </a:r>
            <a:r>
              <a:rPr lang="uk-UA" sz="1700" dirty="0" err="1"/>
              <a:t>лимане</a:t>
            </a:r>
            <a:r>
              <a:rPr lang="uk-UA" sz="1700" dirty="0"/>
              <a:t> с плавнями </a:t>
            </a:r>
            <a:r>
              <a:rPr lang="uk-UA" sz="1700" dirty="0" smtClean="0"/>
              <a:t>– с </a:t>
            </a:r>
            <a:r>
              <a:rPr lang="uk-UA" sz="1700" dirty="0"/>
              <a:t>15 </a:t>
            </a:r>
            <a:r>
              <a:rPr lang="uk-UA" sz="1700" dirty="0" err="1"/>
              <a:t>апреля</a:t>
            </a:r>
            <a:r>
              <a:rPr lang="uk-UA" sz="1700" dirty="0"/>
              <a:t> по 31 </a:t>
            </a:r>
            <a:r>
              <a:rPr lang="uk-UA" sz="1700" dirty="0" err="1"/>
              <a:t>июля</a:t>
            </a:r>
            <a:r>
              <a:rPr lang="uk-UA" sz="1700" dirty="0"/>
              <a:t> (</a:t>
            </a:r>
            <a:r>
              <a:rPr lang="uk-UA" sz="1700" dirty="0" err="1"/>
              <a:t>запрет</a:t>
            </a:r>
            <a:r>
              <a:rPr lang="uk-UA" sz="1700" dirty="0"/>
              <a:t> не </a:t>
            </a:r>
            <a:r>
              <a:rPr lang="uk-UA" sz="1700" dirty="0" err="1"/>
              <a:t>распространяется</a:t>
            </a:r>
            <a:r>
              <a:rPr lang="uk-UA" sz="1700" dirty="0"/>
              <a:t> на </a:t>
            </a:r>
            <a:r>
              <a:rPr lang="uk-UA" sz="1700" dirty="0" err="1"/>
              <a:t>специализированный</a:t>
            </a:r>
            <a:r>
              <a:rPr lang="uk-UA" sz="1700" dirty="0"/>
              <a:t> </a:t>
            </a:r>
            <a:r>
              <a:rPr lang="uk-UA" sz="1700" dirty="0" err="1"/>
              <a:t>промысел</a:t>
            </a:r>
            <a:r>
              <a:rPr lang="uk-UA" sz="1700" dirty="0"/>
              <a:t> </a:t>
            </a:r>
            <a:r>
              <a:rPr lang="uk-UA" sz="1700" dirty="0" err="1"/>
              <a:t>сельди</a:t>
            </a:r>
            <a:r>
              <a:rPr lang="uk-UA" sz="1700" dirty="0"/>
              <a:t>);</a:t>
            </a:r>
          </a:p>
          <a:p>
            <a:r>
              <a:rPr lang="uk-UA" sz="1700" dirty="0"/>
              <a:t>в </a:t>
            </a:r>
            <a:r>
              <a:rPr lang="uk-UA" sz="1700" dirty="0" err="1"/>
              <a:t>Кучурганском</a:t>
            </a:r>
            <a:r>
              <a:rPr lang="uk-UA" sz="1700" dirty="0"/>
              <a:t> </a:t>
            </a:r>
            <a:r>
              <a:rPr lang="uk-UA" sz="1700" dirty="0" err="1"/>
              <a:t>водохранилище</a:t>
            </a:r>
            <a:r>
              <a:rPr lang="uk-UA" sz="1700" dirty="0"/>
              <a:t> – с 15 </a:t>
            </a:r>
            <a:r>
              <a:rPr lang="uk-UA" sz="1700" dirty="0" err="1"/>
              <a:t>апреля</a:t>
            </a:r>
            <a:r>
              <a:rPr lang="uk-UA" sz="1700" dirty="0"/>
              <a:t> по 15 </a:t>
            </a:r>
            <a:r>
              <a:rPr lang="uk-UA" sz="1700" dirty="0" err="1"/>
              <a:t>июня</a:t>
            </a:r>
            <a:r>
              <a:rPr lang="uk-UA" sz="1700" dirty="0"/>
              <a:t>;</a:t>
            </a:r>
          </a:p>
          <a:p>
            <a:r>
              <a:rPr lang="uk-UA" sz="1700" dirty="0"/>
              <a:t>в </a:t>
            </a:r>
            <a:r>
              <a:rPr lang="uk-UA" sz="1700" dirty="0" err="1"/>
              <a:t>Шаболатском</a:t>
            </a:r>
            <a:r>
              <a:rPr lang="uk-UA" sz="1700" dirty="0"/>
              <a:t> </a:t>
            </a:r>
            <a:r>
              <a:rPr lang="uk-UA" sz="1700" dirty="0" err="1"/>
              <a:t>лимане</a:t>
            </a:r>
            <a:r>
              <a:rPr lang="uk-UA" sz="1700" dirty="0"/>
              <a:t> – с 15 </a:t>
            </a:r>
            <a:r>
              <a:rPr lang="uk-UA" sz="1700" dirty="0" err="1"/>
              <a:t>апреля</a:t>
            </a:r>
            <a:r>
              <a:rPr lang="uk-UA" sz="1700" dirty="0"/>
              <a:t> по 15 </a:t>
            </a:r>
            <a:r>
              <a:rPr lang="uk-UA" sz="1700" dirty="0" err="1"/>
              <a:t>июня</a:t>
            </a:r>
            <a:r>
              <a:rPr lang="uk-UA" sz="1700" dirty="0"/>
              <a:t> </a:t>
            </a:r>
            <a:r>
              <a:rPr lang="uk-UA" sz="1700" dirty="0" err="1"/>
              <a:t>относительно</a:t>
            </a:r>
            <a:r>
              <a:rPr lang="uk-UA" sz="1700" dirty="0"/>
              <a:t> </a:t>
            </a:r>
            <a:r>
              <a:rPr lang="uk-UA" sz="1700" dirty="0" err="1"/>
              <a:t>серебряного</a:t>
            </a:r>
            <a:r>
              <a:rPr lang="uk-UA" sz="1700" dirty="0"/>
              <a:t> карася, </a:t>
            </a:r>
            <a:r>
              <a:rPr lang="uk-UA" sz="1700" dirty="0" err="1"/>
              <a:t>что</a:t>
            </a:r>
            <a:r>
              <a:rPr lang="uk-UA" sz="1700" dirty="0"/>
              <a:t> </a:t>
            </a:r>
            <a:r>
              <a:rPr lang="uk-UA" sz="1700" dirty="0" err="1"/>
              <a:t>мигрирует</a:t>
            </a:r>
            <a:r>
              <a:rPr lang="uk-UA" sz="1700" dirty="0"/>
              <a:t> </a:t>
            </a:r>
            <a:r>
              <a:rPr lang="uk-UA" sz="1700" dirty="0" err="1"/>
              <a:t>из</a:t>
            </a:r>
            <a:r>
              <a:rPr lang="uk-UA" sz="1700" dirty="0"/>
              <a:t> </a:t>
            </a:r>
            <a:r>
              <a:rPr lang="uk-UA" sz="1700" dirty="0" err="1"/>
              <a:t>Днестровского</a:t>
            </a:r>
            <a:r>
              <a:rPr lang="uk-UA" sz="1700" dirty="0"/>
              <a:t> </a:t>
            </a:r>
            <a:r>
              <a:rPr lang="uk-UA" sz="1700" dirty="0" err="1"/>
              <a:t>лимана</a:t>
            </a:r>
            <a:r>
              <a:rPr lang="uk-UA" sz="1700" dirty="0" smtClean="0"/>
              <a:t>.</a:t>
            </a:r>
          </a:p>
          <a:p>
            <a:endParaRPr lang="uk-UA" sz="800" dirty="0"/>
          </a:p>
          <a:p>
            <a:r>
              <a:rPr lang="uk-UA" sz="1700" b="1" dirty="0" err="1"/>
              <a:t>Винницкая</a:t>
            </a:r>
            <a:r>
              <a:rPr lang="uk-UA" sz="1700" b="1" dirty="0"/>
              <a:t>, </a:t>
            </a:r>
            <a:r>
              <a:rPr lang="uk-UA" sz="1700" b="1" dirty="0" err="1"/>
              <a:t>Ивано-Франковская</a:t>
            </a:r>
            <a:r>
              <a:rPr lang="uk-UA" sz="1700" b="1" dirty="0"/>
              <a:t>, </a:t>
            </a:r>
            <a:r>
              <a:rPr lang="uk-UA" sz="1700" b="1" dirty="0" err="1"/>
              <a:t>Львовская</a:t>
            </a:r>
            <a:r>
              <a:rPr lang="uk-UA" sz="1700" b="1" dirty="0"/>
              <a:t>, </a:t>
            </a:r>
            <a:r>
              <a:rPr lang="uk-UA" sz="1700" b="1" dirty="0" err="1" smtClean="0"/>
              <a:t>Тернопольская</a:t>
            </a:r>
            <a:r>
              <a:rPr lang="uk-UA" sz="1700" b="1" dirty="0" smtClean="0"/>
              <a:t>, </a:t>
            </a:r>
            <a:r>
              <a:rPr lang="uk-UA" sz="1700" b="1" dirty="0" err="1"/>
              <a:t>Хмельницкая</a:t>
            </a:r>
            <a:r>
              <a:rPr lang="uk-UA" sz="1700" b="1" dirty="0"/>
              <a:t> и </a:t>
            </a:r>
            <a:r>
              <a:rPr lang="uk-UA" sz="1700" b="1" dirty="0" err="1"/>
              <a:t>Черновицкая</a:t>
            </a:r>
            <a:r>
              <a:rPr lang="uk-UA" sz="1700" b="1" dirty="0"/>
              <a:t> </a:t>
            </a:r>
            <a:r>
              <a:rPr lang="uk-UA" sz="1700" b="1" dirty="0" err="1" smtClean="0"/>
              <a:t>области</a:t>
            </a:r>
            <a:r>
              <a:rPr lang="uk-UA" sz="1700" b="1" dirty="0" smtClean="0"/>
              <a:t>:</a:t>
            </a:r>
            <a:r>
              <a:rPr lang="uk-UA" sz="1700" dirty="0" smtClean="0"/>
              <a:t> </a:t>
            </a:r>
            <a:br>
              <a:rPr lang="uk-UA" sz="1700" dirty="0" smtClean="0"/>
            </a:br>
            <a:r>
              <a:rPr lang="uk-UA" sz="1700" dirty="0" smtClean="0"/>
              <a:t>с </a:t>
            </a:r>
            <a:r>
              <a:rPr lang="uk-UA" sz="1700" dirty="0"/>
              <a:t>1 </a:t>
            </a:r>
            <a:r>
              <a:rPr lang="uk-UA" sz="1700" dirty="0" err="1"/>
              <a:t>апреля</a:t>
            </a:r>
            <a:r>
              <a:rPr lang="uk-UA" sz="1700" dirty="0"/>
              <a:t> по 9-10 </a:t>
            </a:r>
            <a:r>
              <a:rPr lang="uk-UA" sz="1700" dirty="0" err="1"/>
              <a:t>июня</a:t>
            </a:r>
            <a:r>
              <a:rPr lang="uk-UA" sz="1700" dirty="0"/>
              <a:t> с </a:t>
            </a:r>
            <a:r>
              <a:rPr lang="uk-UA" sz="1700" dirty="0" err="1" smtClean="0"/>
              <a:t>некоторыми</a:t>
            </a:r>
            <a:r>
              <a:rPr lang="uk-UA" sz="1700" dirty="0" smtClean="0"/>
              <a:t> </a:t>
            </a:r>
            <a:r>
              <a:rPr lang="uk-UA" sz="1700" dirty="0" err="1"/>
              <a:t>различиями</a:t>
            </a:r>
            <a:r>
              <a:rPr lang="uk-UA" sz="1700" dirty="0"/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84696" y="6237312"/>
            <a:ext cx="75037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http://darg.gov.ua/_z_1_kvitnja_startuje_0_0_0_8470_1.html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119542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Приказ </a:t>
            </a:r>
            <a:r>
              <a:rPr lang="ru-RU" sz="1800" dirty="0" err="1" smtClean="0"/>
              <a:t>Госэкоинспекции</a:t>
            </a:r>
            <a:r>
              <a:rPr lang="ru-RU" sz="1800" dirty="0" smtClean="0"/>
              <a:t> Украины </a:t>
            </a:r>
            <a:r>
              <a:rPr lang="ru-RU" sz="1800" dirty="0"/>
              <a:t>по усилению мер государственного надзора (контроля) для предупреждения и выявления фактов нарушения требований природоохранного законодательства в период нереста рыбы в 2019 </a:t>
            </a:r>
            <a:r>
              <a:rPr lang="ru-RU" sz="1800" dirty="0" smtClean="0"/>
              <a:t>году:</a:t>
            </a:r>
          </a:p>
          <a:p>
            <a:r>
              <a:rPr lang="ru-RU" sz="1800" dirty="0"/>
              <a:t>создать оперативные группы с привлечением общественности и представителей средств массовой информации </a:t>
            </a:r>
            <a:endParaRPr lang="ru-RU" sz="1800" dirty="0" smtClean="0"/>
          </a:p>
          <a:p>
            <a:r>
              <a:rPr lang="ru-RU" sz="1800" dirty="0"/>
              <a:t>проводить мероприятия в местах торговли в населенных пунктах и ​​за их </a:t>
            </a:r>
            <a:r>
              <a:rPr lang="ru-RU" sz="1800" dirty="0" smtClean="0"/>
              <a:t>пределами</a:t>
            </a:r>
          </a:p>
          <a:p>
            <a:r>
              <a:rPr lang="ru-RU" sz="1800" dirty="0"/>
              <a:t>п</a:t>
            </a:r>
            <a:r>
              <a:rPr lang="ru-RU" sz="1800" dirty="0" smtClean="0"/>
              <a:t>ривлечь </a:t>
            </a:r>
            <a:r>
              <a:rPr lang="ru-RU" sz="1800" dirty="0"/>
              <a:t>к охране водоемов подразделения Национальной полиции Украины, Государственной пограничной службы Украины, пользователей водных биоресурсов, общественность, СМИ, предприятия, учреждения, </a:t>
            </a:r>
            <a:r>
              <a:rPr lang="ru-RU" sz="1800" dirty="0" smtClean="0"/>
              <a:t>организации</a:t>
            </a:r>
          </a:p>
          <a:p>
            <a:r>
              <a:rPr lang="ru-RU" sz="1800" dirty="0" smtClean="0"/>
              <a:t>…</a:t>
            </a:r>
            <a:endParaRPr lang="uk-UA" sz="1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/>
              <a:t>Подготовка совместных действий по контролю в области рыболовства и борьбы с браконьерством</a:t>
            </a:r>
            <a:endParaRPr lang="uk-UA" sz="2200" b="1" dirty="0"/>
          </a:p>
        </p:txBody>
      </p:sp>
    </p:spTree>
    <p:extLst>
      <p:ext uri="{BB962C8B-B14F-4D97-AF65-F5344CB8AC3E}">
        <p14:creationId xmlns:p14="http://schemas.microsoft.com/office/powerpoint/2010/main" val="2991942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/>
              <a:t>Следующие шаги в рамках деятельности Рабочей группы</a:t>
            </a:r>
            <a:endParaRPr lang="uk-UA" sz="2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Autofit/>
          </a:bodyPr>
          <a:lstStyle/>
          <a:p>
            <a:r>
              <a:rPr lang="ru-RU" sz="1800" dirty="0" smtClean="0"/>
              <a:t>организовать </a:t>
            </a:r>
            <a:r>
              <a:rPr lang="ru-RU" sz="1800" dirty="0"/>
              <a:t>отдельные совещания с участием представителей природоохранных и научных учреждений, природоохранной общественности в каждой </a:t>
            </a:r>
            <a:r>
              <a:rPr lang="ru-RU" sz="1800" dirty="0" smtClean="0"/>
              <a:t>стране по вопросу подготовки </a:t>
            </a:r>
            <a:r>
              <a:rPr lang="ru-RU" sz="1800" dirty="0"/>
              <a:t>предложений относительно необходимых мер по сохранению биоразнообразия водных </a:t>
            </a:r>
            <a:r>
              <a:rPr lang="ru-RU" sz="1800" dirty="0" smtClean="0"/>
              <a:t>организмов и совместным проектам </a:t>
            </a:r>
            <a:r>
              <a:rPr lang="ru-RU" sz="1800" i="1" dirty="0" smtClean="0"/>
              <a:t>(до 30 апреля 2019 года)</a:t>
            </a:r>
          </a:p>
          <a:p>
            <a:r>
              <a:rPr lang="ru-RU" sz="1800" dirty="0" smtClean="0"/>
              <a:t>дополнительно </a:t>
            </a:r>
            <a:r>
              <a:rPr lang="ru-RU" sz="1800" dirty="0"/>
              <a:t>к запланированным </a:t>
            </a:r>
            <a:r>
              <a:rPr lang="ru-RU" sz="1800" dirty="0" smtClean="0"/>
              <a:t>вопросам на заседании </a:t>
            </a:r>
            <a:r>
              <a:rPr lang="ru-RU" sz="1800" dirty="0"/>
              <a:t>Рабочей </a:t>
            </a:r>
            <a:r>
              <a:rPr lang="ru-RU" sz="1800" dirty="0" smtClean="0"/>
              <a:t>группы обсудить:</a:t>
            </a:r>
            <a:endParaRPr lang="uk-UA" sz="1800" dirty="0"/>
          </a:p>
          <a:p>
            <a:pPr marL="0" indent="0">
              <a:buNone/>
            </a:pPr>
            <a:r>
              <a:rPr lang="ru-RU" sz="1800" dirty="0" smtClean="0"/>
              <a:t>необходимость </a:t>
            </a:r>
            <a:r>
              <a:rPr lang="ru-RU" sz="1800" dirty="0"/>
              <a:t>разделения весеннего нерестового попуска воды во времени на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2 этапа</a:t>
            </a:r>
            <a:endParaRPr lang="uk-UA" sz="1800" dirty="0"/>
          </a:p>
          <a:p>
            <a:pPr marL="0" indent="0">
              <a:buNone/>
            </a:pPr>
            <a:r>
              <a:rPr lang="ru-RU" sz="1800" dirty="0" smtClean="0"/>
              <a:t>приложения </a:t>
            </a:r>
            <a:r>
              <a:rPr lang="ru-RU" sz="1800" dirty="0"/>
              <a:t>V Днестровского бассейнового договора </a:t>
            </a:r>
            <a:r>
              <a:rPr lang="ru-RU" sz="1800" dirty="0" smtClean="0"/>
              <a:t>2012 </a:t>
            </a:r>
            <a:r>
              <a:rPr lang="ru-RU" sz="1800" dirty="0"/>
              <a:t>года о запрете индустриального рыболовства на последующие годы в реке </a:t>
            </a:r>
            <a:r>
              <a:rPr lang="ru-RU" sz="1800" dirty="0" smtClean="0"/>
              <a:t>Днестр</a:t>
            </a:r>
            <a:endParaRPr lang="uk-UA" sz="1800" dirty="0"/>
          </a:p>
          <a:p>
            <a:pPr marL="0" indent="0">
              <a:buNone/>
            </a:pPr>
            <a:r>
              <a:rPr lang="ru-RU" sz="1800" dirty="0"/>
              <a:t>координацию сроков запрета </a:t>
            </a:r>
            <a:r>
              <a:rPr lang="ru-RU" sz="1800" dirty="0" smtClean="0"/>
              <a:t>рыболовства</a:t>
            </a:r>
            <a:endParaRPr lang="uk-UA" sz="1800" dirty="0"/>
          </a:p>
          <a:p>
            <a:pPr marL="0" indent="0">
              <a:buNone/>
            </a:pPr>
            <a:r>
              <a:rPr lang="ru-RU" sz="1800" dirty="0"/>
              <a:t>разработку планов и проведение совместных рейдов контроля рыболовства и по борьбе с </a:t>
            </a:r>
            <a:r>
              <a:rPr lang="ru-RU" sz="1800" dirty="0" smtClean="0"/>
              <a:t>браконьерством</a:t>
            </a:r>
            <a:endParaRPr lang="uk-UA" sz="1800" dirty="0"/>
          </a:p>
          <a:p>
            <a:r>
              <a:rPr lang="ru-RU" sz="1800" dirty="0" smtClean="0"/>
              <a:t>организовать заседание Рабочей группы в </a:t>
            </a:r>
            <a:r>
              <a:rPr lang="ru-RU" sz="1800" dirty="0"/>
              <a:t>регионе бассейна реки Днестр </a:t>
            </a:r>
            <a:endParaRPr lang="ru-RU" sz="1800" dirty="0" smtClean="0"/>
          </a:p>
          <a:p>
            <a:r>
              <a:rPr lang="ru-RU" sz="1800" dirty="0" smtClean="0"/>
              <a:t>инициировать  совместные </a:t>
            </a:r>
            <a:r>
              <a:rPr lang="ru-RU" sz="1800" dirty="0"/>
              <a:t>семинары, конференции по вопросу сохранения биоразнообразия в </a:t>
            </a:r>
            <a:r>
              <a:rPr lang="ru-RU" sz="1800" dirty="0" smtClean="0"/>
              <a:t>регионе </a:t>
            </a:r>
            <a:r>
              <a:rPr lang="ru-RU" sz="1800" dirty="0"/>
              <a:t>бассейна реки Днестр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40993210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351</Words>
  <Application>Microsoft Office PowerPoint</Application>
  <PresentationFormat>Экран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Презентация PowerPoint</vt:lpstr>
      <vt:lpstr>План деятельности: 2018-2019</vt:lpstr>
      <vt:lpstr>Анализ сети природоохранных территорий и подготовка предложений по ее оптимизации, в том числе создание трансграничных природоохранных территорий</vt:lpstr>
      <vt:lpstr>Подготовка совместных действий по контролю в области рыболовства и борьбы с браконьерством</vt:lpstr>
      <vt:lpstr>Подготовка совместных действий по контролю в области рыболовства и борьбы с браконьерством</vt:lpstr>
      <vt:lpstr>Следующие шаги в рамках деятельности Рабочей группы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и направления деятельности Рабочей группы по вопросам экосистем и биоразнообразия при Комиссии по устойчивому использованию и охране бассейна реки Днестр</dc:title>
  <dc:creator>Пользователь Windows</dc:creator>
  <cp:lastModifiedBy>Nastia</cp:lastModifiedBy>
  <cp:revision>23</cp:revision>
  <dcterms:created xsi:type="dcterms:W3CDTF">2019-04-02T19:33:20Z</dcterms:created>
  <dcterms:modified xsi:type="dcterms:W3CDTF">2019-04-04T05:05:39Z</dcterms:modified>
</cp:coreProperties>
</file>