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EF%20Dniester%20project\Dniester%20Commission\2%20&#1079;&#1072;&#1089;&#1077;&#1076;&#1072;&#1085;&#1080;&#1077;%20&#1050;&#1080;&#1077;&#1074;\&#1057;&#1086;&#1088;&#1086;&#1082;&#1072;\&#1074;&#1086;&#1076;&#1086;&#1086;&#1090;&#1074;&#1077;&#1076;&#1077;&#1085;&#1080;&#1077;%20&#1089;&#1086;&#1088;&#1086;&#1082;&#1072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GEF%20Dniester%20project\Dniester%20Commission\2%20&#1079;&#1072;&#1089;&#1077;&#1076;&#1072;&#1085;&#1080;&#1077;%20&#1050;&#1080;&#1077;&#1074;\&#1057;&#1086;&#1088;&#1086;&#1082;&#1072;\Nistru%20SoroCA%20monitoring%20data%202000-20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GEF%20Dniester%20project\Dniester%20Commission\2%20&#1079;&#1072;&#1089;&#1077;&#1076;&#1072;&#1085;&#1080;&#1077;%20&#1050;&#1080;&#1077;&#1074;\&#1057;&#1086;&#1088;&#1086;&#1082;&#1072;\Nistru%20SoroCA%20monitoring%20data%202000-201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ena\AppData\Local\Temp\Soroca_Camenca_2015-%202018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ena\AppData\Local\Temp\Soroca_Camenca_2015-%20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90097112860892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Водоотведение г. Сорока, тыс м3/год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Водоотведение!$A$5:$A$13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Водоотведение!$C$5:$C$13</c:f>
              <c:numCache>
                <c:formatCode>General</c:formatCode>
                <c:ptCount val="8"/>
                <c:pt idx="0">
                  <c:v>473</c:v>
                </c:pt>
                <c:pt idx="1">
                  <c:v>463</c:v>
                </c:pt>
                <c:pt idx="2">
                  <c:v>444.3</c:v>
                </c:pt>
                <c:pt idx="3">
                  <c:v>447.5</c:v>
                </c:pt>
                <c:pt idx="4">
                  <c:v>475.1</c:v>
                </c:pt>
                <c:pt idx="5">
                  <c:v>468.5</c:v>
                </c:pt>
                <c:pt idx="6">
                  <c:v>556.20000000000005</c:v>
                </c:pt>
                <c:pt idx="7">
                  <c:v>512.5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EB-4357-8826-4CEAD2534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6853856"/>
        <c:axId val="1186854400"/>
      </c:barChart>
      <c:catAx>
        <c:axId val="118685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854400"/>
        <c:crosses val="autoZero"/>
        <c:auto val="1"/>
        <c:lblAlgn val="ctr"/>
        <c:lblOffset val="100"/>
        <c:noMultiLvlLbl val="0"/>
      </c:catAx>
      <c:valAx>
        <c:axId val="118685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85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БПК 5,</a:t>
            </a:r>
            <a:r>
              <a:rPr lang="ru-RU" baseline="0"/>
              <a:t> мг/л</a:t>
            </a:r>
            <a:r>
              <a:rPr lang="ru-RU"/>
              <a:t>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Лист2!$H$4:$H$14</c:f>
              <c:numCache>
                <c:formatCode>General</c:formatCode>
                <c:ptCount val="11"/>
                <c:pt idx="0">
                  <c:v>1.8</c:v>
                </c:pt>
                <c:pt idx="1">
                  <c:v>2.6</c:v>
                </c:pt>
                <c:pt idx="2">
                  <c:v>2.7</c:v>
                </c:pt>
                <c:pt idx="3">
                  <c:v>2.4</c:v>
                </c:pt>
                <c:pt idx="4">
                  <c:v>2.2000000000000002</c:v>
                </c:pt>
                <c:pt idx="5">
                  <c:v>2.6</c:v>
                </c:pt>
                <c:pt idx="6">
                  <c:v>2.2999999999999998</c:v>
                </c:pt>
                <c:pt idx="7">
                  <c:v>2.1</c:v>
                </c:pt>
                <c:pt idx="8">
                  <c:v>2.2000000000000002</c:v>
                </c:pt>
                <c:pt idx="9">
                  <c:v>2.1</c:v>
                </c:pt>
                <c:pt idx="10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E7-4565-8F5B-EA574D5A2B3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Лист2!$A$4:$A$14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Лист2!$I$4:$I$14</c:f>
              <c:numCache>
                <c:formatCode>General</c:formatCode>
                <c:ptCount val="11"/>
                <c:pt idx="0">
                  <c:v>1.9</c:v>
                </c:pt>
                <c:pt idx="1">
                  <c:v>3</c:v>
                </c:pt>
                <c:pt idx="2">
                  <c:v>3.1</c:v>
                </c:pt>
                <c:pt idx="3">
                  <c:v>2.8</c:v>
                </c:pt>
                <c:pt idx="4">
                  <c:v>2.6</c:v>
                </c:pt>
                <c:pt idx="5">
                  <c:v>2.6</c:v>
                </c:pt>
                <c:pt idx="6">
                  <c:v>2.5</c:v>
                </c:pt>
                <c:pt idx="7">
                  <c:v>2.4</c:v>
                </c:pt>
                <c:pt idx="8">
                  <c:v>2.4</c:v>
                </c:pt>
                <c:pt idx="9">
                  <c:v>2.6</c:v>
                </c:pt>
                <c:pt idx="1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E7-4565-8F5B-EA574D5A2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0866544"/>
        <c:axId val="1270854032"/>
      </c:barChart>
      <c:catAx>
        <c:axId val="127086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854032"/>
        <c:crosses val="autoZero"/>
        <c:auto val="1"/>
        <c:lblAlgn val="ctr"/>
        <c:lblOffset val="100"/>
        <c:noMultiLvlLbl val="0"/>
      </c:catAx>
      <c:valAx>
        <c:axId val="127085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86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Растворенный кислород, мгО2/л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Лист2!$D$4:$D$14</c:f>
              <c:numCache>
                <c:formatCode>General</c:formatCode>
                <c:ptCount val="11"/>
                <c:pt idx="0">
                  <c:v>11.9</c:v>
                </c:pt>
                <c:pt idx="1">
                  <c:v>10.7</c:v>
                </c:pt>
                <c:pt idx="2">
                  <c:v>10.8</c:v>
                </c:pt>
                <c:pt idx="3">
                  <c:v>10.1</c:v>
                </c:pt>
                <c:pt idx="4">
                  <c:v>9.9</c:v>
                </c:pt>
                <c:pt idx="5">
                  <c:v>8.9</c:v>
                </c:pt>
                <c:pt idx="6">
                  <c:v>9.8000000000000007</c:v>
                </c:pt>
                <c:pt idx="7">
                  <c:v>10.5</c:v>
                </c:pt>
                <c:pt idx="8">
                  <c:v>9.4</c:v>
                </c:pt>
                <c:pt idx="9">
                  <c:v>11.4</c:v>
                </c:pt>
                <c:pt idx="10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07-4A6C-B83E-45FD3FF6CFA7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Лист2!$A$4:$A$14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Лист2!$E$4:$E$14</c:f>
              <c:numCache>
                <c:formatCode>General</c:formatCode>
                <c:ptCount val="11"/>
                <c:pt idx="0">
                  <c:v>10.7</c:v>
                </c:pt>
                <c:pt idx="1">
                  <c:v>10.4</c:v>
                </c:pt>
                <c:pt idx="2">
                  <c:v>10.4</c:v>
                </c:pt>
                <c:pt idx="3">
                  <c:v>8.6</c:v>
                </c:pt>
                <c:pt idx="4">
                  <c:v>8.6</c:v>
                </c:pt>
                <c:pt idx="5">
                  <c:v>7.9</c:v>
                </c:pt>
                <c:pt idx="6">
                  <c:v>8.9</c:v>
                </c:pt>
                <c:pt idx="7">
                  <c:v>8.9</c:v>
                </c:pt>
                <c:pt idx="8">
                  <c:v>7.9</c:v>
                </c:pt>
                <c:pt idx="9">
                  <c:v>10.6</c:v>
                </c:pt>
                <c:pt idx="10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07-4A6C-B83E-45FD3FF6C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2680368"/>
        <c:axId val="1362681456"/>
      </c:barChart>
      <c:catAx>
        <c:axId val="136268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81456"/>
        <c:crosses val="autoZero"/>
        <c:auto val="1"/>
        <c:lblAlgn val="ctr"/>
        <c:lblOffset val="100"/>
        <c:noMultiLvlLbl val="0"/>
      </c:catAx>
      <c:valAx>
        <c:axId val="136268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8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NO3, mg/l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Лист2!$H$20:$H$30</c:f>
              <c:numCache>
                <c:formatCode>General</c:formatCode>
                <c:ptCount val="11"/>
                <c:pt idx="0">
                  <c:v>4</c:v>
                </c:pt>
                <c:pt idx="1">
                  <c:v>1.5</c:v>
                </c:pt>
                <c:pt idx="2">
                  <c:v>1.6</c:v>
                </c:pt>
                <c:pt idx="3">
                  <c:v>2</c:v>
                </c:pt>
                <c:pt idx="4">
                  <c:v>2</c:v>
                </c:pt>
                <c:pt idx="5">
                  <c:v>0.9</c:v>
                </c:pt>
                <c:pt idx="6">
                  <c:v>1.9</c:v>
                </c:pt>
                <c:pt idx="7">
                  <c:v>1.4</c:v>
                </c:pt>
                <c:pt idx="8">
                  <c:v>1.3</c:v>
                </c:pt>
                <c:pt idx="9">
                  <c:v>1.5</c:v>
                </c:pt>
                <c:pt idx="10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E9-4F0E-9124-FC979CDB30B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Лист2!$I$20:$I$30</c:f>
              <c:numCache>
                <c:formatCode>General</c:formatCode>
                <c:ptCount val="11"/>
                <c:pt idx="0">
                  <c:v>3.1</c:v>
                </c:pt>
                <c:pt idx="1">
                  <c:v>2.1</c:v>
                </c:pt>
                <c:pt idx="2">
                  <c:v>1.8</c:v>
                </c:pt>
                <c:pt idx="3">
                  <c:v>1.3</c:v>
                </c:pt>
                <c:pt idx="4">
                  <c:v>1.3</c:v>
                </c:pt>
                <c:pt idx="5">
                  <c:v>1</c:v>
                </c:pt>
                <c:pt idx="6">
                  <c:v>2.1</c:v>
                </c:pt>
                <c:pt idx="7">
                  <c:v>1.4</c:v>
                </c:pt>
                <c:pt idx="8">
                  <c:v>1.3</c:v>
                </c:pt>
                <c:pt idx="9">
                  <c:v>1.6</c:v>
                </c:pt>
                <c:pt idx="10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E9-4F0E-9124-FC979CDB3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0855120"/>
        <c:axId val="1270862736"/>
      </c:barChart>
      <c:catAx>
        <c:axId val="127085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862736"/>
        <c:crosses val="autoZero"/>
        <c:auto val="1"/>
        <c:lblAlgn val="ctr"/>
        <c:lblOffset val="100"/>
        <c:noMultiLvlLbl val="0"/>
      </c:catAx>
      <c:valAx>
        <c:axId val="127086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085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NO2, mg/l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Лист2!$E$20:$E$30</c:f>
              <c:numCache>
                <c:formatCode>General</c:formatCode>
                <c:ptCount val="11"/>
                <c:pt idx="0">
                  <c:v>0.02</c:v>
                </c:pt>
                <c:pt idx="1">
                  <c:v>0.01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0.05</c:v>
                </c:pt>
                <c:pt idx="6">
                  <c:v>7.0000000000000007E-2</c:v>
                </c:pt>
                <c:pt idx="7">
                  <c:v>0.01</c:v>
                </c:pt>
                <c:pt idx="8">
                  <c:v>0.01</c:v>
                </c:pt>
                <c:pt idx="9">
                  <c:v>0.01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E-4CA6-8E87-6E58985A773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Лист2!$F$20:$F$30</c:f>
              <c:numCache>
                <c:formatCode>General</c:formatCode>
                <c:ptCount val="11"/>
                <c:pt idx="0">
                  <c:v>0.02</c:v>
                </c:pt>
                <c:pt idx="1">
                  <c:v>0.01</c:v>
                </c:pt>
                <c:pt idx="2">
                  <c:v>0.03</c:v>
                </c:pt>
                <c:pt idx="3">
                  <c:v>0.03</c:v>
                </c:pt>
                <c:pt idx="4">
                  <c:v>0.03</c:v>
                </c:pt>
                <c:pt idx="5">
                  <c:v>0.03</c:v>
                </c:pt>
                <c:pt idx="6">
                  <c:v>0.02</c:v>
                </c:pt>
                <c:pt idx="7">
                  <c:v>0.02</c:v>
                </c:pt>
                <c:pt idx="8">
                  <c:v>0.02</c:v>
                </c:pt>
                <c:pt idx="9">
                  <c:v>0.02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E-4CA6-8E87-6E58985A77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2687984"/>
        <c:axId val="1362690160"/>
      </c:barChart>
      <c:catAx>
        <c:axId val="136268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90160"/>
        <c:crosses val="autoZero"/>
        <c:auto val="1"/>
        <c:lblAlgn val="ctr"/>
        <c:lblOffset val="100"/>
        <c:noMultiLvlLbl val="0"/>
      </c:catAx>
      <c:valAx>
        <c:axId val="136269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8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NH4, mg/l</a:t>
            </a:r>
            <a:r>
              <a:rPr lang="en-US" baseline="0"/>
              <a:t> </a:t>
            </a: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</c:numCache>
              <c:extLst/>
            </c:numRef>
          </c:cat>
          <c:val>
            <c:numRef>
              <c:f>Лист2!$B$20:$B$30</c:f>
              <c:numCache>
                <c:formatCode>General</c:formatCode>
                <c:ptCount val="10"/>
                <c:pt idx="0">
                  <c:v>0.02</c:v>
                </c:pt>
                <c:pt idx="1">
                  <c:v>0.28999999999999998</c:v>
                </c:pt>
                <c:pt idx="2">
                  <c:v>0.03</c:v>
                </c:pt>
                <c:pt idx="3">
                  <c:v>0.26</c:v>
                </c:pt>
                <c:pt idx="4">
                  <c:v>0.15</c:v>
                </c:pt>
                <c:pt idx="5">
                  <c:v>0.17</c:v>
                </c:pt>
                <c:pt idx="6">
                  <c:v>0.1</c:v>
                </c:pt>
                <c:pt idx="7">
                  <c:v>0.04</c:v>
                </c:pt>
                <c:pt idx="8">
                  <c:v>0.09</c:v>
                </c:pt>
                <c:pt idx="9">
                  <c:v>0.04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343-420C-8597-E018D7FF607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Лист2!$A$20:$A$30</c:f>
              <c:numCache>
                <c:formatCode>General</c:formatCode>
                <c:ptCount val="1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</c:numCache>
              <c:extLst/>
            </c:numRef>
          </c:cat>
          <c:val>
            <c:numRef>
              <c:f>Лист2!$C$20:$C$30</c:f>
              <c:numCache>
                <c:formatCode>General</c:formatCode>
                <c:ptCount val="10"/>
                <c:pt idx="0">
                  <c:v>0.1</c:v>
                </c:pt>
                <c:pt idx="1">
                  <c:v>0.42</c:v>
                </c:pt>
                <c:pt idx="2">
                  <c:v>0.4</c:v>
                </c:pt>
                <c:pt idx="3">
                  <c:v>0.4</c:v>
                </c:pt>
                <c:pt idx="4">
                  <c:v>0.34</c:v>
                </c:pt>
                <c:pt idx="5">
                  <c:v>0.24</c:v>
                </c:pt>
                <c:pt idx="6">
                  <c:v>0.23</c:v>
                </c:pt>
                <c:pt idx="7">
                  <c:v>0.2</c:v>
                </c:pt>
                <c:pt idx="8">
                  <c:v>0.22</c:v>
                </c:pt>
                <c:pt idx="9">
                  <c:v>0.17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343-420C-8597-E018D7FF6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2685808"/>
        <c:axId val="1362693424"/>
      </c:barChart>
      <c:catAx>
        <c:axId val="136268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93424"/>
        <c:crosses val="autoZero"/>
        <c:auto val="1"/>
        <c:lblAlgn val="ctr"/>
        <c:lblOffset val="100"/>
        <c:noMultiLvlLbl val="0"/>
      </c:catAx>
      <c:valAx>
        <c:axId val="136269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268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196850393700792E-2"/>
          <c:y val="6.528944298629337E-2"/>
          <c:w val="0.89935542432195981"/>
          <c:h val="0.84187882764654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'[Soroca_Camenca_2015- 2018.xls]el.biogene'!$R$46</c:f>
              <c:strCache>
                <c:ptCount val="1"/>
                <c:pt idx="0">
                  <c:v>Soroca</c:v>
                </c:pt>
              </c:strCache>
            </c:strRef>
          </c:tx>
          <c:invertIfNegative val="0"/>
          <c:cat>
            <c:strRef>
              <c:f>'[Soroca_Camenca_2015- 2018.xls]el.biogene'!$S$45:$T$45</c:f>
              <c:strCache>
                <c:ptCount val="2"/>
                <c:pt idx="0">
                  <c:v>CCO-Mn</c:v>
                </c:pt>
                <c:pt idx="1">
                  <c:v>CCO-Cr</c:v>
                </c:pt>
              </c:strCache>
            </c:strRef>
          </c:cat>
          <c:val>
            <c:numRef>
              <c:f>'[Soroca_Camenca_2015- 2018.xls]el.biogene'!$S$46:$T$46</c:f>
              <c:numCache>
                <c:formatCode>#,000</c:formatCode>
                <c:ptCount val="2"/>
                <c:pt idx="0">
                  <c:v>9.799870129870131</c:v>
                </c:pt>
                <c:pt idx="1">
                  <c:v>37.112207792207798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BF4D-42B9-ACE7-3BEA09793D56}"/>
            </c:ext>
          </c:extLst>
        </c:ser>
        <c:ser>
          <c:idx val="1"/>
          <c:order val="1"/>
          <c:tx>
            <c:strRef>
              <c:f>'[Soroca_Camenca_2015- 2018.xls]el.biogene'!$R$47</c:f>
              <c:strCache>
                <c:ptCount val="1"/>
                <c:pt idx="0">
                  <c:v>Camenca</c:v>
                </c:pt>
              </c:strCache>
            </c:strRef>
          </c:tx>
          <c:invertIfNegative val="0"/>
          <c:cat>
            <c:strRef>
              <c:f>'[Soroca_Camenca_2015- 2018.xls]el.biogene'!$S$45:$T$45</c:f>
              <c:strCache>
                <c:ptCount val="2"/>
                <c:pt idx="0">
                  <c:v>CCO-Mn</c:v>
                </c:pt>
                <c:pt idx="1">
                  <c:v>CCO-Cr</c:v>
                </c:pt>
              </c:strCache>
            </c:strRef>
          </c:cat>
          <c:val>
            <c:numRef>
              <c:f>'[Soroca_Camenca_2015- 2018.xls]el.biogene'!$S$47:$T$47</c:f>
              <c:numCache>
                <c:formatCode>#,000</c:formatCode>
                <c:ptCount val="2"/>
                <c:pt idx="0">
                  <c:v>7.0433333333333339</c:v>
                </c:pt>
                <c:pt idx="1">
                  <c:v>29.491666666666664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BF4D-42B9-ACE7-3BEA09793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186844064"/>
        <c:axId val="1186852224"/>
        <c:axId val="0"/>
      </c:bar3DChart>
      <c:catAx>
        <c:axId val="118684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86852224"/>
        <c:crosses val="autoZero"/>
        <c:auto val="1"/>
        <c:lblAlgn val="ctr"/>
        <c:lblOffset val="100"/>
        <c:noMultiLvlLbl val="0"/>
      </c:catAx>
      <c:valAx>
        <c:axId val="1186852224"/>
        <c:scaling>
          <c:orientation val="minMax"/>
        </c:scaling>
        <c:delete val="0"/>
        <c:axPos val="l"/>
        <c:majorGridlines/>
        <c:numFmt formatCode="#,000" sourceLinked="1"/>
        <c:majorTickMark val="out"/>
        <c:minorTickMark val="none"/>
        <c:tickLblPos val="nextTo"/>
        <c:crossAx val="1186844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3237620297462818"/>
          <c:y val="0.18480132691746864"/>
          <c:w val="0.40651268591426071"/>
          <c:h val="0.1674343832020997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116907261592301"/>
          <c:y val="2.8252405949256341E-2"/>
          <c:w val="0.8528737970253718"/>
          <c:h val="0.865026975794692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'[Soroca_Camenca_2015- 2018.xls]el.biogene'!$B$49</c:f>
              <c:strCache>
                <c:ptCount val="1"/>
                <c:pt idx="0">
                  <c:v>Soroca</c:v>
                </c:pt>
              </c:strCache>
            </c:strRef>
          </c:tx>
          <c:invertIfNegative val="0"/>
          <c:cat>
            <c:strRef>
              <c:f>'[Soroca_Camenca_2015- 2018.xls]el.biogene'!$C$48:$G$48</c:f>
              <c:strCache>
                <c:ptCount val="5"/>
                <c:pt idx="0">
                  <c:v>N-NH4+</c:v>
                </c:pt>
                <c:pt idx="1">
                  <c:v>N-NO3-</c:v>
                </c:pt>
                <c:pt idx="2">
                  <c:v>Nmin</c:v>
                </c:pt>
                <c:pt idx="3">
                  <c:v>Norg </c:v>
                </c:pt>
                <c:pt idx="4">
                  <c:v>Ntotal</c:v>
                </c:pt>
              </c:strCache>
            </c:strRef>
          </c:cat>
          <c:val>
            <c:numRef>
              <c:f>'[Soroca_Camenca_2015- 2018.xls]el.biogene'!$C$49:$G$49</c:f>
              <c:numCache>
                <c:formatCode>00,000</c:formatCode>
                <c:ptCount val="5"/>
                <c:pt idx="0">
                  <c:v>0.57545454545454544</c:v>
                </c:pt>
                <c:pt idx="1">
                  <c:v>0.93727272727272715</c:v>
                </c:pt>
                <c:pt idx="2">
                  <c:v>1.5690909090909089</c:v>
                </c:pt>
                <c:pt idx="3">
                  <c:v>1.8957272727272729</c:v>
                </c:pt>
                <c:pt idx="4">
                  <c:v>3.4648181818181825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2C-42DB-B1FD-84BB72613366}"/>
            </c:ext>
          </c:extLst>
        </c:ser>
        <c:ser>
          <c:idx val="1"/>
          <c:order val="1"/>
          <c:tx>
            <c:strRef>
              <c:f>'[Soroca_Camenca_2015- 2018.xls]el.biogene'!$B$50</c:f>
              <c:strCache>
                <c:ptCount val="1"/>
                <c:pt idx="0">
                  <c:v>Camenca</c:v>
                </c:pt>
              </c:strCache>
            </c:strRef>
          </c:tx>
          <c:invertIfNegative val="0"/>
          <c:cat>
            <c:strRef>
              <c:f>'[Soroca_Camenca_2015- 2018.xls]el.biogene'!$C$48:$G$48</c:f>
              <c:strCache>
                <c:ptCount val="5"/>
                <c:pt idx="0">
                  <c:v>N-NH4+</c:v>
                </c:pt>
                <c:pt idx="1">
                  <c:v>N-NO3-</c:v>
                </c:pt>
                <c:pt idx="2">
                  <c:v>Nmin</c:v>
                </c:pt>
                <c:pt idx="3">
                  <c:v>Norg </c:v>
                </c:pt>
                <c:pt idx="4">
                  <c:v>Ntotal</c:v>
                </c:pt>
              </c:strCache>
            </c:strRef>
          </c:cat>
          <c:val>
            <c:numRef>
              <c:f>'[Soroca_Camenca_2015- 2018.xls]el.biogene'!$C$50:$G$50</c:f>
              <c:numCache>
                <c:formatCode>00,000</c:formatCode>
                <c:ptCount val="5"/>
                <c:pt idx="0">
                  <c:v>0.23666666666666669</c:v>
                </c:pt>
                <c:pt idx="1">
                  <c:v>1.1599999999999999</c:v>
                </c:pt>
                <c:pt idx="2">
                  <c:v>1.4291666666666669</c:v>
                </c:pt>
                <c:pt idx="3">
                  <c:v>1.3369166666666665</c:v>
                </c:pt>
                <c:pt idx="4">
                  <c:v>2.766083333333333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2C-42DB-B1FD-84BB72613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86847872"/>
        <c:axId val="1186840800"/>
        <c:axId val="0"/>
      </c:bar3DChart>
      <c:catAx>
        <c:axId val="1186847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6840800"/>
        <c:crosses val="autoZero"/>
        <c:auto val="1"/>
        <c:lblAlgn val="ctr"/>
        <c:lblOffset val="100"/>
        <c:noMultiLvlLbl val="0"/>
      </c:catAx>
      <c:valAx>
        <c:axId val="1186840800"/>
        <c:scaling>
          <c:orientation val="minMax"/>
        </c:scaling>
        <c:delete val="0"/>
        <c:axPos val="l"/>
        <c:majorGridlines/>
        <c:numFmt formatCode="00,000" sourceLinked="1"/>
        <c:majorTickMark val="out"/>
        <c:minorTickMark val="none"/>
        <c:tickLblPos val="nextTo"/>
        <c:crossAx val="1186847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626509186351707"/>
          <c:y val="0.17091243802857975"/>
          <c:w val="0.4120682414698163"/>
          <c:h val="0.16743438320209975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2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2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7738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342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0421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452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35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58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52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89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44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25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7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4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51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7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05FB0-2CE3-4DEB-8505-86EAC6ECD478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2F7549-BBF3-49C4-BA8B-6B1E786B6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0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4522" y="1350819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 </a:t>
            </a:r>
            <a:r>
              <a:rPr lang="ru-RU" b="1" dirty="0"/>
              <a:t>состоянии вопроса с системой канализации и очистки стоков в г. Сорока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0221" y="4412528"/>
            <a:ext cx="9144000" cy="1655762"/>
          </a:xfrm>
        </p:spPr>
        <p:txBody>
          <a:bodyPr>
            <a:normAutofit/>
          </a:bodyPr>
          <a:lstStyle/>
          <a:p>
            <a:r>
              <a:rPr lang="ru-RU" sz="2800" b="1" dirty="0"/>
              <a:t>Второе заседание Комиссии по устойчивому использованию и охране  бассейна реки Днестр, Киев, 4-5 апреля 2019 г</a:t>
            </a:r>
            <a:r>
              <a:rPr lang="ru-RU" sz="2800" b="1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5021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Краткая история </a:t>
            </a:r>
            <a:r>
              <a:rPr lang="ru-RU" b="1" dirty="0" smtClean="0"/>
              <a:t>вопроса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67691"/>
            <a:ext cx="11152910" cy="5590309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В 60-80-ых годах, прошлого века в г. Сорока были сооружены внутригородские канализационные сети и коллектора, насосные станции, две нитки стального трубопровода через р. Днестр и станция очистки стоков в с. </a:t>
            </a:r>
            <a:r>
              <a:rPr lang="ru-RU" sz="2400" dirty="0" err="1"/>
              <a:t>Цекиновка</a:t>
            </a:r>
            <a:r>
              <a:rPr lang="ru-RU" sz="2400" dirty="0"/>
              <a:t>, производительностью 10 </a:t>
            </a:r>
            <a:r>
              <a:rPr lang="ru-RU" sz="2400" dirty="0" err="1"/>
              <a:t>тыс</a:t>
            </a:r>
            <a:r>
              <a:rPr lang="ru-RU" sz="2400" dirty="0"/>
              <a:t> м3/</a:t>
            </a:r>
            <a:r>
              <a:rPr lang="ru-RU" sz="2400" dirty="0" err="1"/>
              <a:t>сут</a:t>
            </a:r>
            <a:r>
              <a:rPr lang="ru-RU" sz="2400" dirty="0"/>
              <a:t>.</a:t>
            </a:r>
          </a:p>
          <a:p>
            <a:pPr lvl="0"/>
            <a:r>
              <a:rPr lang="ru-RU" sz="2400" dirty="0"/>
              <a:t>В 1991 г, после сильных ливней и повреждений несколько участков коллекторов, канализационные сети оказались забитыми, насосная станция была затоплена, а очистные сооружения в </a:t>
            </a:r>
            <a:r>
              <a:rPr lang="ru-RU" sz="2400" dirty="0" err="1"/>
              <a:t>Цекиновке</a:t>
            </a:r>
            <a:r>
              <a:rPr lang="ru-RU" sz="2400" dirty="0"/>
              <a:t> прекратили работу. </a:t>
            </a:r>
          </a:p>
          <a:p>
            <a:pPr lvl="0"/>
            <a:r>
              <a:rPr lang="ru-RU" sz="2400" dirty="0"/>
              <a:t>Станция очистки была отремонтирована в 1995 г. за счет бюджета </a:t>
            </a:r>
            <a:r>
              <a:rPr lang="ru-RU" sz="2400" dirty="0" err="1"/>
              <a:t>Апа</a:t>
            </a:r>
            <a:r>
              <a:rPr lang="ru-RU" sz="2400" dirty="0"/>
              <a:t>-Канал Сорока. </a:t>
            </a:r>
          </a:p>
          <a:p>
            <a:pPr lvl="0"/>
            <a:r>
              <a:rPr lang="ru-RU" sz="2400" dirty="0"/>
              <a:t>Из-за периодического отключения от электричества, станция очистки стоков в с. </a:t>
            </a:r>
            <a:r>
              <a:rPr lang="ru-RU" sz="2400" dirty="0" err="1"/>
              <a:t>Цекиновка</a:t>
            </a:r>
            <a:r>
              <a:rPr lang="ru-RU" sz="2400" dirty="0"/>
              <a:t> перестала функционировать в надлежащем режиме, а потом, с 2000 г. – прекратила прием стоков от г. Сорока. </a:t>
            </a:r>
          </a:p>
        </p:txBody>
      </p:sp>
    </p:spTree>
    <p:extLst>
      <p:ext uri="{BB962C8B-B14F-4D97-AF65-F5344CB8AC3E}">
        <p14:creationId xmlns:p14="http://schemas.microsoft.com/office/powerpoint/2010/main" val="61740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881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Предпринятые </a:t>
            </a:r>
            <a:r>
              <a:rPr lang="ru-RU" b="1" dirty="0" smtClean="0"/>
              <a:t>усилия по решению вопроса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22218"/>
            <a:ext cx="11007437" cy="5527963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Строительство новой станции очистки сточных вод в г. Сорока является </a:t>
            </a:r>
            <a:r>
              <a:rPr lang="ru-RU" sz="2400" dirty="0" smtClean="0"/>
              <a:t>национальным приоритетом </a:t>
            </a:r>
            <a:r>
              <a:rPr lang="ru-RU" sz="2400" dirty="0"/>
              <a:t>(Стратегия  водоснабжения и канализации на 2014–2028 годы и План управления бассейновым округом р. Днестр)</a:t>
            </a:r>
          </a:p>
          <a:p>
            <a:pPr lvl="0"/>
            <a:r>
              <a:rPr lang="ru-RU" sz="2400" dirty="0"/>
              <a:t>Разработано технико-экономическое обоснование </a:t>
            </a:r>
            <a:r>
              <a:rPr lang="ru-RU" sz="2400" dirty="0" smtClean="0"/>
              <a:t>новой </a:t>
            </a:r>
            <a:r>
              <a:rPr lang="ru-RU" sz="2400" dirty="0"/>
              <a:t>станции очистки сточных </a:t>
            </a:r>
            <a:r>
              <a:rPr lang="ru-RU" sz="2400" dirty="0" smtClean="0"/>
              <a:t>вод. </a:t>
            </a:r>
            <a:r>
              <a:rPr lang="ru-RU" sz="2400" dirty="0"/>
              <a:t>Выполнено исследование 4 альтернатив по выбору технологии очистки стоков от г. Сорока. </a:t>
            </a:r>
          </a:p>
          <a:p>
            <a:pPr lvl="0"/>
            <a:r>
              <a:rPr lang="ru-RU" sz="2400" dirty="0"/>
              <a:t>В 2007 г. выделено 10 га земли для строительства новой станции очистки сточных вод в с. </a:t>
            </a:r>
            <a:r>
              <a:rPr lang="ru-RU" sz="2400" dirty="0" err="1"/>
              <a:t>Егорень</a:t>
            </a:r>
            <a:endParaRPr lang="ru-RU" sz="2400" dirty="0"/>
          </a:p>
          <a:p>
            <a:pPr lvl="0"/>
            <a:r>
              <a:rPr lang="ru-RU" sz="2400" dirty="0"/>
              <a:t>В 2015 году разработан проект по строительству станции очистки сточных вод в г. Сорока, в стоимость 7,7 млн. Евро.(Словения)</a:t>
            </a:r>
          </a:p>
          <a:p>
            <a:pPr lvl="0"/>
            <a:r>
              <a:rPr lang="ru-RU" sz="2400" dirty="0"/>
              <a:t>Ведутся поиски доноров и международных финансовых институтов, для поддержи строительства новой станции очистки стоков в г. Сорока.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592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579" y="395511"/>
            <a:ext cx="8911687" cy="830617"/>
          </a:xfrm>
        </p:spPr>
        <p:txBody>
          <a:bodyPr/>
          <a:lstStyle/>
          <a:p>
            <a:r>
              <a:rPr lang="ru-RU" b="1" dirty="0"/>
              <a:t>Современное состояние дел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26128"/>
            <a:ext cx="6996545" cy="5631872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К системе канализации подключено около 23 000 человек, которые вместе с экономическими агентами ежедневно производит около 1200-1500 м3 сточных вод. Наиболее крупные предприятия </a:t>
            </a:r>
            <a:r>
              <a:rPr lang="ru-RU" sz="2400" dirty="0" smtClean="0"/>
              <a:t> (молокозавод, консервная фабрика) имеют </a:t>
            </a:r>
            <a:r>
              <a:rPr lang="ru-RU" sz="2400" dirty="0"/>
              <a:t>систему </a:t>
            </a:r>
            <a:r>
              <a:rPr lang="ru-RU" sz="2400" dirty="0" err="1"/>
              <a:t>предочистки</a:t>
            </a:r>
            <a:r>
              <a:rPr lang="ru-RU" sz="2400" dirty="0"/>
              <a:t> стоков. </a:t>
            </a:r>
          </a:p>
          <a:p>
            <a:pPr lvl="0"/>
            <a:r>
              <a:rPr lang="ru-RU" sz="2400" dirty="0"/>
              <a:t>За последнее десятилетие объем городских стоков практически не изменился и составляет около 450-500 тыс.м3/год, представляющие собой типичные хозяйственно-бытовые стоки с содержанием БПК, ХПК, взвесей и </a:t>
            </a:r>
            <a:r>
              <a:rPr lang="ru-RU" sz="2400" dirty="0" err="1"/>
              <a:t>биогенов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84117045"/>
              </p:ext>
            </p:extLst>
          </p:nvPr>
        </p:nvGraphicFramePr>
        <p:xfrm>
          <a:off x="7834744" y="1814945"/>
          <a:ext cx="411479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2123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Данные мониторинга качества воды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4727"/>
            <a:ext cx="10799618" cy="5091546"/>
          </a:xfrm>
        </p:spPr>
        <p:txBody>
          <a:bodyPr>
            <a:normAutofit/>
          </a:bodyPr>
          <a:lstStyle/>
          <a:p>
            <a:pPr lvl="0"/>
            <a:r>
              <a:rPr lang="ru-RU" sz="2000" dirty="0"/>
              <a:t>Согласно данным Государственной гидрометеорологической службы (за 2000-2010 гг.) ниже г. Сорока несколько увеличивается содержание БПК5 (увеличение от 5 до 25 процентов, в среднем около 15%), а содержание растворенного кислорода немного снижается (в среднем на 10%). Не отмечено влияния сбросов на содержание нитратов, а по содержанию нитритов – в некоторые года наблюдалось их увеличение ниже сброса, а в некоторые – их снижение. </a:t>
            </a:r>
          </a:p>
          <a:p>
            <a:pPr lvl="0"/>
            <a:r>
              <a:rPr lang="ru-RU" sz="2000" dirty="0"/>
              <a:t>Наиболее четко влияние сбросов на ухудшение качества воды ниже города прослеживается по содержанию аммиачной формы азота, что говорит о «свежем» загрязнении.</a:t>
            </a:r>
          </a:p>
          <a:p>
            <a:pPr lvl="0"/>
            <a:r>
              <a:rPr lang="ru-RU" sz="2000" dirty="0"/>
              <a:t>Содержание общего азота и общего фосфора, как правило немного выше ниже по течению от места сброса, хотя эта закономерность в отдельные года не проявлялась.</a:t>
            </a:r>
          </a:p>
          <a:p>
            <a:pPr lvl="0"/>
            <a:r>
              <a:rPr lang="ru-RU" sz="2000" dirty="0"/>
              <a:t>В отдельных пробах в разные года были зарегистрированы превышения над ПДК, как правило в 1,1 – 3,5 раз (NH4, NO2, нефтепродукты).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82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Данные мониторинга качества воды </a:t>
            </a:r>
            <a:endParaRPr lang="ru-R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764057"/>
              </p:ext>
            </p:extLst>
          </p:nvPr>
        </p:nvGraphicFramePr>
        <p:xfrm>
          <a:off x="838200" y="1496292"/>
          <a:ext cx="5174673" cy="401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17214591"/>
              </p:ext>
            </p:extLst>
          </p:nvPr>
        </p:nvGraphicFramePr>
        <p:xfrm>
          <a:off x="6254894" y="1690688"/>
          <a:ext cx="5098906" cy="3816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751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Данные мониторинга качества воды </a:t>
            </a:r>
            <a:endParaRPr lang="ru-R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223171"/>
              </p:ext>
            </p:extLst>
          </p:nvPr>
        </p:nvGraphicFramePr>
        <p:xfrm>
          <a:off x="838200" y="1690688"/>
          <a:ext cx="4959927" cy="239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45352651"/>
              </p:ext>
            </p:extLst>
          </p:nvPr>
        </p:nvGraphicFramePr>
        <p:xfrm>
          <a:off x="6497780" y="1690688"/>
          <a:ext cx="4856019" cy="239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70970334"/>
              </p:ext>
            </p:extLst>
          </p:nvPr>
        </p:nvGraphicFramePr>
        <p:xfrm>
          <a:off x="2826328" y="4085360"/>
          <a:ext cx="5943600" cy="2451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2323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Речной участок, подверженный влиянию стоков 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46409" y="2133600"/>
            <a:ext cx="10386263" cy="1711036"/>
          </a:xfrm>
        </p:spPr>
        <p:txBody>
          <a:bodyPr>
            <a:normAutofit/>
          </a:bodyPr>
          <a:lstStyle/>
          <a:p>
            <a:r>
              <a:rPr lang="ru-RU" sz="2400" dirty="0"/>
              <a:t>Загрязнение носит локальный характер, и, за счет разбавления и самоочищения, уже в створе г. Каменка, по большинству параметров качества воды наблюдается улучшение качества воды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6" name="Диаграмма 3"/>
          <p:cNvGraphicFramePr/>
          <p:nvPr>
            <p:extLst>
              <p:ext uri="{D42A27DB-BD31-4B8C-83A1-F6EECF244321}">
                <p14:modId xmlns:p14="http://schemas.microsoft.com/office/powerpoint/2010/main" val="1600756788"/>
              </p:ext>
            </p:extLst>
          </p:nvPr>
        </p:nvGraphicFramePr>
        <p:xfrm>
          <a:off x="1646409" y="3844636"/>
          <a:ext cx="4193281" cy="2355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1"/>
          <p:cNvGraphicFramePr/>
          <p:nvPr>
            <p:extLst>
              <p:ext uri="{D42A27DB-BD31-4B8C-83A1-F6EECF244321}">
                <p14:modId xmlns:p14="http://schemas.microsoft.com/office/powerpoint/2010/main" val="1191373541"/>
              </p:ext>
            </p:extLst>
          </p:nvPr>
        </p:nvGraphicFramePr>
        <p:xfrm>
          <a:off x="6932612" y="35606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8884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1399"/>
          </a:xfrm>
        </p:spPr>
        <p:txBody>
          <a:bodyPr>
            <a:normAutofit/>
          </a:bodyPr>
          <a:lstStyle/>
          <a:p>
            <a:r>
              <a:rPr lang="ru-RU" b="1" dirty="0" smtClean="0"/>
              <a:t>Основные выводы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491" y="1475509"/>
            <a:ext cx="11035145" cy="443571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По причине отсутствия очистной станции г. Сорока сбрасывает </a:t>
            </a:r>
            <a:r>
              <a:rPr lang="ru-RU" sz="2800" dirty="0"/>
              <a:t>около 1200-1500 </a:t>
            </a:r>
            <a:r>
              <a:rPr lang="ru-RU" sz="2800" dirty="0" smtClean="0"/>
              <a:t>м3/</a:t>
            </a:r>
            <a:r>
              <a:rPr lang="ru-RU" sz="2800" dirty="0" err="1" smtClean="0"/>
              <a:t>сут</a:t>
            </a:r>
            <a:r>
              <a:rPr lang="ru-RU" sz="2800" dirty="0" smtClean="0"/>
              <a:t> неочищенных стоков. Крупные предприятия имеют систему </a:t>
            </a:r>
            <a:r>
              <a:rPr lang="ru-RU" sz="2800" dirty="0" err="1" smtClean="0"/>
              <a:t>предочистки</a:t>
            </a:r>
            <a:endParaRPr lang="ru-RU" sz="2800" dirty="0" smtClean="0"/>
          </a:p>
          <a:p>
            <a:r>
              <a:rPr lang="ru-RU" sz="2800" dirty="0" smtClean="0"/>
              <a:t>Стоки представляют собой типичные </a:t>
            </a:r>
            <a:r>
              <a:rPr lang="ru-RU" sz="2800" dirty="0" err="1" smtClean="0"/>
              <a:t>хоз</a:t>
            </a:r>
            <a:r>
              <a:rPr lang="ru-RU" sz="2800" dirty="0" smtClean="0"/>
              <a:t>-бытовые воды</a:t>
            </a:r>
          </a:p>
          <a:p>
            <a:r>
              <a:rPr lang="ru-RU" sz="2800" dirty="0" smtClean="0"/>
              <a:t> Ниже места сброса наблюдается некое ухудшение качества воды по БПК5, растворенному кислороду, аммиачной формы азота.</a:t>
            </a:r>
          </a:p>
          <a:p>
            <a:r>
              <a:rPr lang="ru-RU" sz="2800" dirty="0" smtClean="0"/>
              <a:t>Загрязнение носит относительно локальный характер. В створе г. Каменка качества воды Днестра улучшается.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596638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575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Wisp</vt:lpstr>
      <vt:lpstr>О состоянии вопроса с системой канализации и очистки стоков в г. Сорока</vt:lpstr>
      <vt:lpstr>Краткая история вопроса</vt:lpstr>
      <vt:lpstr>Предпринятые усилия по решению вопроса </vt:lpstr>
      <vt:lpstr>Современное состояние дел </vt:lpstr>
      <vt:lpstr>Данные мониторинга качества воды </vt:lpstr>
      <vt:lpstr>Данные мониторинга качества воды </vt:lpstr>
      <vt:lpstr>Данные мониторинга качества воды </vt:lpstr>
      <vt:lpstr>Речной участок, подверженный влиянию стоков </vt:lpstr>
      <vt:lpstr>Основные выводы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состоянии вопроса с системой канализации и очистки стоков в г. Сорока</dc:title>
  <dc:creator>rmelian@rambler.ru</dc:creator>
  <cp:lastModifiedBy>rmelian@rambler.ru</cp:lastModifiedBy>
  <cp:revision>8</cp:revision>
  <dcterms:created xsi:type="dcterms:W3CDTF">2019-04-03T20:10:13Z</dcterms:created>
  <dcterms:modified xsi:type="dcterms:W3CDTF">2019-04-03T20:39:55Z</dcterms:modified>
</cp:coreProperties>
</file>