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2" r:id="rId5"/>
    <p:sldId id="260" r:id="rId6"/>
    <p:sldId id="264" r:id="rId7"/>
    <p:sldId id="267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4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7272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AAD"/>
    <a:srgbClr val="9ADDC2"/>
    <a:srgbClr val="45C2C2"/>
    <a:srgbClr val="17B580"/>
    <a:srgbClr val="008080"/>
    <a:srgbClr val="F20291"/>
    <a:srgbClr val="00248B"/>
    <a:srgbClr val="0681B0"/>
    <a:srgbClr val="BDE8C2"/>
    <a:srgbClr val="B61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3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-210" y="-24"/>
      </p:cViewPr>
      <p:guideLst>
        <p:guide orient="horz" pos="2160"/>
        <p:guide pos="3840"/>
        <p:guide pos="432"/>
        <p:guide pos="7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76E04-04EA-447C-A4C9-2285FC1D7DE5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F24D5-6FA7-458D-98B3-4C3EC50C59F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0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2FF36E-D742-41FF-86BF-DB06B752C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3FB5A01-95C3-45AE-8F91-DA55376D2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0FF61A-4986-4212-BC69-7CFEA153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89A63F-84D7-42FA-A7DF-6E2BA803A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602AFF-AE75-405D-8935-07379B93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4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AD696E-30D8-4BCA-9AC0-48BE4BCC8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CE48FC-0B66-4855-91F3-A397BF3CE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F1B0E8-EE46-45EA-BEB2-207B6088A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81331E-A467-47EF-98A2-4171C3DFB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5E0359-C092-4198-98BA-0D78EC14A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3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F8F9FEB-1C77-420D-8BA2-F777DAB2BF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08C9CC5-A75C-4251-8686-963304442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8F2058-21B4-47AD-A445-F8FC7ACA4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3EF04E-B140-4E59-9FE5-6685DA10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7DA313-75C0-4FBB-9BCB-94A714C76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47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E62217-5043-4906-9C1A-19B086BC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1D0B98-5BE2-438B-8B3E-D45EE6977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40E684-94C1-47AF-827D-CF0E3EFC8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BA9A84-7222-43F9-8755-01CE29192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D59720-0C61-4CB2-8461-7F5D48F9F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9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F6D49B-BDCB-4C87-B9ED-E136D7AE0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1CDB91-58D4-4B8B-82AB-09D639C1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FCC830-FA68-439F-9629-21E2C9A94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E38687-F5C4-41F0-BF4A-89ACF1B66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1E444A-547E-409C-8D8A-7A415A157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8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2A55EF-4798-46AF-A3DE-9E2846ED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B2A393-C6DD-4989-8A64-7921D93EED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91574A1-5AF7-49DD-968A-D59822612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7F6725-646C-4F5D-8F5F-ACB2CE2B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FAFB24-4D31-41D0-8A4C-B3E27559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0C7FA7E-9887-410C-8DFF-09030C734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4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B7A9CE-B4EF-476C-96B0-FF36C756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95D2369-0DAB-453A-9874-846EEBAC1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24578D-2A4C-435A-B996-3587EE45A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846F75B-5428-416A-AACC-B10BC5703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1675593-CE7A-4A1A-9759-6EAD157C82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09E15F3-4E3C-4520-BA8E-D9C3B7B82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D7743-BFE9-4FDF-B619-A5D0A0AC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423D764-F04F-4756-ADAA-6705C389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3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67FA6B-21FF-4E12-95C2-B6CE6D785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C063016-83CA-4C49-B552-ADE8E2BD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428F744-E61D-4DD5-98D8-F866346CA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73AF878-2E2F-4F5D-982A-3273B74E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3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485A32F-ABAD-4396-BC91-35700E4B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77B16B-7D1E-4DF0-A6B8-315DB4805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304AFA6-6058-4A08-BB82-C50B6D97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13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58E8D9-7886-4C3E-B5F2-240C3D9EF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A9E0B1-38A3-4DE7-B310-E204F909B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1EAFE4-8B38-4ED1-ADF4-E93C8AB5A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A84692-7A41-4F9F-AB76-9BBCB20B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B48EFA-6444-4676-BD7E-10C6728F0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C91D16-E952-4B1E-B2DC-F31B68C02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2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6A6446-B45C-4A97-8927-BF565FB3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B81EFDA-BBFC-4610-8CD6-4303EEE3ED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4B79EB-B1A3-45D0-9B07-164F6CB14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78DC7C-52DD-4DF2-B548-970E61585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2ACF1A-6A69-4A7C-926E-1348C2CB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82C4C7-1FCF-4E20-8568-BCDB40096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5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F4AF4AA-F1D8-4FAA-A160-D95BE334E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099DE6E-24BC-4A42-904F-7E87EC8E5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4EDADB-1CDC-4509-B6A9-345D45227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69124-F480-403E-A988-0BA85AE1B687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D6A414-018C-43CE-BEDB-2679001FF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F76337-4C09-4DEE-B88C-54DFED7B4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3076B-7A76-4AF4-921E-2D2B80443D7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2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onitoring.davr.gov.ua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74543A3-A871-44B0-9BA4-4FD784D7E9E8}"/>
              </a:ext>
            </a:extLst>
          </p:cNvPr>
          <p:cNvSpPr/>
          <p:nvPr/>
        </p:nvSpPr>
        <p:spPr>
          <a:xfrm>
            <a:off x="-14514" y="0"/>
            <a:ext cx="12221029" cy="6858000"/>
          </a:xfrm>
          <a:prstGeom prst="rect">
            <a:avLst/>
          </a:prstGeom>
          <a:gradFill flip="none" rotWithShape="1">
            <a:gsLst>
              <a:gs pos="100000">
                <a:srgbClr val="BDE8C2">
                  <a:alpha val="96000"/>
                </a:srgbClr>
              </a:gs>
              <a:gs pos="79000">
                <a:srgbClr val="45C2C2">
                  <a:alpha val="80000"/>
                </a:srgbClr>
              </a:gs>
              <a:gs pos="52000">
                <a:srgbClr val="0681B0">
                  <a:alpha val="89000"/>
                </a:srgbClr>
              </a:gs>
              <a:gs pos="0">
                <a:srgbClr val="00248B">
                  <a:alpha val="9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CAC578A-623B-41C0-8387-AB22C806A2B7}"/>
              </a:ext>
            </a:extLst>
          </p:cNvPr>
          <p:cNvGrpSpPr/>
          <p:nvPr/>
        </p:nvGrpSpPr>
        <p:grpSpPr>
          <a:xfrm>
            <a:off x="0" y="-517755"/>
            <a:ext cx="1755820" cy="324896"/>
            <a:chOff x="869452" y="-3368162"/>
            <a:chExt cx="7810998" cy="144534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3FDD55A-FD41-4EEF-8D26-D607C54C3480}"/>
                </a:ext>
              </a:extLst>
            </p:cNvPr>
            <p:cNvSpPr/>
            <p:nvPr/>
          </p:nvSpPr>
          <p:spPr>
            <a:xfrm>
              <a:off x="869452" y="-3368162"/>
              <a:ext cx="1445342" cy="1445342"/>
            </a:xfrm>
            <a:prstGeom prst="ellipse">
              <a:avLst/>
            </a:prstGeom>
            <a:solidFill>
              <a:srgbClr val="0024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12F0F404-F52F-4C73-915C-443CE0CCF829}"/>
                </a:ext>
              </a:extLst>
            </p:cNvPr>
            <p:cNvSpPr/>
            <p:nvPr/>
          </p:nvSpPr>
          <p:spPr>
            <a:xfrm>
              <a:off x="2991337" y="-3368162"/>
              <a:ext cx="1445342" cy="1445342"/>
            </a:xfrm>
            <a:prstGeom prst="ellipse">
              <a:avLst/>
            </a:prstGeom>
            <a:solidFill>
              <a:srgbClr val="0681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386CA48B-058D-47D5-9F18-B2CA3C3163D2}"/>
                </a:ext>
              </a:extLst>
            </p:cNvPr>
            <p:cNvSpPr/>
            <p:nvPr/>
          </p:nvSpPr>
          <p:spPr>
            <a:xfrm>
              <a:off x="5113222" y="-3368162"/>
              <a:ext cx="1445342" cy="1445342"/>
            </a:xfrm>
            <a:prstGeom prst="ellipse">
              <a:avLst/>
            </a:prstGeom>
            <a:solidFill>
              <a:srgbClr val="45C2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061868D8-0184-4920-939A-C9635B155BE5}"/>
                </a:ext>
              </a:extLst>
            </p:cNvPr>
            <p:cNvSpPr/>
            <p:nvPr/>
          </p:nvSpPr>
          <p:spPr>
            <a:xfrm>
              <a:off x="7235108" y="-3368162"/>
              <a:ext cx="1445342" cy="1445342"/>
            </a:xfrm>
            <a:prstGeom prst="ellipse">
              <a:avLst/>
            </a:prstGeom>
            <a:solidFill>
              <a:srgbClr val="BDE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68E650D7-8B00-4A62-A325-F03F3DB889B5}"/>
              </a:ext>
            </a:extLst>
          </p:cNvPr>
          <p:cNvGrpSpPr/>
          <p:nvPr/>
        </p:nvGrpSpPr>
        <p:grpSpPr>
          <a:xfrm>
            <a:off x="1472922" y="2283771"/>
            <a:ext cx="9246186" cy="2676418"/>
            <a:chOff x="1453872" y="2542839"/>
            <a:chExt cx="9246186" cy="267641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44A23744-D77C-42C9-9123-02987EB3A91C}"/>
                </a:ext>
              </a:extLst>
            </p:cNvPr>
            <p:cNvSpPr txBox="1"/>
            <p:nvPr/>
          </p:nvSpPr>
          <p:spPr>
            <a:xfrm>
              <a:off x="1453872" y="2542839"/>
              <a:ext cx="924618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4000" b="1" spc="-150" dirty="0" smtClean="0">
                  <a:solidFill>
                    <a:schemeClr val="bg1"/>
                  </a:solidFill>
                  <a:latin typeface="+mj-lt"/>
                </a:rPr>
                <a:t>Отчет рабочей группы по вопросам</a:t>
              </a:r>
            </a:p>
            <a:p>
              <a:pPr algn="ctr"/>
              <a:r>
                <a:rPr lang="ru-RU" sz="4000" b="1" spc="-150" dirty="0" smtClean="0">
                  <a:solidFill>
                    <a:schemeClr val="bg1"/>
                  </a:solidFill>
                  <a:latin typeface="+mj-lt"/>
                </a:rPr>
                <a:t>мониторинга и обмена информацией </a:t>
              </a:r>
              <a:endParaRPr lang="en-US" sz="4000" b="1" spc="-15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AFF9DFF5-3FCA-4D5F-89E8-7EAD527841B2}"/>
                </a:ext>
              </a:extLst>
            </p:cNvPr>
            <p:cNvSpPr txBox="1"/>
            <p:nvPr/>
          </p:nvSpPr>
          <p:spPr>
            <a:xfrm>
              <a:off x="4788787" y="4388260"/>
              <a:ext cx="25763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Ольга </a:t>
              </a:r>
              <a:r>
                <a:rPr lang="ru-RU" sz="2400" b="1" dirty="0" err="1" smtClean="0">
                  <a:solidFill>
                    <a:schemeClr val="bg1"/>
                  </a:solidFill>
                </a:rPr>
                <a:t>Лысюк</a:t>
              </a:r>
              <a:endParaRPr lang="ru-RU" sz="24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Валентина </a:t>
              </a:r>
              <a:r>
                <a:rPr lang="ru-RU" sz="2400" b="1" dirty="0" err="1" smtClean="0">
                  <a:solidFill>
                    <a:schemeClr val="bg1"/>
                  </a:solidFill>
                </a:rPr>
                <a:t>Череш</a:t>
              </a:r>
              <a:endParaRPr lang="ru-RU" sz="2400" b="1" dirty="0" smtClean="0">
                <a:solidFill>
                  <a:schemeClr val="bg1"/>
                </a:solidFill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D3D017D1-9B42-4963-8502-47952533B93E}"/>
                </a:ext>
              </a:extLst>
            </p:cNvPr>
            <p:cNvCxnSpPr/>
            <p:nvPr/>
          </p:nvCxnSpPr>
          <p:spPr>
            <a:xfrm>
              <a:off x="3951375" y="4244457"/>
              <a:ext cx="42511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Freeform 9">
            <a:extLst>
              <a:ext uri="{FF2B5EF4-FFF2-40B4-BE49-F238E27FC236}">
                <a16:creationId xmlns:a16="http://schemas.microsoft.com/office/drawing/2014/main" xmlns="" id="{774CFFF1-0D07-4ED1-B59A-071B59A1FFEA}"/>
              </a:ext>
            </a:extLst>
          </p:cNvPr>
          <p:cNvSpPr>
            <a:spLocks/>
          </p:cNvSpPr>
          <p:nvPr/>
        </p:nvSpPr>
        <p:spPr bwMode="auto">
          <a:xfrm>
            <a:off x="5130800" y="0"/>
            <a:ext cx="7090229" cy="3540351"/>
          </a:xfrm>
          <a:custGeom>
            <a:avLst/>
            <a:gdLst>
              <a:gd name="T0" fmla="*/ 0 w 7680"/>
              <a:gd name="T1" fmla="*/ 0 h 1850"/>
              <a:gd name="T2" fmla="*/ 2319 w 7680"/>
              <a:gd name="T3" fmla="*/ 713 h 1850"/>
              <a:gd name="T4" fmla="*/ 7680 w 7680"/>
              <a:gd name="T5" fmla="*/ 1850 h 1850"/>
              <a:gd name="T6" fmla="*/ 7680 w 7680"/>
              <a:gd name="T7" fmla="*/ 0 h 1850"/>
              <a:gd name="T8" fmla="*/ 0 w 7680"/>
              <a:gd name="T9" fmla="*/ 0 h 1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0" h="1850">
                <a:moveTo>
                  <a:pt x="0" y="0"/>
                </a:moveTo>
                <a:cubicBezTo>
                  <a:pt x="0" y="0"/>
                  <a:pt x="649" y="713"/>
                  <a:pt x="2319" y="713"/>
                </a:cubicBezTo>
                <a:cubicBezTo>
                  <a:pt x="5172" y="713"/>
                  <a:pt x="4900" y="1850"/>
                  <a:pt x="7680" y="1850"/>
                </a:cubicBezTo>
                <a:cubicBezTo>
                  <a:pt x="7680" y="0"/>
                  <a:pt x="7680" y="0"/>
                  <a:pt x="7680" y="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1000"/>
                </a:schemeClr>
              </a:gs>
              <a:gs pos="0">
                <a:schemeClr val="bg1">
                  <a:alpha val="21000"/>
                </a:schemeClr>
              </a:gs>
            </a:gsLst>
            <a:lin ang="8400000" scaled="0"/>
            <a:tileRect/>
          </a:gra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9">
            <a:extLst>
              <a:ext uri="{FF2B5EF4-FFF2-40B4-BE49-F238E27FC236}">
                <a16:creationId xmlns:a16="http://schemas.microsoft.com/office/drawing/2014/main" xmlns="" id="{A58753A7-50CE-43FD-8337-9B132EAD17C5}"/>
              </a:ext>
            </a:extLst>
          </p:cNvPr>
          <p:cNvSpPr>
            <a:spLocks/>
          </p:cNvSpPr>
          <p:nvPr/>
        </p:nvSpPr>
        <p:spPr bwMode="auto">
          <a:xfrm rot="10800000">
            <a:off x="1" y="3429000"/>
            <a:ext cx="7090229" cy="3540351"/>
          </a:xfrm>
          <a:custGeom>
            <a:avLst/>
            <a:gdLst>
              <a:gd name="T0" fmla="*/ 0 w 7680"/>
              <a:gd name="T1" fmla="*/ 0 h 1850"/>
              <a:gd name="T2" fmla="*/ 2319 w 7680"/>
              <a:gd name="T3" fmla="*/ 713 h 1850"/>
              <a:gd name="T4" fmla="*/ 7680 w 7680"/>
              <a:gd name="T5" fmla="*/ 1850 h 1850"/>
              <a:gd name="T6" fmla="*/ 7680 w 7680"/>
              <a:gd name="T7" fmla="*/ 0 h 1850"/>
              <a:gd name="T8" fmla="*/ 0 w 7680"/>
              <a:gd name="T9" fmla="*/ 0 h 1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80" h="1850">
                <a:moveTo>
                  <a:pt x="0" y="0"/>
                </a:moveTo>
                <a:cubicBezTo>
                  <a:pt x="0" y="0"/>
                  <a:pt x="649" y="713"/>
                  <a:pt x="2319" y="713"/>
                </a:cubicBezTo>
                <a:cubicBezTo>
                  <a:pt x="5172" y="713"/>
                  <a:pt x="4900" y="1850"/>
                  <a:pt x="7680" y="1850"/>
                </a:cubicBezTo>
                <a:cubicBezTo>
                  <a:pt x="7680" y="0"/>
                  <a:pt x="7680" y="0"/>
                  <a:pt x="7680" y="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1000"/>
                </a:schemeClr>
              </a:gs>
              <a:gs pos="0">
                <a:schemeClr val="bg1">
                  <a:alpha val="21000"/>
                </a:schemeClr>
              </a:gs>
            </a:gsLst>
            <a:lin ang="8400000" scaled="0"/>
            <a:tileRect/>
          </a:gradFill>
          <a:ln w="635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A1A41DC-AC10-4271-A5BA-DDCD09A856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" t="28380" r="54" b="29700"/>
          <a:stretch/>
        </p:blipFill>
        <p:spPr>
          <a:xfrm>
            <a:off x="-12700" y="14514"/>
            <a:ext cx="12204700" cy="34108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B7E1FFB-D9C0-4FC1-B8A6-00D710D5FB9A}"/>
              </a:ext>
            </a:extLst>
          </p:cNvPr>
          <p:cNvSpPr/>
          <p:nvPr/>
        </p:nvSpPr>
        <p:spPr>
          <a:xfrm>
            <a:off x="-14514" y="0"/>
            <a:ext cx="12221029" cy="3429000"/>
          </a:xfrm>
          <a:prstGeom prst="rect">
            <a:avLst/>
          </a:prstGeom>
          <a:gradFill flip="none" rotWithShape="1">
            <a:gsLst>
              <a:gs pos="100000">
                <a:srgbClr val="BDE8C2">
                  <a:alpha val="96000"/>
                </a:srgbClr>
              </a:gs>
              <a:gs pos="79000">
                <a:srgbClr val="45C2C2">
                  <a:alpha val="80000"/>
                </a:srgbClr>
              </a:gs>
              <a:gs pos="52000">
                <a:srgbClr val="0681B0">
                  <a:alpha val="89000"/>
                </a:srgbClr>
              </a:gs>
              <a:gs pos="0">
                <a:srgbClr val="00248B">
                  <a:alpha val="9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5336E42-C779-4C45-829B-579B30B27537}"/>
              </a:ext>
            </a:extLst>
          </p:cNvPr>
          <p:cNvGrpSpPr/>
          <p:nvPr/>
        </p:nvGrpSpPr>
        <p:grpSpPr>
          <a:xfrm>
            <a:off x="517388" y="1714500"/>
            <a:ext cx="8845370" cy="1161314"/>
            <a:chOff x="3951373" y="2542839"/>
            <a:chExt cx="8845370" cy="11613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84E5BEE1-C0F5-4D41-831B-660614117614}"/>
                </a:ext>
              </a:extLst>
            </p:cNvPr>
            <p:cNvSpPr txBox="1"/>
            <p:nvPr/>
          </p:nvSpPr>
          <p:spPr>
            <a:xfrm>
              <a:off x="3951373" y="2542839"/>
              <a:ext cx="8845370" cy="83099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5400" b="1" spc="300" dirty="0" smtClean="0">
                  <a:solidFill>
                    <a:schemeClr val="bg1"/>
                  </a:solidFill>
                  <a:latin typeface="+mj-lt"/>
                </a:rPr>
                <a:t>ПЛАН РАБОТЫ ГРУППЫ</a:t>
              </a:r>
              <a:endParaRPr lang="en-US" sz="5400" b="1" spc="300" dirty="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31FE19FD-7D24-4DBC-8382-2756DB942554}"/>
                </a:ext>
              </a:extLst>
            </p:cNvPr>
            <p:cNvCxnSpPr>
              <a:cxnSpLocks/>
            </p:cNvCxnSpPr>
            <p:nvPr/>
          </p:nvCxnSpPr>
          <p:spPr>
            <a:xfrm>
              <a:off x="3951373" y="3704153"/>
              <a:ext cx="39203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5D956D7E-506E-4DB2-A28C-431F7DB398C9}"/>
              </a:ext>
            </a:extLst>
          </p:cNvPr>
          <p:cNvGrpSpPr/>
          <p:nvPr/>
        </p:nvGrpSpPr>
        <p:grpSpPr>
          <a:xfrm>
            <a:off x="192068" y="4207968"/>
            <a:ext cx="1825511" cy="1177245"/>
            <a:chOff x="660978" y="4392263"/>
            <a:chExt cx="2416052" cy="117724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6E68947-6EDF-42F6-A3D4-3D8F8A497B8D}"/>
                </a:ext>
              </a:extLst>
            </p:cNvPr>
            <p:cNvSpPr txBox="1"/>
            <p:nvPr/>
          </p:nvSpPr>
          <p:spPr>
            <a:xfrm>
              <a:off x="660978" y="4392263"/>
              <a:ext cx="191783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 smtClean="0">
                  <a:latin typeface="+mj-lt"/>
                </a:rPr>
                <a:t>Мониторинг качества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76" name="Text Placeholder 2">
              <a:extLst>
                <a:ext uri="{FF2B5EF4-FFF2-40B4-BE49-F238E27FC236}">
                  <a16:creationId xmlns:a16="http://schemas.microsoft.com/office/drawing/2014/main" xmlns="" id="{8464E7AA-4934-46F6-A032-D5B4BF15BCF5}"/>
                </a:ext>
              </a:extLst>
            </p:cNvPr>
            <p:cNvSpPr txBox="1">
              <a:spLocks/>
            </p:cNvSpPr>
            <p:nvPr/>
          </p:nvSpPr>
          <p:spPr>
            <a:xfrm>
              <a:off x="660978" y="4807761"/>
              <a:ext cx="2416052" cy="76174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ru-RU" dirty="0" smtClean="0"/>
                <a:t>Проведение наблюдений за качеством воды и состоянием поверхностных вод в бассейне реки Днестр</a:t>
              </a:r>
              <a:r>
                <a:rPr lang="en-US" dirty="0" smtClean="0"/>
                <a:t>.</a:t>
              </a:r>
              <a:endParaRPr lang="en-US" dirty="0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xmlns="" id="{D94BCB7E-0524-47D6-8B68-46EB1A6E4AE8}"/>
                </a:ext>
              </a:extLst>
            </p:cNvPr>
            <p:cNvCxnSpPr>
              <a:cxnSpLocks/>
            </p:cNvCxnSpPr>
            <p:nvPr/>
          </p:nvCxnSpPr>
          <p:spPr>
            <a:xfrm>
              <a:off x="660978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CB66EF10-B37F-418E-AA1D-9A70081CC560}"/>
              </a:ext>
            </a:extLst>
          </p:cNvPr>
          <p:cNvGrpSpPr/>
          <p:nvPr/>
        </p:nvGrpSpPr>
        <p:grpSpPr>
          <a:xfrm>
            <a:off x="2153264" y="4233614"/>
            <a:ext cx="1840444" cy="1187327"/>
            <a:chOff x="3338759" y="4382181"/>
            <a:chExt cx="2429291" cy="118732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xmlns="" id="{64EF62FA-9F4B-4C51-A457-E075661C7549}"/>
                </a:ext>
              </a:extLst>
            </p:cNvPr>
            <p:cNvSpPr txBox="1"/>
            <p:nvPr/>
          </p:nvSpPr>
          <p:spPr>
            <a:xfrm>
              <a:off x="3338759" y="4382181"/>
              <a:ext cx="2106838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 smtClean="0">
                  <a:latin typeface="+mj-lt"/>
                </a:rPr>
                <a:t>Согласование формата</a:t>
              </a:r>
              <a:r>
                <a:rPr lang="en-US" sz="1400" b="1" dirty="0" smtClean="0">
                  <a:latin typeface="+mj-lt"/>
                </a:rPr>
                <a:t> 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109" name="Text Placeholder 2">
              <a:extLst>
                <a:ext uri="{FF2B5EF4-FFF2-40B4-BE49-F238E27FC236}">
                  <a16:creationId xmlns:a16="http://schemas.microsoft.com/office/drawing/2014/main" xmlns="" id="{9B415C73-4BEE-44CD-A296-07D6CE4EF35F}"/>
                </a:ext>
              </a:extLst>
            </p:cNvPr>
            <p:cNvSpPr txBox="1">
              <a:spLocks/>
            </p:cNvSpPr>
            <p:nvPr/>
          </p:nvSpPr>
          <p:spPr>
            <a:xfrm>
              <a:off x="3351999" y="4807761"/>
              <a:ext cx="2416051" cy="76174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ru-RU" dirty="0" smtClean="0"/>
                <a:t>Согласование формата обмена данными о мониторинге качества поверхностных и подземных вод</a:t>
              </a:r>
              <a:endParaRPr lang="en-US" dirty="0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E7250207-8CC5-42E2-A76F-E4DBC90C4E6F}"/>
                </a:ext>
              </a:extLst>
            </p:cNvPr>
            <p:cNvCxnSpPr>
              <a:cxnSpLocks/>
            </p:cNvCxnSpPr>
            <p:nvPr/>
          </p:nvCxnSpPr>
          <p:spPr>
            <a:xfrm>
              <a:off x="3461218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xmlns="" id="{A416212C-1AF0-406C-AA3F-CDEF8648B2E6}"/>
              </a:ext>
            </a:extLst>
          </p:cNvPr>
          <p:cNvGrpSpPr/>
          <p:nvPr/>
        </p:nvGrpSpPr>
        <p:grpSpPr>
          <a:xfrm>
            <a:off x="4328120" y="4251185"/>
            <a:ext cx="1692056" cy="891782"/>
            <a:chOff x="6261458" y="4392263"/>
            <a:chExt cx="2416052" cy="891782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B4B626FB-3026-4ACB-A5FB-77D68225115C}"/>
                </a:ext>
              </a:extLst>
            </p:cNvPr>
            <p:cNvSpPr txBox="1"/>
            <p:nvPr/>
          </p:nvSpPr>
          <p:spPr>
            <a:xfrm>
              <a:off x="6261458" y="4392263"/>
              <a:ext cx="1468351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 smtClean="0">
                  <a:latin typeface="+mj-lt"/>
                </a:rPr>
                <a:t>Обмен данными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116" name="Text Placeholder 2">
              <a:extLst>
                <a:ext uri="{FF2B5EF4-FFF2-40B4-BE49-F238E27FC236}">
                  <a16:creationId xmlns:a16="http://schemas.microsoft.com/office/drawing/2014/main" xmlns="" id="{65A7B63D-4921-48FF-AEC1-128611B160D5}"/>
                </a:ext>
              </a:extLst>
            </p:cNvPr>
            <p:cNvSpPr txBox="1">
              <a:spLocks/>
            </p:cNvSpPr>
            <p:nvPr/>
          </p:nvSpPr>
          <p:spPr>
            <a:xfrm>
              <a:off x="6261458" y="4807761"/>
              <a:ext cx="2416052" cy="47628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ru-RU" dirty="0" smtClean="0"/>
                <a:t>Обмен информацией о результатах мониторинга поверхностных вод</a:t>
              </a:r>
              <a:endParaRPr lang="en-US" dirty="0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DC5871A2-A2A6-4204-B34B-F83C7009EBC7}"/>
                </a:ext>
              </a:extLst>
            </p:cNvPr>
            <p:cNvCxnSpPr>
              <a:cxnSpLocks/>
            </p:cNvCxnSpPr>
            <p:nvPr/>
          </p:nvCxnSpPr>
          <p:spPr>
            <a:xfrm>
              <a:off x="6261458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xmlns="" id="{9712206F-B405-4FAF-AEC3-AE186117BC78}"/>
              </a:ext>
            </a:extLst>
          </p:cNvPr>
          <p:cNvGrpSpPr/>
          <p:nvPr/>
        </p:nvGrpSpPr>
        <p:grpSpPr>
          <a:xfrm>
            <a:off x="8061838" y="4084759"/>
            <a:ext cx="1943947" cy="1105094"/>
            <a:chOff x="9061699" y="4236373"/>
            <a:chExt cx="2484538" cy="1105094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xmlns="" id="{C7CD4585-E807-408A-BC21-30FAD081E5B8}"/>
                </a:ext>
              </a:extLst>
            </p:cNvPr>
            <p:cNvSpPr txBox="1"/>
            <p:nvPr/>
          </p:nvSpPr>
          <p:spPr>
            <a:xfrm>
              <a:off x="9072046" y="4236373"/>
              <a:ext cx="2474191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>
                  <a:latin typeface="+mj-lt"/>
                </a:rPr>
                <a:t>Автоматизированная </a:t>
              </a:r>
              <a:endParaRPr lang="ru-RU" sz="1400" b="1" dirty="0" smtClean="0">
                <a:latin typeface="+mj-lt"/>
              </a:endParaRPr>
            </a:p>
            <a:p>
              <a:r>
                <a:rPr lang="ru-RU" sz="1400" b="1" dirty="0" smtClean="0">
                  <a:latin typeface="+mj-lt"/>
                </a:rPr>
                <a:t>система </a:t>
              </a:r>
              <a:r>
                <a:rPr lang="ru-RU" sz="1400" b="1" dirty="0">
                  <a:latin typeface="+mj-lt"/>
                </a:rPr>
                <a:t>мониторинга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123" name="Text Placeholder 2">
              <a:extLst>
                <a:ext uri="{FF2B5EF4-FFF2-40B4-BE49-F238E27FC236}">
                  <a16:creationId xmlns:a16="http://schemas.microsoft.com/office/drawing/2014/main" xmlns="" id="{B04E3EEA-4F58-4851-B3B5-40A406C7B308}"/>
                </a:ext>
              </a:extLst>
            </p:cNvPr>
            <p:cNvSpPr txBox="1">
              <a:spLocks/>
            </p:cNvSpPr>
            <p:nvPr/>
          </p:nvSpPr>
          <p:spPr>
            <a:xfrm>
              <a:off x="9072046" y="4833636"/>
              <a:ext cx="2416052" cy="5078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ru-RU" dirty="0" smtClean="0"/>
                <a:t>Подготовка предложений для развития и создания</a:t>
              </a:r>
              <a:endParaRPr lang="en-US" dirty="0"/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FD473291-BB88-44B9-A5BD-A2F81FBA6101}"/>
                </a:ext>
              </a:extLst>
            </p:cNvPr>
            <p:cNvCxnSpPr>
              <a:cxnSpLocks/>
            </p:cNvCxnSpPr>
            <p:nvPr/>
          </p:nvCxnSpPr>
          <p:spPr>
            <a:xfrm>
              <a:off x="9061699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127">
            <a:extLst>
              <a:ext uri="{FF2B5EF4-FFF2-40B4-BE49-F238E27FC236}">
                <a16:creationId xmlns:a16="http://schemas.microsoft.com/office/drawing/2014/main" xmlns="" id="{A416212C-1AF0-406C-AA3F-CDEF8648B2E6}"/>
              </a:ext>
            </a:extLst>
          </p:cNvPr>
          <p:cNvGrpSpPr/>
          <p:nvPr/>
        </p:nvGrpSpPr>
        <p:grpSpPr>
          <a:xfrm>
            <a:off x="6125492" y="4258419"/>
            <a:ext cx="1850004" cy="1177245"/>
            <a:chOff x="6261457" y="4392263"/>
            <a:chExt cx="2416053" cy="117724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B4B626FB-3026-4ACB-A5FB-77D68225115C}"/>
                </a:ext>
              </a:extLst>
            </p:cNvPr>
            <p:cNvSpPr txBox="1"/>
            <p:nvPr/>
          </p:nvSpPr>
          <p:spPr>
            <a:xfrm>
              <a:off x="6261457" y="4392263"/>
              <a:ext cx="2275982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 smtClean="0">
                  <a:latin typeface="+mj-lt"/>
                </a:rPr>
                <a:t>Совместные отборы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51" name="Text Placeholder 2">
              <a:extLst>
                <a:ext uri="{FF2B5EF4-FFF2-40B4-BE49-F238E27FC236}">
                  <a16:creationId xmlns:a16="http://schemas.microsoft.com/office/drawing/2014/main" xmlns="" id="{65A7B63D-4921-48FF-AEC1-128611B160D5}"/>
                </a:ext>
              </a:extLst>
            </p:cNvPr>
            <p:cNvSpPr txBox="1">
              <a:spLocks/>
            </p:cNvSpPr>
            <p:nvPr/>
          </p:nvSpPr>
          <p:spPr>
            <a:xfrm>
              <a:off x="6261457" y="4807761"/>
              <a:ext cx="2416053" cy="76174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ru-RU" dirty="0" smtClean="0"/>
                <a:t>Согласование совместных отборов и сличительных анализов </a:t>
              </a:r>
              <a:endParaRPr lang="en-US" dirty="0"/>
            </a:p>
          </p:txBody>
        </p:sp>
        <p:cxnSp>
          <p:nvCxnSpPr>
            <p:cNvPr id="52" name="Straight Connector 116">
              <a:extLst>
                <a:ext uri="{FF2B5EF4-FFF2-40B4-BE49-F238E27FC236}">
                  <a16:creationId xmlns:a16="http://schemas.microsoft.com/office/drawing/2014/main" xmlns="" id="{DC5871A2-A2A6-4204-B34B-F83C7009EBC7}"/>
                </a:ext>
              </a:extLst>
            </p:cNvPr>
            <p:cNvCxnSpPr>
              <a:cxnSpLocks/>
            </p:cNvCxnSpPr>
            <p:nvPr/>
          </p:nvCxnSpPr>
          <p:spPr>
            <a:xfrm>
              <a:off x="6261458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127">
            <a:extLst>
              <a:ext uri="{FF2B5EF4-FFF2-40B4-BE49-F238E27FC236}">
                <a16:creationId xmlns:a16="http://schemas.microsoft.com/office/drawing/2014/main" xmlns="" id="{A416212C-1AF0-406C-AA3F-CDEF8648B2E6}"/>
              </a:ext>
            </a:extLst>
          </p:cNvPr>
          <p:cNvGrpSpPr/>
          <p:nvPr/>
        </p:nvGrpSpPr>
        <p:grpSpPr>
          <a:xfrm>
            <a:off x="10130170" y="4299601"/>
            <a:ext cx="1792425" cy="1145698"/>
            <a:chOff x="6261456" y="4392263"/>
            <a:chExt cx="2340857" cy="114569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B4B626FB-3026-4ACB-A5FB-77D68225115C}"/>
                </a:ext>
              </a:extLst>
            </p:cNvPr>
            <p:cNvSpPr txBox="1"/>
            <p:nvPr/>
          </p:nvSpPr>
          <p:spPr>
            <a:xfrm>
              <a:off x="6261457" y="4392263"/>
              <a:ext cx="1515677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400" b="1" dirty="0" smtClean="0">
                  <a:latin typeface="+mj-lt"/>
                </a:rPr>
                <a:t>Заседание РГ</a:t>
              </a:r>
              <a:endParaRPr lang="en-US" sz="1400" b="1" dirty="0">
                <a:latin typeface="+mj-lt"/>
              </a:endParaRPr>
            </a:p>
          </p:txBody>
        </p:sp>
        <p:sp>
          <p:nvSpPr>
            <p:cNvPr id="59" name="Text Placeholder 2">
              <a:extLst>
                <a:ext uri="{FF2B5EF4-FFF2-40B4-BE49-F238E27FC236}">
                  <a16:creationId xmlns:a16="http://schemas.microsoft.com/office/drawing/2014/main" xmlns="" id="{65A7B63D-4921-48FF-AEC1-128611B160D5}"/>
                </a:ext>
              </a:extLst>
            </p:cNvPr>
            <p:cNvSpPr txBox="1">
              <a:spLocks/>
            </p:cNvSpPr>
            <p:nvPr/>
          </p:nvSpPr>
          <p:spPr>
            <a:xfrm>
              <a:off x="6261456" y="4807761"/>
              <a:ext cx="2340857" cy="7302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34000" indent="-23400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ru-RU" dirty="0" smtClean="0"/>
                <a:t>Проведения заседания в      г. Ивано-Франковск (Украина)</a:t>
              </a:r>
              <a:endParaRPr lang="en-US" dirty="0"/>
            </a:p>
          </p:txBody>
        </p:sp>
        <p:cxnSp>
          <p:nvCxnSpPr>
            <p:cNvPr id="60" name="Straight Connector 116">
              <a:extLst>
                <a:ext uri="{FF2B5EF4-FFF2-40B4-BE49-F238E27FC236}">
                  <a16:creationId xmlns:a16="http://schemas.microsoft.com/office/drawing/2014/main" xmlns="" id="{DC5871A2-A2A6-4204-B34B-F83C7009EBC7}"/>
                </a:ext>
              </a:extLst>
            </p:cNvPr>
            <p:cNvCxnSpPr>
              <a:cxnSpLocks/>
            </p:cNvCxnSpPr>
            <p:nvPr/>
          </p:nvCxnSpPr>
          <p:spPr>
            <a:xfrm>
              <a:off x="6261458" y="4738511"/>
              <a:ext cx="392036" cy="0"/>
            </a:xfrm>
            <a:prstGeom prst="line">
              <a:avLst/>
            </a:prstGeom>
            <a:ln>
              <a:solidFill>
                <a:srgbClr val="45C2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453181" y="6183038"/>
            <a:ext cx="108715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Постоянно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2045968" y="6183037"/>
            <a:ext cx="165590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25 декабря 2018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4554502" y="6183036"/>
            <a:ext cx="10550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Март 2019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6077103" y="6183035"/>
            <a:ext cx="165590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25 декабря 2018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8195156" y="6183034"/>
            <a:ext cx="153728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20 апреля 2019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066706D8-ADD9-4490-9DEB-70A7E73DF54F}"/>
              </a:ext>
            </a:extLst>
          </p:cNvPr>
          <p:cNvSpPr txBox="1"/>
          <p:nvPr/>
        </p:nvSpPr>
        <p:spPr>
          <a:xfrm>
            <a:off x="10328069" y="6183033"/>
            <a:ext cx="96661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+mj-lt"/>
              </a:rPr>
              <a:t>Май 2019</a:t>
            </a:r>
            <a:endParaRPr lang="en-US" sz="1600" b="1" dirty="0">
              <a:solidFill>
                <a:srgbClr val="00808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756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4" y="858837"/>
            <a:ext cx="4291013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/>
          <p:nvPr/>
        </p:nvSpPr>
        <p:spPr>
          <a:xfrm>
            <a:off x="481584" y="168275"/>
            <a:ext cx="5035550" cy="8302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anchorCtr="1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Мониторинг качества поверхн. вод в РМ</a:t>
            </a:r>
            <a:endParaRPr lang="en-US" sz="2400" b="1" kern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5922963" y="447675"/>
            <a:ext cx="5035550" cy="8223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anchorCtr="1">
            <a:spAutoFit/>
          </a:bodyPr>
          <a:lstStyle/>
          <a:p>
            <a:pPr algn="ctr" defTabSz="457200" eaLnBrk="1" hangingPunct="1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Мониторинг качества поверхностных вод в Украине</a:t>
            </a:r>
            <a:endParaRPr lang="en-US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увати 1"/>
          <p:cNvGrpSpPr/>
          <p:nvPr/>
        </p:nvGrpSpPr>
        <p:grpSpPr>
          <a:xfrm>
            <a:off x="5693282" y="1742645"/>
            <a:ext cx="5833619" cy="3776391"/>
            <a:chOff x="5967602" y="1754837"/>
            <a:chExt cx="5833619" cy="377639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6" b="13988"/>
            <a:stretch/>
          </p:blipFill>
          <p:spPr bwMode="auto">
            <a:xfrm>
              <a:off x="5967602" y="1754837"/>
              <a:ext cx="5833619" cy="3770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10" name="Рисунок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59" t="5282" r="17321" b="20052"/>
            <a:stretch/>
          </p:blipFill>
          <p:spPr bwMode="auto">
            <a:xfrm>
              <a:off x="5967603" y="1760933"/>
              <a:ext cx="5833618" cy="3770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кутник 4"/>
          <p:cNvSpPr/>
          <p:nvPr/>
        </p:nvSpPr>
        <p:spPr>
          <a:xfrm>
            <a:off x="7427980" y="5774174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hlinkClick r:id="rId5"/>
              </a:rPr>
              <a:t>http://monitoring.davr.gov.ua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99653734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15826" r="30602" b="6393"/>
          <a:stretch/>
        </p:blipFill>
        <p:spPr bwMode="auto">
          <a:xfrm>
            <a:off x="725818" y="356384"/>
            <a:ext cx="7070965" cy="550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81941B8E-81B0-4CBF-B46F-AF9559F37D6D}"/>
              </a:ext>
            </a:extLst>
          </p:cNvPr>
          <p:cNvSpPr txBox="1"/>
          <p:nvPr/>
        </p:nvSpPr>
        <p:spPr>
          <a:xfrm>
            <a:off x="8149903" y="1130856"/>
            <a:ext cx="389478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gradFill>
                  <a:gsLst>
                    <a:gs pos="100000">
                      <a:srgbClr val="BDE8C2">
                        <a:alpha val="96000"/>
                      </a:srgbClr>
                    </a:gs>
                    <a:gs pos="73000">
                      <a:srgbClr val="45C2C2">
                        <a:alpha val="80000"/>
                      </a:srgbClr>
                    </a:gs>
                    <a:gs pos="42000">
                      <a:srgbClr val="0681B0">
                        <a:alpha val="89000"/>
                      </a:srgbClr>
                    </a:gs>
                    <a:gs pos="0">
                      <a:srgbClr val="00248B">
                        <a:alpha val="96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+mj-lt"/>
              </a:rPr>
              <a:t>КАЧЕСТВО ВОД</a:t>
            </a:r>
            <a:endParaRPr lang="en-US" sz="4000" b="1" dirty="0">
              <a:solidFill>
                <a:schemeClr val="accent3"/>
              </a:solidFill>
              <a:latin typeface="+mj-lt"/>
            </a:endParaRP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xmlns="" id="{34F5BF88-9596-47CE-B4A0-AAFFC58EB4EB}"/>
              </a:ext>
            </a:extLst>
          </p:cNvPr>
          <p:cNvCxnSpPr/>
          <p:nvPr/>
        </p:nvCxnSpPr>
        <p:spPr>
          <a:xfrm>
            <a:off x="8418952" y="1957059"/>
            <a:ext cx="47880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 Placeholder 2">
            <a:extLst>
              <a:ext uri="{FF2B5EF4-FFF2-40B4-BE49-F238E27FC236}">
                <a16:creationId xmlns:a16="http://schemas.microsoft.com/office/drawing/2014/main" xmlns="" id="{D9630056-7FFD-41B5-B9BE-43B78A48DC68}"/>
              </a:ext>
            </a:extLst>
          </p:cNvPr>
          <p:cNvSpPr txBox="1">
            <a:spLocks/>
          </p:cNvSpPr>
          <p:nvPr/>
        </p:nvSpPr>
        <p:spPr>
          <a:xfrm>
            <a:off x="8418951" y="2455850"/>
            <a:ext cx="3378224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b="1" dirty="0">
                <a:latin typeface="+mj-lt"/>
              </a:rPr>
              <a:t>КАЧЕСТВО ТРАНСГРАНИЧНЫХ ВОД ПРЕБЫВАЛО НА УРОВНЕ ПРОШЛОГО </a:t>
            </a:r>
            <a:r>
              <a:rPr lang="ru-RU" b="1" dirty="0" smtClean="0">
                <a:latin typeface="+mj-lt"/>
              </a:rPr>
              <a:t>ГОДА</a:t>
            </a:r>
            <a:endParaRPr lang="en-US" b="1" dirty="0">
              <a:latin typeface="+mj-lt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xmlns="" id="{DDBADEF0-FDBA-497F-B3B7-AAE797AC38B8}"/>
              </a:ext>
            </a:extLst>
          </p:cNvPr>
          <p:cNvSpPr txBox="1"/>
          <p:nvPr/>
        </p:nvSpPr>
        <p:spPr>
          <a:xfrm>
            <a:off x="8418951" y="3434690"/>
            <a:ext cx="3356688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100" b="1" dirty="0" smtClean="0">
                <a:latin typeface="+mj-lt"/>
              </a:rPr>
              <a:t>УЛУЧШИЛИСЬ ПОКАЗАТЕЛИ КАЧЕСТВА ВОД </a:t>
            </a:r>
          </a:p>
          <a:p>
            <a:r>
              <a:rPr lang="ru-RU" sz="1100" b="1" dirty="0" smtClean="0">
                <a:latin typeface="+mj-lt"/>
              </a:rPr>
              <a:t>РЕКИ ДНЕСТР С.ПАЛАНКА, РЕК БЕЛОЧЬ И ОКНА</a:t>
            </a:r>
            <a:endParaRPr lang="en-US" sz="1100" b="1" dirty="0">
              <a:latin typeface="+mj-lt"/>
            </a:endParaRP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xmlns="" id="{69FA51AD-F4F7-4F2B-BF6E-23F9E4AC2EF9}"/>
              </a:ext>
            </a:extLst>
          </p:cNvPr>
          <p:cNvGrpSpPr/>
          <p:nvPr/>
        </p:nvGrpSpPr>
        <p:grpSpPr>
          <a:xfrm>
            <a:off x="7922592" y="4401876"/>
            <a:ext cx="285750" cy="287338"/>
            <a:chOff x="10455275" y="2498725"/>
            <a:chExt cx="285750" cy="287338"/>
          </a:xfrm>
          <a:solidFill>
            <a:srgbClr val="17B580"/>
          </a:solidFill>
        </p:grpSpPr>
        <p:sp>
          <p:nvSpPr>
            <p:cNvPr id="164" name="Freeform 214">
              <a:extLst>
                <a:ext uri="{FF2B5EF4-FFF2-40B4-BE49-F238E27FC236}">
                  <a16:creationId xmlns:a16="http://schemas.microsoft.com/office/drawing/2014/main" xmlns="" id="{AFEC1177-DD4B-417F-A711-D6ABF3120B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5275" y="2593975"/>
              <a:ext cx="285750" cy="192088"/>
            </a:xfrm>
            <a:custGeom>
              <a:avLst/>
              <a:gdLst>
                <a:gd name="T0" fmla="*/ 812 w 903"/>
                <a:gd name="T1" fmla="*/ 30 h 601"/>
                <a:gd name="T2" fmla="*/ 512 w 903"/>
                <a:gd name="T3" fmla="*/ 571 h 601"/>
                <a:gd name="T4" fmla="*/ 602 w 903"/>
                <a:gd name="T5" fmla="*/ 571 h 601"/>
                <a:gd name="T6" fmla="*/ 301 w 903"/>
                <a:gd name="T7" fmla="*/ 210 h 601"/>
                <a:gd name="T8" fmla="*/ 301 w 903"/>
                <a:gd name="T9" fmla="*/ 571 h 601"/>
                <a:gd name="T10" fmla="*/ 181 w 903"/>
                <a:gd name="T11" fmla="*/ 421 h 601"/>
                <a:gd name="T12" fmla="*/ 888 w 903"/>
                <a:gd name="T13" fmla="*/ 571 h 601"/>
                <a:gd name="T14" fmla="*/ 842 w 903"/>
                <a:gd name="T15" fmla="*/ 12 h 601"/>
                <a:gd name="T16" fmla="*/ 838 w 903"/>
                <a:gd name="T17" fmla="*/ 5 h 601"/>
                <a:gd name="T18" fmla="*/ 830 w 903"/>
                <a:gd name="T19" fmla="*/ 0 h 601"/>
                <a:gd name="T20" fmla="*/ 704 w 903"/>
                <a:gd name="T21" fmla="*/ 0 h 601"/>
                <a:gd name="T22" fmla="*/ 696 w 903"/>
                <a:gd name="T23" fmla="*/ 5 h 601"/>
                <a:gd name="T24" fmla="*/ 692 w 903"/>
                <a:gd name="T25" fmla="*/ 12 h 601"/>
                <a:gd name="T26" fmla="*/ 632 w 903"/>
                <a:gd name="T27" fmla="*/ 571 h 601"/>
                <a:gd name="T28" fmla="*/ 631 w 903"/>
                <a:gd name="T29" fmla="*/ 280 h 601"/>
                <a:gd name="T30" fmla="*/ 626 w 903"/>
                <a:gd name="T31" fmla="*/ 274 h 601"/>
                <a:gd name="T32" fmla="*/ 617 w 903"/>
                <a:gd name="T33" fmla="*/ 270 h 601"/>
                <a:gd name="T34" fmla="*/ 491 w 903"/>
                <a:gd name="T35" fmla="*/ 271 h 601"/>
                <a:gd name="T36" fmla="*/ 484 w 903"/>
                <a:gd name="T37" fmla="*/ 278 h 601"/>
                <a:gd name="T38" fmla="*/ 482 w 903"/>
                <a:gd name="T39" fmla="*/ 285 h 601"/>
                <a:gd name="T40" fmla="*/ 421 w 903"/>
                <a:gd name="T41" fmla="*/ 195 h 601"/>
                <a:gd name="T42" fmla="*/ 419 w 903"/>
                <a:gd name="T43" fmla="*/ 187 h 601"/>
                <a:gd name="T44" fmla="*/ 412 w 903"/>
                <a:gd name="T45" fmla="*/ 181 h 601"/>
                <a:gd name="T46" fmla="*/ 286 w 903"/>
                <a:gd name="T47" fmla="*/ 180 h 601"/>
                <a:gd name="T48" fmla="*/ 277 w 903"/>
                <a:gd name="T49" fmla="*/ 184 h 601"/>
                <a:gd name="T50" fmla="*/ 272 w 903"/>
                <a:gd name="T51" fmla="*/ 190 h 601"/>
                <a:gd name="T52" fmla="*/ 271 w 903"/>
                <a:gd name="T53" fmla="*/ 571 h 601"/>
                <a:gd name="T54" fmla="*/ 211 w 903"/>
                <a:gd name="T55" fmla="*/ 403 h 601"/>
                <a:gd name="T56" fmla="*/ 207 w 903"/>
                <a:gd name="T57" fmla="*/ 396 h 601"/>
                <a:gd name="T58" fmla="*/ 199 w 903"/>
                <a:gd name="T59" fmla="*/ 391 h 601"/>
                <a:gd name="T60" fmla="*/ 73 w 903"/>
                <a:gd name="T61" fmla="*/ 391 h 601"/>
                <a:gd name="T62" fmla="*/ 65 w 903"/>
                <a:gd name="T63" fmla="*/ 396 h 601"/>
                <a:gd name="T64" fmla="*/ 61 w 903"/>
                <a:gd name="T65" fmla="*/ 403 h 601"/>
                <a:gd name="T66" fmla="*/ 16 w 903"/>
                <a:gd name="T67" fmla="*/ 571 h 601"/>
                <a:gd name="T68" fmla="*/ 7 w 903"/>
                <a:gd name="T69" fmla="*/ 573 h 601"/>
                <a:gd name="T70" fmla="*/ 2 w 903"/>
                <a:gd name="T71" fmla="*/ 581 h 601"/>
                <a:gd name="T72" fmla="*/ 1 w 903"/>
                <a:gd name="T73" fmla="*/ 590 h 601"/>
                <a:gd name="T74" fmla="*/ 5 w 903"/>
                <a:gd name="T75" fmla="*/ 597 h 601"/>
                <a:gd name="T76" fmla="*/ 13 w 903"/>
                <a:gd name="T77" fmla="*/ 601 h 601"/>
                <a:gd name="T78" fmla="*/ 196 w 903"/>
                <a:gd name="T79" fmla="*/ 601 h 601"/>
                <a:gd name="T80" fmla="*/ 497 w 903"/>
                <a:gd name="T81" fmla="*/ 601 h 601"/>
                <a:gd name="T82" fmla="*/ 827 w 903"/>
                <a:gd name="T83" fmla="*/ 601 h 601"/>
                <a:gd name="T84" fmla="*/ 893 w 903"/>
                <a:gd name="T85" fmla="*/ 600 h 601"/>
                <a:gd name="T86" fmla="*/ 900 w 903"/>
                <a:gd name="T87" fmla="*/ 595 h 601"/>
                <a:gd name="T88" fmla="*/ 903 w 903"/>
                <a:gd name="T89" fmla="*/ 586 h 601"/>
                <a:gd name="T90" fmla="*/ 900 w 903"/>
                <a:gd name="T91" fmla="*/ 578 h 601"/>
                <a:gd name="T92" fmla="*/ 893 w 903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3" h="601">
                  <a:moveTo>
                    <a:pt x="722" y="571"/>
                  </a:moveTo>
                  <a:lnTo>
                    <a:pt x="722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2" y="571"/>
                  </a:lnTo>
                  <a:close/>
                  <a:moveTo>
                    <a:pt x="512" y="571"/>
                  </a:moveTo>
                  <a:lnTo>
                    <a:pt x="512" y="300"/>
                  </a:lnTo>
                  <a:lnTo>
                    <a:pt x="602" y="300"/>
                  </a:lnTo>
                  <a:lnTo>
                    <a:pt x="602" y="571"/>
                  </a:lnTo>
                  <a:lnTo>
                    <a:pt x="512" y="571"/>
                  </a:lnTo>
                  <a:close/>
                  <a:moveTo>
                    <a:pt x="301" y="571"/>
                  </a:moveTo>
                  <a:lnTo>
                    <a:pt x="301" y="210"/>
                  </a:lnTo>
                  <a:lnTo>
                    <a:pt x="391" y="210"/>
                  </a:lnTo>
                  <a:lnTo>
                    <a:pt x="391" y="571"/>
                  </a:lnTo>
                  <a:lnTo>
                    <a:pt x="301" y="571"/>
                  </a:lnTo>
                  <a:close/>
                  <a:moveTo>
                    <a:pt x="91" y="571"/>
                  </a:moveTo>
                  <a:lnTo>
                    <a:pt x="91" y="421"/>
                  </a:lnTo>
                  <a:lnTo>
                    <a:pt x="181" y="421"/>
                  </a:lnTo>
                  <a:lnTo>
                    <a:pt x="181" y="571"/>
                  </a:lnTo>
                  <a:lnTo>
                    <a:pt x="91" y="571"/>
                  </a:lnTo>
                  <a:close/>
                  <a:moveTo>
                    <a:pt x="888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2" y="12"/>
                  </a:lnTo>
                  <a:lnTo>
                    <a:pt x="841" y="9"/>
                  </a:lnTo>
                  <a:lnTo>
                    <a:pt x="840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3" y="1"/>
                  </a:lnTo>
                  <a:lnTo>
                    <a:pt x="830" y="0"/>
                  </a:lnTo>
                  <a:lnTo>
                    <a:pt x="827" y="0"/>
                  </a:lnTo>
                  <a:lnTo>
                    <a:pt x="707" y="0"/>
                  </a:lnTo>
                  <a:lnTo>
                    <a:pt x="704" y="0"/>
                  </a:lnTo>
                  <a:lnTo>
                    <a:pt x="702" y="1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4" y="7"/>
                  </a:lnTo>
                  <a:lnTo>
                    <a:pt x="693" y="9"/>
                  </a:lnTo>
                  <a:lnTo>
                    <a:pt x="692" y="12"/>
                  </a:lnTo>
                  <a:lnTo>
                    <a:pt x="692" y="15"/>
                  </a:lnTo>
                  <a:lnTo>
                    <a:pt x="692" y="571"/>
                  </a:lnTo>
                  <a:lnTo>
                    <a:pt x="632" y="571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1" y="280"/>
                  </a:lnTo>
                  <a:lnTo>
                    <a:pt x="630" y="278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2" y="271"/>
                  </a:lnTo>
                  <a:lnTo>
                    <a:pt x="620" y="271"/>
                  </a:lnTo>
                  <a:lnTo>
                    <a:pt x="617" y="270"/>
                  </a:lnTo>
                  <a:lnTo>
                    <a:pt x="497" y="270"/>
                  </a:lnTo>
                  <a:lnTo>
                    <a:pt x="494" y="271"/>
                  </a:lnTo>
                  <a:lnTo>
                    <a:pt x="491" y="271"/>
                  </a:lnTo>
                  <a:lnTo>
                    <a:pt x="488" y="274"/>
                  </a:lnTo>
                  <a:lnTo>
                    <a:pt x="486" y="275"/>
                  </a:lnTo>
                  <a:lnTo>
                    <a:pt x="484" y="278"/>
                  </a:lnTo>
                  <a:lnTo>
                    <a:pt x="483" y="280"/>
                  </a:lnTo>
                  <a:lnTo>
                    <a:pt x="482" y="283"/>
                  </a:lnTo>
                  <a:lnTo>
                    <a:pt x="482" y="285"/>
                  </a:lnTo>
                  <a:lnTo>
                    <a:pt x="482" y="571"/>
                  </a:lnTo>
                  <a:lnTo>
                    <a:pt x="421" y="571"/>
                  </a:lnTo>
                  <a:lnTo>
                    <a:pt x="421" y="195"/>
                  </a:lnTo>
                  <a:lnTo>
                    <a:pt x="421" y="192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4"/>
                  </a:lnTo>
                  <a:lnTo>
                    <a:pt x="412" y="181"/>
                  </a:lnTo>
                  <a:lnTo>
                    <a:pt x="409" y="180"/>
                  </a:lnTo>
                  <a:lnTo>
                    <a:pt x="406" y="180"/>
                  </a:lnTo>
                  <a:lnTo>
                    <a:pt x="286" y="180"/>
                  </a:lnTo>
                  <a:lnTo>
                    <a:pt x="283" y="180"/>
                  </a:lnTo>
                  <a:lnTo>
                    <a:pt x="281" y="181"/>
                  </a:lnTo>
                  <a:lnTo>
                    <a:pt x="277" y="184"/>
                  </a:lnTo>
                  <a:lnTo>
                    <a:pt x="275" y="185"/>
                  </a:lnTo>
                  <a:lnTo>
                    <a:pt x="274" y="187"/>
                  </a:lnTo>
                  <a:lnTo>
                    <a:pt x="272" y="190"/>
                  </a:lnTo>
                  <a:lnTo>
                    <a:pt x="271" y="192"/>
                  </a:lnTo>
                  <a:lnTo>
                    <a:pt x="271" y="195"/>
                  </a:lnTo>
                  <a:lnTo>
                    <a:pt x="271" y="571"/>
                  </a:lnTo>
                  <a:lnTo>
                    <a:pt x="211" y="571"/>
                  </a:lnTo>
                  <a:lnTo>
                    <a:pt x="211" y="406"/>
                  </a:lnTo>
                  <a:lnTo>
                    <a:pt x="211" y="403"/>
                  </a:lnTo>
                  <a:lnTo>
                    <a:pt x="210" y="400"/>
                  </a:lnTo>
                  <a:lnTo>
                    <a:pt x="209" y="398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2"/>
                  </a:lnTo>
                  <a:lnTo>
                    <a:pt x="199" y="391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1"/>
                  </a:lnTo>
                  <a:lnTo>
                    <a:pt x="70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8"/>
                  </a:lnTo>
                  <a:lnTo>
                    <a:pt x="62" y="400"/>
                  </a:lnTo>
                  <a:lnTo>
                    <a:pt x="61" y="403"/>
                  </a:lnTo>
                  <a:lnTo>
                    <a:pt x="61" y="406"/>
                  </a:lnTo>
                  <a:lnTo>
                    <a:pt x="61" y="571"/>
                  </a:lnTo>
                  <a:lnTo>
                    <a:pt x="16" y="571"/>
                  </a:lnTo>
                  <a:lnTo>
                    <a:pt x="13" y="571"/>
                  </a:lnTo>
                  <a:lnTo>
                    <a:pt x="10" y="572"/>
                  </a:lnTo>
                  <a:lnTo>
                    <a:pt x="7" y="573"/>
                  </a:lnTo>
                  <a:lnTo>
                    <a:pt x="5" y="576"/>
                  </a:lnTo>
                  <a:lnTo>
                    <a:pt x="3" y="578"/>
                  </a:lnTo>
                  <a:lnTo>
                    <a:pt x="2" y="581"/>
                  </a:lnTo>
                  <a:lnTo>
                    <a:pt x="1" y="583"/>
                  </a:lnTo>
                  <a:lnTo>
                    <a:pt x="0" y="586"/>
                  </a:lnTo>
                  <a:lnTo>
                    <a:pt x="1" y="590"/>
                  </a:lnTo>
                  <a:lnTo>
                    <a:pt x="2" y="593"/>
                  </a:lnTo>
                  <a:lnTo>
                    <a:pt x="3" y="595"/>
                  </a:lnTo>
                  <a:lnTo>
                    <a:pt x="5" y="597"/>
                  </a:lnTo>
                  <a:lnTo>
                    <a:pt x="7" y="599"/>
                  </a:lnTo>
                  <a:lnTo>
                    <a:pt x="10" y="600"/>
                  </a:lnTo>
                  <a:lnTo>
                    <a:pt x="13" y="601"/>
                  </a:lnTo>
                  <a:lnTo>
                    <a:pt x="16" y="601"/>
                  </a:lnTo>
                  <a:lnTo>
                    <a:pt x="76" y="601"/>
                  </a:lnTo>
                  <a:lnTo>
                    <a:pt x="196" y="601"/>
                  </a:lnTo>
                  <a:lnTo>
                    <a:pt x="286" y="601"/>
                  </a:lnTo>
                  <a:lnTo>
                    <a:pt x="406" y="601"/>
                  </a:lnTo>
                  <a:lnTo>
                    <a:pt x="497" y="601"/>
                  </a:lnTo>
                  <a:lnTo>
                    <a:pt x="617" y="601"/>
                  </a:lnTo>
                  <a:lnTo>
                    <a:pt x="707" y="601"/>
                  </a:lnTo>
                  <a:lnTo>
                    <a:pt x="827" y="601"/>
                  </a:lnTo>
                  <a:lnTo>
                    <a:pt x="888" y="601"/>
                  </a:lnTo>
                  <a:lnTo>
                    <a:pt x="890" y="601"/>
                  </a:lnTo>
                  <a:lnTo>
                    <a:pt x="893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900" y="595"/>
                  </a:lnTo>
                  <a:lnTo>
                    <a:pt x="901" y="593"/>
                  </a:lnTo>
                  <a:lnTo>
                    <a:pt x="902" y="590"/>
                  </a:lnTo>
                  <a:lnTo>
                    <a:pt x="903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900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3" y="572"/>
                  </a:lnTo>
                  <a:lnTo>
                    <a:pt x="890" y="571"/>
                  </a:lnTo>
                  <a:lnTo>
                    <a:pt x="888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215">
              <a:extLst>
                <a:ext uri="{FF2B5EF4-FFF2-40B4-BE49-F238E27FC236}">
                  <a16:creationId xmlns:a16="http://schemas.microsoft.com/office/drawing/2014/main" xmlns="" id="{20F05EA6-F1C0-4E29-AF1D-51EA900BBB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74325" y="2498725"/>
              <a:ext cx="252413" cy="157163"/>
            </a:xfrm>
            <a:custGeom>
              <a:avLst/>
              <a:gdLst>
                <a:gd name="T0" fmla="*/ 83 w 796"/>
                <a:gd name="T1" fmla="*/ 417 h 496"/>
                <a:gd name="T2" fmla="*/ 89 w 796"/>
                <a:gd name="T3" fmla="*/ 431 h 496"/>
                <a:gd name="T4" fmla="*/ 76 w 796"/>
                <a:gd name="T5" fmla="*/ 461 h 496"/>
                <a:gd name="T6" fmla="*/ 43 w 796"/>
                <a:gd name="T7" fmla="*/ 461 h 496"/>
                <a:gd name="T8" fmla="*/ 30 w 796"/>
                <a:gd name="T9" fmla="*/ 430 h 496"/>
                <a:gd name="T10" fmla="*/ 54 w 796"/>
                <a:gd name="T11" fmla="*/ 407 h 496"/>
                <a:gd name="T12" fmla="*/ 302 w 796"/>
                <a:gd name="T13" fmla="*/ 216 h 496"/>
                <a:gd name="T14" fmla="*/ 315 w 796"/>
                <a:gd name="T15" fmla="*/ 247 h 496"/>
                <a:gd name="T16" fmla="*/ 291 w 796"/>
                <a:gd name="T17" fmla="*/ 270 h 496"/>
                <a:gd name="T18" fmla="*/ 260 w 796"/>
                <a:gd name="T19" fmla="*/ 257 h 496"/>
                <a:gd name="T20" fmla="*/ 260 w 796"/>
                <a:gd name="T21" fmla="*/ 224 h 496"/>
                <a:gd name="T22" fmla="*/ 511 w 796"/>
                <a:gd name="T23" fmla="*/ 301 h 496"/>
                <a:gd name="T24" fmla="*/ 530 w 796"/>
                <a:gd name="T25" fmla="*/ 308 h 496"/>
                <a:gd name="T26" fmla="*/ 541 w 796"/>
                <a:gd name="T27" fmla="*/ 331 h 496"/>
                <a:gd name="T28" fmla="*/ 523 w 796"/>
                <a:gd name="T29" fmla="*/ 359 h 496"/>
                <a:gd name="T30" fmla="*/ 490 w 796"/>
                <a:gd name="T31" fmla="*/ 353 h 496"/>
                <a:gd name="T32" fmla="*/ 483 w 796"/>
                <a:gd name="T33" fmla="*/ 320 h 496"/>
                <a:gd name="T34" fmla="*/ 511 w 796"/>
                <a:gd name="T35" fmla="*/ 301 h 496"/>
                <a:gd name="T36" fmla="*/ 757 w 796"/>
                <a:gd name="T37" fmla="*/ 39 h 496"/>
                <a:gd name="T38" fmla="*/ 764 w 796"/>
                <a:gd name="T39" fmla="*/ 72 h 496"/>
                <a:gd name="T40" fmla="*/ 736 w 796"/>
                <a:gd name="T41" fmla="*/ 90 h 496"/>
                <a:gd name="T42" fmla="*/ 708 w 796"/>
                <a:gd name="T43" fmla="*/ 72 h 496"/>
                <a:gd name="T44" fmla="*/ 716 w 796"/>
                <a:gd name="T45" fmla="*/ 39 h 496"/>
                <a:gd name="T46" fmla="*/ 60 w 796"/>
                <a:gd name="T47" fmla="*/ 496 h 496"/>
                <a:gd name="T48" fmla="*/ 93 w 796"/>
                <a:gd name="T49" fmla="*/ 487 h 496"/>
                <a:gd name="T50" fmla="*/ 115 w 796"/>
                <a:gd name="T51" fmla="*/ 460 h 496"/>
                <a:gd name="T52" fmla="*/ 118 w 796"/>
                <a:gd name="T53" fmla="*/ 422 h 496"/>
                <a:gd name="T54" fmla="*/ 276 w 796"/>
                <a:gd name="T55" fmla="*/ 300 h 496"/>
                <a:gd name="T56" fmla="*/ 318 w 796"/>
                <a:gd name="T57" fmla="*/ 291 h 496"/>
                <a:gd name="T58" fmla="*/ 451 w 796"/>
                <a:gd name="T59" fmla="*/ 331 h 496"/>
                <a:gd name="T60" fmla="*/ 461 w 796"/>
                <a:gd name="T61" fmla="*/ 365 h 496"/>
                <a:gd name="T62" fmla="*/ 487 w 796"/>
                <a:gd name="T63" fmla="*/ 387 h 496"/>
                <a:gd name="T64" fmla="*/ 523 w 796"/>
                <a:gd name="T65" fmla="*/ 390 h 496"/>
                <a:gd name="T66" fmla="*/ 554 w 796"/>
                <a:gd name="T67" fmla="*/ 373 h 496"/>
                <a:gd name="T68" fmla="*/ 570 w 796"/>
                <a:gd name="T69" fmla="*/ 343 h 496"/>
                <a:gd name="T70" fmla="*/ 559 w 796"/>
                <a:gd name="T71" fmla="*/ 296 h 496"/>
                <a:gd name="T72" fmla="*/ 742 w 796"/>
                <a:gd name="T73" fmla="*/ 120 h 496"/>
                <a:gd name="T74" fmla="*/ 775 w 796"/>
                <a:gd name="T75" fmla="*/ 106 h 496"/>
                <a:gd name="T76" fmla="*/ 794 w 796"/>
                <a:gd name="T77" fmla="*/ 79 h 496"/>
                <a:gd name="T78" fmla="*/ 794 w 796"/>
                <a:gd name="T79" fmla="*/ 43 h 496"/>
                <a:gd name="T80" fmla="*/ 775 w 796"/>
                <a:gd name="T81" fmla="*/ 14 h 496"/>
                <a:gd name="T82" fmla="*/ 742 w 796"/>
                <a:gd name="T83" fmla="*/ 0 h 496"/>
                <a:gd name="T84" fmla="*/ 708 w 796"/>
                <a:gd name="T85" fmla="*/ 8 h 496"/>
                <a:gd name="T86" fmla="*/ 683 w 796"/>
                <a:gd name="T87" fmla="*/ 31 h 496"/>
                <a:gd name="T88" fmla="*/ 677 w 796"/>
                <a:gd name="T89" fmla="*/ 70 h 496"/>
                <a:gd name="T90" fmla="*/ 524 w 796"/>
                <a:gd name="T91" fmla="*/ 272 h 496"/>
                <a:gd name="T92" fmla="*/ 483 w 796"/>
                <a:gd name="T93" fmla="*/ 278 h 496"/>
                <a:gd name="T94" fmla="*/ 345 w 796"/>
                <a:gd name="T95" fmla="*/ 245 h 496"/>
                <a:gd name="T96" fmla="*/ 339 w 796"/>
                <a:gd name="T97" fmla="*/ 212 h 496"/>
                <a:gd name="T98" fmla="*/ 314 w 796"/>
                <a:gd name="T99" fmla="*/ 188 h 496"/>
                <a:gd name="T100" fmla="*/ 280 w 796"/>
                <a:gd name="T101" fmla="*/ 181 h 496"/>
                <a:gd name="T102" fmla="*/ 247 w 796"/>
                <a:gd name="T103" fmla="*/ 194 h 496"/>
                <a:gd name="T104" fmla="*/ 228 w 796"/>
                <a:gd name="T105" fmla="*/ 223 h 496"/>
                <a:gd name="T106" fmla="*/ 229 w 796"/>
                <a:gd name="T107" fmla="*/ 262 h 496"/>
                <a:gd name="T108" fmla="*/ 60 w 796"/>
                <a:gd name="T109" fmla="*/ 376 h 496"/>
                <a:gd name="T110" fmla="*/ 26 w 796"/>
                <a:gd name="T111" fmla="*/ 387 h 496"/>
                <a:gd name="T112" fmla="*/ 4 w 796"/>
                <a:gd name="T113" fmla="*/ 413 h 496"/>
                <a:gd name="T114" fmla="*/ 1 w 796"/>
                <a:gd name="T115" fmla="*/ 448 h 496"/>
                <a:gd name="T116" fmla="*/ 17 w 796"/>
                <a:gd name="T117" fmla="*/ 479 h 496"/>
                <a:gd name="T118" fmla="*/ 47 w 796"/>
                <a:gd name="T119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6" h="496">
                  <a:moveTo>
                    <a:pt x="60" y="406"/>
                  </a:moveTo>
                  <a:lnTo>
                    <a:pt x="66" y="407"/>
                  </a:lnTo>
                  <a:lnTo>
                    <a:pt x="73" y="410"/>
                  </a:lnTo>
                  <a:lnTo>
                    <a:pt x="78" y="413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6" y="421"/>
                  </a:lnTo>
                  <a:lnTo>
                    <a:pt x="88" y="426"/>
                  </a:lnTo>
                  <a:lnTo>
                    <a:pt x="89" y="431"/>
                  </a:lnTo>
                  <a:lnTo>
                    <a:pt x="90" y="436"/>
                  </a:lnTo>
                  <a:lnTo>
                    <a:pt x="89" y="443"/>
                  </a:lnTo>
                  <a:lnTo>
                    <a:pt x="88" y="448"/>
                  </a:lnTo>
                  <a:lnTo>
                    <a:pt x="85" y="453"/>
                  </a:lnTo>
                  <a:lnTo>
                    <a:pt x="81" y="458"/>
                  </a:lnTo>
                  <a:lnTo>
                    <a:pt x="76" y="461"/>
                  </a:lnTo>
                  <a:lnTo>
                    <a:pt x="72" y="464"/>
                  </a:lnTo>
                  <a:lnTo>
                    <a:pt x="65" y="466"/>
                  </a:lnTo>
                  <a:lnTo>
                    <a:pt x="60" y="466"/>
                  </a:lnTo>
                  <a:lnTo>
                    <a:pt x="54" y="466"/>
                  </a:lnTo>
                  <a:lnTo>
                    <a:pt x="48" y="464"/>
                  </a:lnTo>
                  <a:lnTo>
                    <a:pt x="43" y="461"/>
                  </a:lnTo>
                  <a:lnTo>
                    <a:pt x="39" y="458"/>
                  </a:lnTo>
                  <a:lnTo>
                    <a:pt x="34" y="453"/>
                  </a:lnTo>
                  <a:lnTo>
                    <a:pt x="32" y="448"/>
                  </a:lnTo>
                  <a:lnTo>
                    <a:pt x="30" y="443"/>
                  </a:lnTo>
                  <a:lnTo>
                    <a:pt x="30" y="436"/>
                  </a:lnTo>
                  <a:lnTo>
                    <a:pt x="30" y="430"/>
                  </a:lnTo>
                  <a:lnTo>
                    <a:pt x="32" y="425"/>
                  </a:lnTo>
                  <a:lnTo>
                    <a:pt x="34" y="419"/>
                  </a:lnTo>
                  <a:lnTo>
                    <a:pt x="39" y="415"/>
                  </a:lnTo>
                  <a:lnTo>
                    <a:pt x="43" y="412"/>
                  </a:lnTo>
                  <a:lnTo>
                    <a:pt x="48" y="409"/>
                  </a:lnTo>
                  <a:lnTo>
                    <a:pt x="54" y="407"/>
                  </a:lnTo>
                  <a:lnTo>
                    <a:pt x="60" y="406"/>
                  </a:lnTo>
                  <a:lnTo>
                    <a:pt x="60" y="406"/>
                  </a:lnTo>
                  <a:close/>
                  <a:moveTo>
                    <a:pt x="285" y="211"/>
                  </a:moveTo>
                  <a:lnTo>
                    <a:pt x="291" y="211"/>
                  </a:lnTo>
                  <a:lnTo>
                    <a:pt x="297" y="214"/>
                  </a:lnTo>
                  <a:lnTo>
                    <a:pt x="302" y="216"/>
                  </a:lnTo>
                  <a:lnTo>
                    <a:pt x="306" y="220"/>
                  </a:lnTo>
                  <a:lnTo>
                    <a:pt x="311" y="224"/>
                  </a:lnTo>
                  <a:lnTo>
                    <a:pt x="313" y="230"/>
                  </a:lnTo>
                  <a:lnTo>
                    <a:pt x="315" y="235"/>
                  </a:lnTo>
                  <a:lnTo>
                    <a:pt x="315" y="241"/>
                  </a:lnTo>
                  <a:lnTo>
                    <a:pt x="315" y="247"/>
                  </a:lnTo>
                  <a:lnTo>
                    <a:pt x="313" y="253"/>
                  </a:lnTo>
                  <a:lnTo>
                    <a:pt x="311" y="257"/>
                  </a:lnTo>
                  <a:lnTo>
                    <a:pt x="306" y="262"/>
                  </a:lnTo>
                  <a:lnTo>
                    <a:pt x="302" y="266"/>
                  </a:lnTo>
                  <a:lnTo>
                    <a:pt x="297" y="268"/>
                  </a:lnTo>
                  <a:lnTo>
                    <a:pt x="291" y="270"/>
                  </a:lnTo>
                  <a:lnTo>
                    <a:pt x="285" y="271"/>
                  </a:lnTo>
                  <a:lnTo>
                    <a:pt x="280" y="270"/>
                  </a:lnTo>
                  <a:lnTo>
                    <a:pt x="273" y="268"/>
                  </a:lnTo>
                  <a:lnTo>
                    <a:pt x="269" y="266"/>
                  </a:lnTo>
                  <a:lnTo>
                    <a:pt x="264" y="262"/>
                  </a:lnTo>
                  <a:lnTo>
                    <a:pt x="260" y="257"/>
                  </a:lnTo>
                  <a:lnTo>
                    <a:pt x="257" y="253"/>
                  </a:lnTo>
                  <a:lnTo>
                    <a:pt x="256" y="247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0"/>
                  </a:lnTo>
                  <a:lnTo>
                    <a:pt x="260" y="224"/>
                  </a:lnTo>
                  <a:lnTo>
                    <a:pt x="264" y="220"/>
                  </a:lnTo>
                  <a:lnTo>
                    <a:pt x="269" y="216"/>
                  </a:lnTo>
                  <a:lnTo>
                    <a:pt x="273" y="214"/>
                  </a:lnTo>
                  <a:lnTo>
                    <a:pt x="280" y="211"/>
                  </a:lnTo>
                  <a:lnTo>
                    <a:pt x="285" y="211"/>
                  </a:lnTo>
                  <a:close/>
                  <a:moveTo>
                    <a:pt x="511" y="301"/>
                  </a:moveTo>
                  <a:lnTo>
                    <a:pt x="516" y="301"/>
                  </a:lnTo>
                  <a:lnTo>
                    <a:pt x="521" y="302"/>
                  </a:lnTo>
                  <a:lnTo>
                    <a:pt x="526" y="306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5" y="313"/>
                  </a:lnTo>
                  <a:lnTo>
                    <a:pt x="538" y="319"/>
                  </a:lnTo>
                  <a:lnTo>
                    <a:pt x="540" y="325"/>
                  </a:lnTo>
                  <a:lnTo>
                    <a:pt x="541" y="331"/>
                  </a:lnTo>
                  <a:lnTo>
                    <a:pt x="540" y="337"/>
                  </a:lnTo>
                  <a:lnTo>
                    <a:pt x="539" y="343"/>
                  </a:lnTo>
                  <a:lnTo>
                    <a:pt x="536" y="347"/>
                  </a:lnTo>
                  <a:lnTo>
                    <a:pt x="532" y="353"/>
                  </a:lnTo>
                  <a:lnTo>
                    <a:pt x="527" y="356"/>
                  </a:lnTo>
                  <a:lnTo>
                    <a:pt x="523" y="359"/>
                  </a:lnTo>
                  <a:lnTo>
                    <a:pt x="516" y="360"/>
                  </a:lnTo>
                  <a:lnTo>
                    <a:pt x="511" y="361"/>
                  </a:lnTo>
                  <a:lnTo>
                    <a:pt x="505" y="360"/>
                  </a:lnTo>
                  <a:lnTo>
                    <a:pt x="499" y="359"/>
                  </a:lnTo>
                  <a:lnTo>
                    <a:pt x="494" y="356"/>
                  </a:lnTo>
                  <a:lnTo>
                    <a:pt x="490" y="353"/>
                  </a:lnTo>
                  <a:lnTo>
                    <a:pt x="486" y="349"/>
                  </a:lnTo>
                  <a:lnTo>
                    <a:pt x="483" y="343"/>
                  </a:lnTo>
                  <a:lnTo>
                    <a:pt x="481" y="337"/>
                  </a:lnTo>
                  <a:lnTo>
                    <a:pt x="481" y="331"/>
                  </a:lnTo>
                  <a:lnTo>
                    <a:pt x="481" y="325"/>
                  </a:lnTo>
                  <a:lnTo>
                    <a:pt x="483" y="320"/>
                  </a:lnTo>
                  <a:lnTo>
                    <a:pt x="486" y="314"/>
                  </a:lnTo>
                  <a:lnTo>
                    <a:pt x="490" y="310"/>
                  </a:lnTo>
                  <a:lnTo>
                    <a:pt x="494" y="307"/>
                  </a:lnTo>
                  <a:lnTo>
                    <a:pt x="499" y="304"/>
                  </a:lnTo>
                  <a:lnTo>
                    <a:pt x="505" y="301"/>
                  </a:lnTo>
                  <a:lnTo>
                    <a:pt x="511" y="301"/>
                  </a:lnTo>
                  <a:lnTo>
                    <a:pt x="511" y="301"/>
                  </a:lnTo>
                  <a:close/>
                  <a:moveTo>
                    <a:pt x="736" y="30"/>
                  </a:moveTo>
                  <a:lnTo>
                    <a:pt x="742" y="31"/>
                  </a:lnTo>
                  <a:lnTo>
                    <a:pt x="748" y="33"/>
                  </a:lnTo>
                  <a:lnTo>
                    <a:pt x="753" y="36"/>
                  </a:lnTo>
                  <a:lnTo>
                    <a:pt x="757" y="39"/>
                  </a:lnTo>
                  <a:lnTo>
                    <a:pt x="762" y="43"/>
                  </a:lnTo>
                  <a:lnTo>
                    <a:pt x="764" y="49"/>
                  </a:lnTo>
                  <a:lnTo>
                    <a:pt x="766" y="55"/>
                  </a:lnTo>
                  <a:lnTo>
                    <a:pt x="766" y="60"/>
                  </a:lnTo>
                  <a:lnTo>
                    <a:pt x="766" y="67"/>
                  </a:lnTo>
                  <a:lnTo>
                    <a:pt x="764" y="72"/>
                  </a:lnTo>
                  <a:lnTo>
                    <a:pt x="762" y="78"/>
                  </a:lnTo>
                  <a:lnTo>
                    <a:pt x="757" y="82"/>
                  </a:lnTo>
                  <a:lnTo>
                    <a:pt x="753" y="85"/>
                  </a:lnTo>
                  <a:lnTo>
                    <a:pt x="748" y="88"/>
                  </a:lnTo>
                  <a:lnTo>
                    <a:pt x="742" y="90"/>
                  </a:lnTo>
                  <a:lnTo>
                    <a:pt x="736" y="90"/>
                  </a:lnTo>
                  <a:lnTo>
                    <a:pt x="731" y="90"/>
                  </a:lnTo>
                  <a:lnTo>
                    <a:pt x="724" y="88"/>
                  </a:lnTo>
                  <a:lnTo>
                    <a:pt x="720" y="85"/>
                  </a:lnTo>
                  <a:lnTo>
                    <a:pt x="716" y="82"/>
                  </a:lnTo>
                  <a:lnTo>
                    <a:pt x="711" y="78"/>
                  </a:lnTo>
                  <a:lnTo>
                    <a:pt x="708" y="72"/>
                  </a:lnTo>
                  <a:lnTo>
                    <a:pt x="707" y="67"/>
                  </a:lnTo>
                  <a:lnTo>
                    <a:pt x="706" y="60"/>
                  </a:lnTo>
                  <a:lnTo>
                    <a:pt x="707" y="55"/>
                  </a:lnTo>
                  <a:lnTo>
                    <a:pt x="708" y="49"/>
                  </a:lnTo>
                  <a:lnTo>
                    <a:pt x="711" y="43"/>
                  </a:lnTo>
                  <a:lnTo>
                    <a:pt x="716" y="39"/>
                  </a:lnTo>
                  <a:lnTo>
                    <a:pt x="720" y="36"/>
                  </a:lnTo>
                  <a:lnTo>
                    <a:pt x="724" y="33"/>
                  </a:lnTo>
                  <a:lnTo>
                    <a:pt x="731" y="31"/>
                  </a:lnTo>
                  <a:lnTo>
                    <a:pt x="736" y="30"/>
                  </a:lnTo>
                  <a:lnTo>
                    <a:pt x="736" y="30"/>
                  </a:lnTo>
                  <a:close/>
                  <a:moveTo>
                    <a:pt x="60" y="496"/>
                  </a:moveTo>
                  <a:lnTo>
                    <a:pt x="66" y="496"/>
                  </a:lnTo>
                  <a:lnTo>
                    <a:pt x="72" y="495"/>
                  </a:lnTo>
                  <a:lnTo>
                    <a:pt x="77" y="494"/>
                  </a:lnTo>
                  <a:lnTo>
                    <a:pt x="84" y="492"/>
                  </a:lnTo>
                  <a:lnTo>
                    <a:pt x="89" y="489"/>
                  </a:lnTo>
                  <a:lnTo>
                    <a:pt x="93" y="487"/>
                  </a:lnTo>
                  <a:lnTo>
                    <a:pt x="98" y="482"/>
                  </a:lnTo>
                  <a:lnTo>
                    <a:pt x="102" y="479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3" y="465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8"/>
                  </a:lnTo>
                  <a:lnTo>
                    <a:pt x="120" y="443"/>
                  </a:lnTo>
                  <a:lnTo>
                    <a:pt x="120" y="436"/>
                  </a:lnTo>
                  <a:lnTo>
                    <a:pt x="119" y="429"/>
                  </a:lnTo>
                  <a:lnTo>
                    <a:pt x="118" y="422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1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6" y="300"/>
                  </a:lnTo>
                  <a:lnTo>
                    <a:pt x="285" y="301"/>
                  </a:lnTo>
                  <a:lnTo>
                    <a:pt x="292" y="300"/>
                  </a:lnTo>
                  <a:lnTo>
                    <a:pt x="300" y="299"/>
                  </a:lnTo>
                  <a:lnTo>
                    <a:pt x="306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6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1"/>
                  </a:lnTo>
                  <a:lnTo>
                    <a:pt x="451" y="338"/>
                  </a:lnTo>
                  <a:lnTo>
                    <a:pt x="452" y="343"/>
                  </a:lnTo>
                  <a:lnTo>
                    <a:pt x="453" y="350"/>
                  </a:lnTo>
                  <a:lnTo>
                    <a:pt x="455" y="355"/>
                  </a:lnTo>
                  <a:lnTo>
                    <a:pt x="457" y="360"/>
                  </a:lnTo>
                  <a:lnTo>
                    <a:pt x="461" y="365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2" y="377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7" y="387"/>
                  </a:lnTo>
                  <a:lnTo>
                    <a:pt x="493" y="388"/>
                  </a:lnTo>
                  <a:lnTo>
                    <a:pt x="498" y="390"/>
                  </a:lnTo>
                  <a:lnTo>
                    <a:pt x="505" y="391"/>
                  </a:lnTo>
                  <a:lnTo>
                    <a:pt x="511" y="391"/>
                  </a:lnTo>
                  <a:lnTo>
                    <a:pt x="517" y="391"/>
                  </a:lnTo>
                  <a:lnTo>
                    <a:pt x="523" y="390"/>
                  </a:lnTo>
                  <a:lnTo>
                    <a:pt x="529" y="388"/>
                  </a:lnTo>
                  <a:lnTo>
                    <a:pt x="535" y="387"/>
                  </a:lnTo>
                  <a:lnTo>
                    <a:pt x="540" y="384"/>
                  </a:lnTo>
                  <a:lnTo>
                    <a:pt x="544" y="381"/>
                  </a:lnTo>
                  <a:lnTo>
                    <a:pt x="550" y="377"/>
                  </a:lnTo>
                  <a:lnTo>
                    <a:pt x="554" y="373"/>
                  </a:lnTo>
                  <a:lnTo>
                    <a:pt x="557" y="370"/>
                  </a:lnTo>
                  <a:lnTo>
                    <a:pt x="560" y="365"/>
                  </a:lnTo>
                  <a:lnTo>
                    <a:pt x="564" y="360"/>
                  </a:lnTo>
                  <a:lnTo>
                    <a:pt x="567" y="355"/>
                  </a:lnTo>
                  <a:lnTo>
                    <a:pt x="568" y="350"/>
                  </a:lnTo>
                  <a:lnTo>
                    <a:pt x="570" y="343"/>
                  </a:lnTo>
                  <a:lnTo>
                    <a:pt x="571" y="338"/>
                  </a:lnTo>
                  <a:lnTo>
                    <a:pt x="571" y="331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59" y="296"/>
                  </a:lnTo>
                  <a:lnTo>
                    <a:pt x="710" y="115"/>
                  </a:lnTo>
                  <a:lnTo>
                    <a:pt x="717" y="117"/>
                  </a:lnTo>
                  <a:lnTo>
                    <a:pt x="723" y="119"/>
                  </a:lnTo>
                  <a:lnTo>
                    <a:pt x="730" y="120"/>
                  </a:lnTo>
                  <a:lnTo>
                    <a:pt x="736" y="120"/>
                  </a:lnTo>
                  <a:lnTo>
                    <a:pt x="742" y="120"/>
                  </a:lnTo>
                  <a:lnTo>
                    <a:pt x="749" y="119"/>
                  </a:lnTo>
                  <a:lnTo>
                    <a:pt x="754" y="118"/>
                  </a:lnTo>
                  <a:lnTo>
                    <a:pt x="760" y="116"/>
                  </a:lnTo>
                  <a:lnTo>
                    <a:pt x="765" y="114"/>
                  </a:lnTo>
                  <a:lnTo>
                    <a:pt x="770" y="111"/>
                  </a:lnTo>
                  <a:lnTo>
                    <a:pt x="775" y="106"/>
                  </a:lnTo>
                  <a:lnTo>
                    <a:pt x="779" y="103"/>
                  </a:lnTo>
                  <a:lnTo>
                    <a:pt x="783" y="99"/>
                  </a:lnTo>
                  <a:lnTo>
                    <a:pt x="786" y="95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4" y="79"/>
                  </a:lnTo>
                  <a:lnTo>
                    <a:pt x="795" y="73"/>
                  </a:lnTo>
                  <a:lnTo>
                    <a:pt x="796" y="67"/>
                  </a:lnTo>
                  <a:lnTo>
                    <a:pt x="796" y="60"/>
                  </a:lnTo>
                  <a:lnTo>
                    <a:pt x="796" y="54"/>
                  </a:lnTo>
                  <a:lnTo>
                    <a:pt x="795" y="49"/>
                  </a:lnTo>
                  <a:lnTo>
                    <a:pt x="794" y="43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6" y="27"/>
                  </a:lnTo>
                  <a:lnTo>
                    <a:pt x="783" y="23"/>
                  </a:lnTo>
                  <a:lnTo>
                    <a:pt x="779" y="19"/>
                  </a:lnTo>
                  <a:lnTo>
                    <a:pt x="775" y="14"/>
                  </a:lnTo>
                  <a:lnTo>
                    <a:pt x="770" y="11"/>
                  </a:lnTo>
                  <a:lnTo>
                    <a:pt x="765" y="8"/>
                  </a:lnTo>
                  <a:lnTo>
                    <a:pt x="760" y="5"/>
                  </a:lnTo>
                  <a:lnTo>
                    <a:pt x="754" y="4"/>
                  </a:lnTo>
                  <a:lnTo>
                    <a:pt x="749" y="1"/>
                  </a:lnTo>
                  <a:lnTo>
                    <a:pt x="742" y="0"/>
                  </a:lnTo>
                  <a:lnTo>
                    <a:pt x="736" y="0"/>
                  </a:lnTo>
                  <a:lnTo>
                    <a:pt x="731" y="0"/>
                  </a:lnTo>
                  <a:lnTo>
                    <a:pt x="724" y="1"/>
                  </a:lnTo>
                  <a:lnTo>
                    <a:pt x="719" y="4"/>
                  </a:lnTo>
                  <a:lnTo>
                    <a:pt x="712" y="5"/>
                  </a:lnTo>
                  <a:lnTo>
                    <a:pt x="708" y="8"/>
                  </a:lnTo>
                  <a:lnTo>
                    <a:pt x="703" y="11"/>
                  </a:lnTo>
                  <a:lnTo>
                    <a:pt x="698" y="14"/>
                  </a:lnTo>
                  <a:lnTo>
                    <a:pt x="694" y="19"/>
                  </a:lnTo>
                  <a:lnTo>
                    <a:pt x="690" y="22"/>
                  </a:lnTo>
                  <a:lnTo>
                    <a:pt x="687" y="27"/>
                  </a:lnTo>
                  <a:lnTo>
                    <a:pt x="683" y="31"/>
                  </a:lnTo>
                  <a:lnTo>
                    <a:pt x="681" y="37"/>
                  </a:lnTo>
                  <a:lnTo>
                    <a:pt x="679" y="43"/>
                  </a:lnTo>
                  <a:lnTo>
                    <a:pt x="677" y="49"/>
                  </a:lnTo>
                  <a:lnTo>
                    <a:pt x="676" y="54"/>
                  </a:lnTo>
                  <a:lnTo>
                    <a:pt x="676" y="60"/>
                  </a:lnTo>
                  <a:lnTo>
                    <a:pt x="677" y="70"/>
                  </a:lnTo>
                  <a:lnTo>
                    <a:pt x="679" y="80"/>
                  </a:lnTo>
                  <a:lnTo>
                    <a:pt x="682" y="88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0" y="275"/>
                  </a:lnTo>
                  <a:lnTo>
                    <a:pt x="524" y="272"/>
                  </a:lnTo>
                  <a:lnTo>
                    <a:pt x="517" y="271"/>
                  </a:lnTo>
                  <a:lnTo>
                    <a:pt x="511" y="271"/>
                  </a:lnTo>
                  <a:lnTo>
                    <a:pt x="504" y="271"/>
                  </a:lnTo>
                  <a:lnTo>
                    <a:pt x="496" y="272"/>
                  </a:lnTo>
                  <a:lnTo>
                    <a:pt x="490" y="275"/>
                  </a:lnTo>
                  <a:lnTo>
                    <a:pt x="483" y="278"/>
                  </a:lnTo>
                  <a:lnTo>
                    <a:pt x="478" y="281"/>
                  </a:lnTo>
                  <a:lnTo>
                    <a:pt x="472" y="285"/>
                  </a:lnTo>
                  <a:lnTo>
                    <a:pt x="467" y="291"/>
                  </a:lnTo>
                  <a:lnTo>
                    <a:pt x="463" y="296"/>
                  </a:lnTo>
                  <a:lnTo>
                    <a:pt x="345" y="249"/>
                  </a:lnTo>
                  <a:lnTo>
                    <a:pt x="345" y="245"/>
                  </a:lnTo>
                  <a:lnTo>
                    <a:pt x="345" y="241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2"/>
                  </a:lnTo>
                  <a:lnTo>
                    <a:pt x="335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2"/>
                  </a:lnTo>
                  <a:lnTo>
                    <a:pt x="291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2"/>
                  </a:lnTo>
                  <a:lnTo>
                    <a:pt x="268" y="184"/>
                  </a:lnTo>
                  <a:lnTo>
                    <a:pt x="261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7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2" y="212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1"/>
                  </a:lnTo>
                  <a:lnTo>
                    <a:pt x="226" y="248"/>
                  </a:lnTo>
                  <a:lnTo>
                    <a:pt x="227" y="255"/>
                  </a:lnTo>
                  <a:lnTo>
                    <a:pt x="229" y="262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3"/>
                  </a:lnTo>
                  <a:lnTo>
                    <a:pt x="78" y="380"/>
                  </a:lnTo>
                  <a:lnTo>
                    <a:pt x="69" y="377"/>
                  </a:lnTo>
                  <a:lnTo>
                    <a:pt x="60" y="376"/>
                  </a:lnTo>
                  <a:lnTo>
                    <a:pt x="54" y="376"/>
                  </a:lnTo>
                  <a:lnTo>
                    <a:pt x="47" y="377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4"/>
                  </a:lnTo>
                  <a:lnTo>
                    <a:pt x="26" y="387"/>
                  </a:lnTo>
                  <a:lnTo>
                    <a:pt x="21" y="390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10" y="403"/>
                  </a:lnTo>
                  <a:lnTo>
                    <a:pt x="6" y="407"/>
                  </a:lnTo>
                  <a:lnTo>
                    <a:pt x="4" y="413"/>
                  </a:lnTo>
                  <a:lnTo>
                    <a:pt x="2" y="418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3"/>
                  </a:lnTo>
                  <a:lnTo>
                    <a:pt x="1" y="448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5"/>
                  </a:lnTo>
                  <a:lnTo>
                    <a:pt x="10" y="470"/>
                  </a:lnTo>
                  <a:lnTo>
                    <a:pt x="13" y="475"/>
                  </a:lnTo>
                  <a:lnTo>
                    <a:pt x="17" y="479"/>
                  </a:lnTo>
                  <a:lnTo>
                    <a:pt x="21" y="482"/>
                  </a:lnTo>
                  <a:lnTo>
                    <a:pt x="26" y="487"/>
                  </a:lnTo>
                  <a:lnTo>
                    <a:pt x="31" y="489"/>
                  </a:lnTo>
                  <a:lnTo>
                    <a:pt x="36" y="492"/>
                  </a:lnTo>
                  <a:lnTo>
                    <a:pt x="42" y="494"/>
                  </a:lnTo>
                  <a:lnTo>
                    <a:pt x="47" y="495"/>
                  </a:lnTo>
                  <a:lnTo>
                    <a:pt x="54" y="496"/>
                  </a:lnTo>
                  <a:lnTo>
                    <a:pt x="60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4" name="Freeform 320">
            <a:extLst>
              <a:ext uri="{FF2B5EF4-FFF2-40B4-BE49-F238E27FC236}">
                <a16:creationId xmlns:a16="http://schemas.microsoft.com/office/drawing/2014/main" xmlns="" id="{B073BEA0-8CDB-4F99-987F-EE97B02B46D7}"/>
              </a:ext>
            </a:extLst>
          </p:cNvPr>
          <p:cNvSpPr>
            <a:spLocks noEditPoints="1"/>
          </p:cNvSpPr>
          <p:nvPr/>
        </p:nvSpPr>
        <p:spPr bwMode="auto">
          <a:xfrm>
            <a:off x="7908305" y="2589273"/>
            <a:ext cx="314325" cy="240983"/>
          </a:xfrm>
          <a:custGeom>
            <a:avLst/>
            <a:gdLst>
              <a:gd name="T0" fmla="*/ 698 w 902"/>
              <a:gd name="T1" fmla="*/ 484 h 692"/>
              <a:gd name="T2" fmla="*/ 651 w 902"/>
              <a:gd name="T3" fmla="*/ 442 h 692"/>
              <a:gd name="T4" fmla="*/ 871 w 902"/>
              <a:gd name="T5" fmla="*/ 391 h 692"/>
              <a:gd name="T6" fmla="*/ 846 w 902"/>
              <a:gd name="T7" fmla="*/ 451 h 692"/>
              <a:gd name="T8" fmla="*/ 796 w 902"/>
              <a:gd name="T9" fmla="*/ 488 h 692"/>
              <a:gd name="T10" fmla="*/ 752 w 902"/>
              <a:gd name="T11" fmla="*/ 116 h 692"/>
              <a:gd name="T12" fmla="*/ 419 w 902"/>
              <a:gd name="T13" fmla="*/ 117 h 692"/>
              <a:gd name="T14" fmla="*/ 391 w 902"/>
              <a:gd name="T15" fmla="*/ 76 h 692"/>
              <a:gd name="T16" fmla="*/ 419 w 902"/>
              <a:gd name="T17" fmla="*/ 34 h 692"/>
              <a:gd name="T18" fmla="*/ 468 w 902"/>
              <a:gd name="T19" fmla="*/ 44 h 692"/>
              <a:gd name="T20" fmla="*/ 478 w 902"/>
              <a:gd name="T21" fmla="*/ 93 h 692"/>
              <a:gd name="T22" fmla="*/ 436 w 902"/>
              <a:gd name="T23" fmla="*/ 121 h 692"/>
              <a:gd name="T24" fmla="*/ 151 w 902"/>
              <a:gd name="T25" fmla="*/ 496 h 692"/>
              <a:gd name="T26" fmla="*/ 88 w 902"/>
              <a:gd name="T27" fmla="*/ 479 h 692"/>
              <a:gd name="T28" fmla="*/ 44 w 902"/>
              <a:gd name="T29" fmla="*/ 433 h 692"/>
              <a:gd name="T30" fmla="*/ 268 w 902"/>
              <a:gd name="T31" fmla="*/ 402 h 692"/>
              <a:gd name="T32" fmla="*/ 238 w 902"/>
              <a:gd name="T33" fmla="*/ 458 h 692"/>
              <a:gd name="T34" fmla="*/ 183 w 902"/>
              <a:gd name="T35" fmla="*/ 492 h 692"/>
              <a:gd name="T36" fmla="*/ 883 w 902"/>
              <a:gd name="T37" fmla="*/ 361 h 692"/>
              <a:gd name="T38" fmla="*/ 823 w 902"/>
              <a:gd name="T39" fmla="*/ 86 h 692"/>
              <a:gd name="T40" fmla="*/ 826 w 902"/>
              <a:gd name="T41" fmla="*/ 70 h 692"/>
              <a:gd name="T42" fmla="*/ 812 w 902"/>
              <a:gd name="T43" fmla="*/ 61 h 692"/>
              <a:gd name="T44" fmla="*/ 493 w 902"/>
              <a:gd name="T45" fmla="*/ 27 h 692"/>
              <a:gd name="T46" fmla="*/ 456 w 902"/>
              <a:gd name="T47" fmla="*/ 3 h 692"/>
              <a:gd name="T48" fmla="*/ 417 w 902"/>
              <a:gd name="T49" fmla="*/ 3 h 692"/>
              <a:gd name="T50" fmla="*/ 379 w 902"/>
              <a:gd name="T51" fmla="*/ 27 h 692"/>
              <a:gd name="T52" fmla="*/ 90 w 902"/>
              <a:gd name="T53" fmla="*/ 60 h 692"/>
              <a:gd name="T54" fmla="*/ 77 w 902"/>
              <a:gd name="T55" fmla="*/ 70 h 692"/>
              <a:gd name="T56" fmla="*/ 80 w 902"/>
              <a:gd name="T57" fmla="*/ 86 h 692"/>
              <a:gd name="T58" fmla="*/ 20 w 902"/>
              <a:gd name="T59" fmla="*/ 361 h 692"/>
              <a:gd name="T60" fmla="*/ 3 w 902"/>
              <a:gd name="T61" fmla="*/ 367 h 692"/>
              <a:gd name="T62" fmla="*/ 7 w 902"/>
              <a:gd name="T63" fmla="*/ 421 h 692"/>
              <a:gd name="T64" fmla="*/ 55 w 902"/>
              <a:gd name="T65" fmla="*/ 492 h 692"/>
              <a:gd name="T66" fmla="*/ 135 w 902"/>
              <a:gd name="T67" fmla="*/ 526 h 692"/>
              <a:gd name="T68" fmla="*/ 222 w 902"/>
              <a:gd name="T69" fmla="*/ 509 h 692"/>
              <a:gd name="T70" fmla="*/ 283 w 902"/>
              <a:gd name="T71" fmla="*/ 448 h 692"/>
              <a:gd name="T72" fmla="*/ 301 w 902"/>
              <a:gd name="T73" fmla="*/ 373 h 692"/>
              <a:gd name="T74" fmla="*/ 289 w 902"/>
              <a:gd name="T75" fmla="*/ 361 h 692"/>
              <a:gd name="T76" fmla="*/ 371 w 902"/>
              <a:gd name="T77" fmla="*/ 111 h 692"/>
              <a:gd name="T78" fmla="*/ 421 w 902"/>
              <a:gd name="T79" fmla="*/ 149 h 692"/>
              <a:gd name="T80" fmla="*/ 305 w 902"/>
              <a:gd name="T81" fmla="*/ 666 h 692"/>
              <a:gd name="T82" fmla="*/ 302 w 902"/>
              <a:gd name="T83" fmla="*/ 682 h 692"/>
              <a:gd name="T84" fmla="*/ 316 w 902"/>
              <a:gd name="T85" fmla="*/ 692 h 692"/>
              <a:gd name="T86" fmla="*/ 599 w 902"/>
              <a:gd name="T87" fmla="*/ 686 h 692"/>
              <a:gd name="T88" fmla="*/ 599 w 902"/>
              <a:gd name="T89" fmla="*/ 668 h 692"/>
              <a:gd name="T90" fmla="*/ 451 w 902"/>
              <a:gd name="T91" fmla="*/ 662 h 692"/>
              <a:gd name="T92" fmla="*/ 496 w 902"/>
              <a:gd name="T93" fmla="*/ 120 h 692"/>
              <a:gd name="T94" fmla="*/ 617 w 902"/>
              <a:gd name="T95" fmla="*/ 361 h 692"/>
              <a:gd name="T96" fmla="*/ 603 w 902"/>
              <a:gd name="T97" fmla="*/ 371 h 692"/>
              <a:gd name="T98" fmla="*/ 614 w 902"/>
              <a:gd name="T99" fmla="*/ 435 h 692"/>
              <a:gd name="T100" fmla="*/ 668 w 902"/>
              <a:gd name="T101" fmla="*/ 501 h 692"/>
              <a:gd name="T102" fmla="*/ 752 w 902"/>
              <a:gd name="T103" fmla="*/ 527 h 692"/>
              <a:gd name="T104" fmla="*/ 836 w 902"/>
              <a:gd name="T105" fmla="*/ 501 h 692"/>
              <a:gd name="T106" fmla="*/ 890 w 902"/>
              <a:gd name="T107" fmla="*/ 435 h 692"/>
              <a:gd name="T108" fmla="*/ 901 w 902"/>
              <a:gd name="T109" fmla="*/ 371 h 692"/>
              <a:gd name="T110" fmla="*/ 887 w 902"/>
              <a:gd name="T111" fmla="*/ 361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02" h="692">
                <a:moveTo>
                  <a:pt x="752" y="496"/>
                </a:moveTo>
                <a:lnTo>
                  <a:pt x="740" y="496"/>
                </a:lnTo>
                <a:lnTo>
                  <a:pt x="730" y="495"/>
                </a:lnTo>
                <a:lnTo>
                  <a:pt x="719" y="492"/>
                </a:lnTo>
                <a:lnTo>
                  <a:pt x="708" y="488"/>
                </a:lnTo>
                <a:lnTo>
                  <a:pt x="698" y="484"/>
                </a:lnTo>
                <a:lnTo>
                  <a:pt x="689" y="479"/>
                </a:lnTo>
                <a:lnTo>
                  <a:pt x="680" y="472"/>
                </a:lnTo>
                <a:lnTo>
                  <a:pt x="672" y="466"/>
                </a:lnTo>
                <a:lnTo>
                  <a:pt x="664" y="458"/>
                </a:lnTo>
                <a:lnTo>
                  <a:pt x="658" y="451"/>
                </a:lnTo>
                <a:lnTo>
                  <a:pt x="651" y="442"/>
                </a:lnTo>
                <a:lnTo>
                  <a:pt x="646" y="433"/>
                </a:lnTo>
                <a:lnTo>
                  <a:pt x="641" y="423"/>
                </a:lnTo>
                <a:lnTo>
                  <a:pt x="637" y="412"/>
                </a:lnTo>
                <a:lnTo>
                  <a:pt x="634" y="402"/>
                </a:lnTo>
                <a:lnTo>
                  <a:pt x="633" y="391"/>
                </a:lnTo>
                <a:lnTo>
                  <a:pt x="871" y="391"/>
                </a:lnTo>
                <a:lnTo>
                  <a:pt x="870" y="402"/>
                </a:lnTo>
                <a:lnTo>
                  <a:pt x="867" y="412"/>
                </a:lnTo>
                <a:lnTo>
                  <a:pt x="862" y="423"/>
                </a:lnTo>
                <a:lnTo>
                  <a:pt x="858" y="433"/>
                </a:lnTo>
                <a:lnTo>
                  <a:pt x="853" y="442"/>
                </a:lnTo>
                <a:lnTo>
                  <a:pt x="846" y="451"/>
                </a:lnTo>
                <a:lnTo>
                  <a:pt x="840" y="458"/>
                </a:lnTo>
                <a:lnTo>
                  <a:pt x="832" y="466"/>
                </a:lnTo>
                <a:lnTo>
                  <a:pt x="824" y="472"/>
                </a:lnTo>
                <a:lnTo>
                  <a:pt x="815" y="479"/>
                </a:lnTo>
                <a:lnTo>
                  <a:pt x="806" y="484"/>
                </a:lnTo>
                <a:lnTo>
                  <a:pt x="796" y="488"/>
                </a:lnTo>
                <a:lnTo>
                  <a:pt x="785" y="492"/>
                </a:lnTo>
                <a:lnTo>
                  <a:pt x="774" y="495"/>
                </a:lnTo>
                <a:lnTo>
                  <a:pt x="764" y="496"/>
                </a:lnTo>
                <a:lnTo>
                  <a:pt x="752" y="497"/>
                </a:lnTo>
                <a:lnTo>
                  <a:pt x="752" y="496"/>
                </a:lnTo>
                <a:close/>
                <a:moveTo>
                  <a:pt x="752" y="116"/>
                </a:moveTo>
                <a:lnTo>
                  <a:pt x="851" y="361"/>
                </a:lnTo>
                <a:lnTo>
                  <a:pt x="653" y="361"/>
                </a:lnTo>
                <a:lnTo>
                  <a:pt x="752" y="116"/>
                </a:lnTo>
                <a:close/>
                <a:moveTo>
                  <a:pt x="436" y="121"/>
                </a:moveTo>
                <a:lnTo>
                  <a:pt x="427" y="120"/>
                </a:lnTo>
                <a:lnTo>
                  <a:pt x="419" y="117"/>
                </a:lnTo>
                <a:lnTo>
                  <a:pt x="411" y="112"/>
                </a:lnTo>
                <a:lnTo>
                  <a:pt x="405" y="107"/>
                </a:lnTo>
                <a:lnTo>
                  <a:pt x="398" y="101"/>
                </a:lnTo>
                <a:lnTo>
                  <a:pt x="394" y="93"/>
                </a:lnTo>
                <a:lnTo>
                  <a:pt x="392" y="85"/>
                </a:lnTo>
                <a:lnTo>
                  <a:pt x="391" y="76"/>
                </a:lnTo>
                <a:lnTo>
                  <a:pt x="392" y="66"/>
                </a:lnTo>
                <a:lnTo>
                  <a:pt x="394" y="58"/>
                </a:lnTo>
                <a:lnTo>
                  <a:pt x="398" y="50"/>
                </a:lnTo>
                <a:lnTo>
                  <a:pt x="405" y="44"/>
                </a:lnTo>
                <a:lnTo>
                  <a:pt x="411" y="39"/>
                </a:lnTo>
                <a:lnTo>
                  <a:pt x="419" y="34"/>
                </a:lnTo>
                <a:lnTo>
                  <a:pt x="427" y="31"/>
                </a:lnTo>
                <a:lnTo>
                  <a:pt x="436" y="30"/>
                </a:lnTo>
                <a:lnTo>
                  <a:pt x="446" y="31"/>
                </a:lnTo>
                <a:lnTo>
                  <a:pt x="454" y="34"/>
                </a:lnTo>
                <a:lnTo>
                  <a:pt x="462" y="39"/>
                </a:lnTo>
                <a:lnTo>
                  <a:pt x="468" y="44"/>
                </a:lnTo>
                <a:lnTo>
                  <a:pt x="473" y="50"/>
                </a:lnTo>
                <a:lnTo>
                  <a:pt x="478" y="58"/>
                </a:lnTo>
                <a:lnTo>
                  <a:pt x="481" y="66"/>
                </a:lnTo>
                <a:lnTo>
                  <a:pt x="481" y="76"/>
                </a:lnTo>
                <a:lnTo>
                  <a:pt x="481" y="85"/>
                </a:lnTo>
                <a:lnTo>
                  <a:pt x="478" y="93"/>
                </a:lnTo>
                <a:lnTo>
                  <a:pt x="473" y="101"/>
                </a:lnTo>
                <a:lnTo>
                  <a:pt x="468" y="107"/>
                </a:lnTo>
                <a:lnTo>
                  <a:pt x="462" y="112"/>
                </a:lnTo>
                <a:lnTo>
                  <a:pt x="454" y="117"/>
                </a:lnTo>
                <a:lnTo>
                  <a:pt x="446" y="120"/>
                </a:lnTo>
                <a:lnTo>
                  <a:pt x="436" y="121"/>
                </a:lnTo>
                <a:lnTo>
                  <a:pt x="436" y="121"/>
                </a:lnTo>
                <a:close/>
                <a:moveTo>
                  <a:pt x="52" y="361"/>
                </a:moveTo>
                <a:lnTo>
                  <a:pt x="151" y="116"/>
                </a:lnTo>
                <a:lnTo>
                  <a:pt x="249" y="361"/>
                </a:lnTo>
                <a:lnTo>
                  <a:pt x="52" y="361"/>
                </a:lnTo>
                <a:close/>
                <a:moveTo>
                  <a:pt x="151" y="496"/>
                </a:moveTo>
                <a:lnTo>
                  <a:pt x="139" y="496"/>
                </a:lnTo>
                <a:lnTo>
                  <a:pt x="129" y="495"/>
                </a:lnTo>
                <a:lnTo>
                  <a:pt x="118" y="492"/>
                </a:lnTo>
                <a:lnTo>
                  <a:pt x="107" y="488"/>
                </a:lnTo>
                <a:lnTo>
                  <a:pt x="97" y="484"/>
                </a:lnTo>
                <a:lnTo>
                  <a:pt x="88" y="479"/>
                </a:lnTo>
                <a:lnTo>
                  <a:pt x="79" y="472"/>
                </a:lnTo>
                <a:lnTo>
                  <a:pt x="71" y="466"/>
                </a:lnTo>
                <a:lnTo>
                  <a:pt x="63" y="458"/>
                </a:lnTo>
                <a:lnTo>
                  <a:pt x="56" y="451"/>
                </a:lnTo>
                <a:lnTo>
                  <a:pt x="50" y="442"/>
                </a:lnTo>
                <a:lnTo>
                  <a:pt x="44" y="433"/>
                </a:lnTo>
                <a:lnTo>
                  <a:pt x="40" y="423"/>
                </a:lnTo>
                <a:lnTo>
                  <a:pt x="36" y="412"/>
                </a:lnTo>
                <a:lnTo>
                  <a:pt x="33" y="402"/>
                </a:lnTo>
                <a:lnTo>
                  <a:pt x="31" y="391"/>
                </a:lnTo>
                <a:lnTo>
                  <a:pt x="270" y="391"/>
                </a:lnTo>
                <a:lnTo>
                  <a:pt x="268" y="402"/>
                </a:lnTo>
                <a:lnTo>
                  <a:pt x="266" y="412"/>
                </a:lnTo>
                <a:lnTo>
                  <a:pt x="261" y="423"/>
                </a:lnTo>
                <a:lnTo>
                  <a:pt x="257" y="433"/>
                </a:lnTo>
                <a:lnTo>
                  <a:pt x="252" y="442"/>
                </a:lnTo>
                <a:lnTo>
                  <a:pt x="245" y="451"/>
                </a:lnTo>
                <a:lnTo>
                  <a:pt x="238" y="458"/>
                </a:lnTo>
                <a:lnTo>
                  <a:pt x="230" y="466"/>
                </a:lnTo>
                <a:lnTo>
                  <a:pt x="222" y="472"/>
                </a:lnTo>
                <a:lnTo>
                  <a:pt x="213" y="479"/>
                </a:lnTo>
                <a:lnTo>
                  <a:pt x="204" y="484"/>
                </a:lnTo>
                <a:lnTo>
                  <a:pt x="194" y="488"/>
                </a:lnTo>
                <a:lnTo>
                  <a:pt x="183" y="492"/>
                </a:lnTo>
                <a:lnTo>
                  <a:pt x="172" y="495"/>
                </a:lnTo>
                <a:lnTo>
                  <a:pt x="162" y="496"/>
                </a:lnTo>
                <a:lnTo>
                  <a:pt x="151" y="497"/>
                </a:lnTo>
                <a:lnTo>
                  <a:pt x="151" y="496"/>
                </a:lnTo>
                <a:close/>
                <a:moveTo>
                  <a:pt x="887" y="361"/>
                </a:moveTo>
                <a:lnTo>
                  <a:pt x="883" y="361"/>
                </a:lnTo>
                <a:lnTo>
                  <a:pt x="774" y="91"/>
                </a:lnTo>
                <a:lnTo>
                  <a:pt x="812" y="91"/>
                </a:lnTo>
                <a:lnTo>
                  <a:pt x="815" y="90"/>
                </a:lnTo>
                <a:lnTo>
                  <a:pt x="818" y="89"/>
                </a:lnTo>
                <a:lnTo>
                  <a:pt x="821" y="88"/>
                </a:lnTo>
                <a:lnTo>
                  <a:pt x="823" y="86"/>
                </a:lnTo>
                <a:lnTo>
                  <a:pt x="825" y="84"/>
                </a:lnTo>
                <a:lnTo>
                  <a:pt x="826" y="81"/>
                </a:lnTo>
                <a:lnTo>
                  <a:pt x="827" y="78"/>
                </a:lnTo>
                <a:lnTo>
                  <a:pt x="827" y="76"/>
                </a:lnTo>
                <a:lnTo>
                  <a:pt x="827" y="73"/>
                </a:lnTo>
                <a:lnTo>
                  <a:pt x="826" y="70"/>
                </a:lnTo>
                <a:lnTo>
                  <a:pt x="825" y="67"/>
                </a:lnTo>
                <a:lnTo>
                  <a:pt x="823" y="65"/>
                </a:lnTo>
                <a:lnTo>
                  <a:pt x="821" y="63"/>
                </a:lnTo>
                <a:lnTo>
                  <a:pt x="818" y="62"/>
                </a:lnTo>
                <a:lnTo>
                  <a:pt x="815" y="61"/>
                </a:lnTo>
                <a:lnTo>
                  <a:pt x="812" y="61"/>
                </a:lnTo>
                <a:lnTo>
                  <a:pt x="510" y="60"/>
                </a:lnTo>
                <a:lnTo>
                  <a:pt x="509" y="55"/>
                </a:lnTo>
                <a:lnTo>
                  <a:pt x="507" y="48"/>
                </a:lnTo>
                <a:lnTo>
                  <a:pt x="503" y="42"/>
                </a:lnTo>
                <a:lnTo>
                  <a:pt x="500" y="36"/>
                </a:lnTo>
                <a:lnTo>
                  <a:pt x="493" y="27"/>
                </a:lnTo>
                <a:lnTo>
                  <a:pt x="484" y="17"/>
                </a:lnTo>
                <a:lnTo>
                  <a:pt x="479" y="14"/>
                </a:lnTo>
                <a:lnTo>
                  <a:pt x="473" y="11"/>
                </a:lnTo>
                <a:lnTo>
                  <a:pt x="468" y="8"/>
                </a:lnTo>
                <a:lnTo>
                  <a:pt x="462" y="5"/>
                </a:lnTo>
                <a:lnTo>
                  <a:pt x="456" y="3"/>
                </a:lnTo>
                <a:lnTo>
                  <a:pt x="450" y="1"/>
                </a:lnTo>
                <a:lnTo>
                  <a:pt x="443" y="1"/>
                </a:lnTo>
                <a:lnTo>
                  <a:pt x="436" y="0"/>
                </a:lnTo>
                <a:lnTo>
                  <a:pt x="430" y="1"/>
                </a:lnTo>
                <a:lnTo>
                  <a:pt x="423" y="1"/>
                </a:lnTo>
                <a:lnTo>
                  <a:pt x="417" y="3"/>
                </a:lnTo>
                <a:lnTo>
                  <a:pt x="410" y="5"/>
                </a:lnTo>
                <a:lnTo>
                  <a:pt x="405" y="8"/>
                </a:lnTo>
                <a:lnTo>
                  <a:pt x="398" y="11"/>
                </a:lnTo>
                <a:lnTo>
                  <a:pt x="393" y="14"/>
                </a:lnTo>
                <a:lnTo>
                  <a:pt x="389" y="17"/>
                </a:lnTo>
                <a:lnTo>
                  <a:pt x="379" y="27"/>
                </a:lnTo>
                <a:lnTo>
                  <a:pt x="372" y="36"/>
                </a:lnTo>
                <a:lnTo>
                  <a:pt x="368" y="42"/>
                </a:lnTo>
                <a:lnTo>
                  <a:pt x="366" y="48"/>
                </a:lnTo>
                <a:lnTo>
                  <a:pt x="364" y="55"/>
                </a:lnTo>
                <a:lnTo>
                  <a:pt x="362" y="61"/>
                </a:lnTo>
                <a:lnTo>
                  <a:pt x="90" y="60"/>
                </a:lnTo>
                <a:lnTo>
                  <a:pt x="88" y="61"/>
                </a:lnTo>
                <a:lnTo>
                  <a:pt x="85" y="62"/>
                </a:lnTo>
                <a:lnTo>
                  <a:pt x="82" y="63"/>
                </a:lnTo>
                <a:lnTo>
                  <a:pt x="80" y="65"/>
                </a:lnTo>
                <a:lnTo>
                  <a:pt x="78" y="67"/>
                </a:lnTo>
                <a:lnTo>
                  <a:pt x="77" y="70"/>
                </a:lnTo>
                <a:lnTo>
                  <a:pt x="76" y="73"/>
                </a:lnTo>
                <a:lnTo>
                  <a:pt x="75" y="76"/>
                </a:lnTo>
                <a:lnTo>
                  <a:pt x="76" y="78"/>
                </a:lnTo>
                <a:lnTo>
                  <a:pt x="77" y="81"/>
                </a:lnTo>
                <a:lnTo>
                  <a:pt x="78" y="84"/>
                </a:lnTo>
                <a:lnTo>
                  <a:pt x="80" y="86"/>
                </a:lnTo>
                <a:lnTo>
                  <a:pt x="82" y="88"/>
                </a:lnTo>
                <a:lnTo>
                  <a:pt x="85" y="89"/>
                </a:lnTo>
                <a:lnTo>
                  <a:pt x="88" y="90"/>
                </a:lnTo>
                <a:lnTo>
                  <a:pt x="90" y="91"/>
                </a:lnTo>
                <a:lnTo>
                  <a:pt x="129" y="91"/>
                </a:lnTo>
                <a:lnTo>
                  <a:pt x="20" y="361"/>
                </a:lnTo>
                <a:lnTo>
                  <a:pt x="15" y="361"/>
                </a:lnTo>
                <a:lnTo>
                  <a:pt x="12" y="361"/>
                </a:lnTo>
                <a:lnTo>
                  <a:pt x="10" y="362"/>
                </a:lnTo>
                <a:lnTo>
                  <a:pt x="6" y="364"/>
                </a:lnTo>
                <a:lnTo>
                  <a:pt x="4" y="365"/>
                </a:lnTo>
                <a:lnTo>
                  <a:pt x="3" y="367"/>
                </a:lnTo>
                <a:lnTo>
                  <a:pt x="1" y="371"/>
                </a:lnTo>
                <a:lnTo>
                  <a:pt x="1" y="373"/>
                </a:lnTo>
                <a:lnTo>
                  <a:pt x="0" y="376"/>
                </a:lnTo>
                <a:lnTo>
                  <a:pt x="1" y="392"/>
                </a:lnTo>
                <a:lnTo>
                  <a:pt x="3" y="406"/>
                </a:lnTo>
                <a:lnTo>
                  <a:pt x="7" y="421"/>
                </a:lnTo>
                <a:lnTo>
                  <a:pt x="12" y="435"/>
                </a:lnTo>
                <a:lnTo>
                  <a:pt x="18" y="448"/>
                </a:lnTo>
                <a:lnTo>
                  <a:pt x="26" y="461"/>
                </a:lnTo>
                <a:lnTo>
                  <a:pt x="34" y="471"/>
                </a:lnTo>
                <a:lnTo>
                  <a:pt x="44" y="482"/>
                </a:lnTo>
                <a:lnTo>
                  <a:pt x="55" y="492"/>
                </a:lnTo>
                <a:lnTo>
                  <a:pt x="66" y="501"/>
                </a:lnTo>
                <a:lnTo>
                  <a:pt x="79" y="509"/>
                </a:lnTo>
                <a:lnTo>
                  <a:pt x="92" y="515"/>
                </a:lnTo>
                <a:lnTo>
                  <a:pt x="106" y="520"/>
                </a:lnTo>
                <a:lnTo>
                  <a:pt x="120" y="524"/>
                </a:lnTo>
                <a:lnTo>
                  <a:pt x="135" y="526"/>
                </a:lnTo>
                <a:lnTo>
                  <a:pt x="151" y="527"/>
                </a:lnTo>
                <a:lnTo>
                  <a:pt x="166" y="526"/>
                </a:lnTo>
                <a:lnTo>
                  <a:pt x="181" y="524"/>
                </a:lnTo>
                <a:lnTo>
                  <a:pt x="195" y="520"/>
                </a:lnTo>
                <a:lnTo>
                  <a:pt x="209" y="514"/>
                </a:lnTo>
                <a:lnTo>
                  <a:pt x="222" y="509"/>
                </a:lnTo>
                <a:lnTo>
                  <a:pt x="235" y="501"/>
                </a:lnTo>
                <a:lnTo>
                  <a:pt x="246" y="492"/>
                </a:lnTo>
                <a:lnTo>
                  <a:pt x="257" y="482"/>
                </a:lnTo>
                <a:lnTo>
                  <a:pt x="267" y="471"/>
                </a:lnTo>
                <a:lnTo>
                  <a:pt x="275" y="461"/>
                </a:lnTo>
                <a:lnTo>
                  <a:pt x="283" y="448"/>
                </a:lnTo>
                <a:lnTo>
                  <a:pt x="289" y="435"/>
                </a:lnTo>
                <a:lnTo>
                  <a:pt x="295" y="421"/>
                </a:lnTo>
                <a:lnTo>
                  <a:pt x="298" y="406"/>
                </a:lnTo>
                <a:lnTo>
                  <a:pt x="300" y="392"/>
                </a:lnTo>
                <a:lnTo>
                  <a:pt x="301" y="376"/>
                </a:lnTo>
                <a:lnTo>
                  <a:pt x="301" y="373"/>
                </a:lnTo>
                <a:lnTo>
                  <a:pt x="300" y="371"/>
                </a:lnTo>
                <a:lnTo>
                  <a:pt x="299" y="367"/>
                </a:lnTo>
                <a:lnTo>
                  <a:pt x="297" y="365"/>
                </a:lnTo>
                <a:lnTo>
                  <a:pt x="295" y="364"/>
                </a:lnTo>
                <a:lnTo>
                  <a:pt x="291" y="362"/>
                </a:lnTo>
                <a:lnTo>
                  <a:pt x="289" y="361"/>
                </a:lnTo>
                <a:lnTo>
                  <a:pt x="286" y="361"/>
                </a:lnTo>
                <a:lnTo>
                  <a:pt x="281" y="361"/>
                </a:lnTo>
                <a:lnTo>
                  <a:pt x="172" y="91"/>
                </a:lnTo>
                <a:lnTo>
                  <a:pt x="362" y="91"/>
                </a:lnTo>
                <a:lnTo>
                  <a:pt x="365" y="102"/>
                </a:lnTo>
                <a:lnTo>
                  <a:pt x="371" y="111"/>
                </a:lnTo>
                <a:lnTo>
                  <a:pt x="376" y="120"/>
                </a:lnTo>
                <a:lnTo>
                  <a:pt x="383" y="129"/>
                </a:lnTo>
                <a:lnTo>
                  <a:pt x="391" y="136"/>
                </a:lnTo>
                <a:lnTo>
                  <a:pt x="401" y="141"/>
                </a:lnTo>
                <a:lnTo>
                  <a:pt x="410" y="146"/>
                </a:lnTo>
                <a:lnTo>
                  <a:pt x="421" y="149"/>
                </a:lnTo>
                <a:lnTo>
                  <a:pt x="421" y="662"/>
                </a:lnTo>
                <a:lnTo>
                  <a:pt x="316" y="662"/>
                </a:lnTo>
                <a:lnTo>
                  <a:pt x="313" y="662"/>
                </a:lnTo>
                <a:lnTo>
                  <a:pt x="311" y="663"/>
                </a:lnTo>
                <a:lnTo>
                  <a:pt x="307" y="664"/>
                </a:lnTo>
                <a:lnTo>
                  <a:pt x="305" y="666"/>
                </a:lnTo>
                <a:lnTo>
                  <a:pt x="303" y="668"/>
                </a:lnTo>
                <a:lnTo>
                  <a:pt x="302" y="671"/>
                </a:lnTo>
                <a:lnTo>
                  <a:pt x="301" y="674"/>
                </a:lnTo>
                <a:lnTo>
                  <a:pt x="301" y="677"/>
                </a:lnTo>
                <a:lnTo>
                  <a:pt x="301" y="680"/>
                </a:lnTo>
                <a:lnTo>
                  <a:pt x="302" y="682"/>
                </a:lnTo>
                <a:lnTo>
                  <a:pt x="303" y="686"/>
                </a:lnTo>
                <a:lnTo>
                  <a:pt x="305" y="688"/>
                </a:lnTo>
                <a:lnTo>
                  <a:pt x="307" y="690"/>
                </a:lnTo>
                <a:lnTo>
                  <a:pt x="311" y="691"/>
                </a:lnTo>
                <a:lnTo>
                  <a:pt x="313" y="692"/>
                </a:lnTo>
                <a:lnTo>
                  <a:pt x="316" y="692"/>
                </a:lnTo>
                <a:lnTo>
                  <a:pt x="587" y="692"/>
                </a:lnTo>
                <a:lnTo>
                  <a:pt x="589" y="692"/>
                </a:lnTo>
                <a:lnTo>
                  <a:pt x="592" y="691"/>
                </a:lnTo>
                <a:lnTo>
                  <a:pt x="595" y="689"/>
                </a:lnTo>
                <a:lnTo>
                  <a:pt x="598" y="688"/>
                </a:lnTo>
                <a:lnTo>
                  <a:pt x="599" y="686"/>
                </a:lnTo>
                <a:lnTo>
                  <a:pt x="601" y="682"/>
                </a:lnTo>
                <a:lnTo>
                  <a:pt x="601" y="680"/>
                </a:lnTo>
                <a:lnTo>
                  <a:pt x="602" y="677"/>
                </a:lnTo>
                <a:lnTo>
                  <a:pt x="601" y="674"/>
                </a:lnTo>
                <a:lnTo>
                  <a:pt x="601" y="671"/>
                </a:lnTo>
                <a:lnTo>
                  <a:pt x="599" y="668"/>
                </a:lnTo>
                <a:lnTo>
                  <a:pt x="598" y="666"/>
                </a:lnTo>
                <a:lnTo>
                  <a:pt x="595" y="664"/>
                </a:lnTo>
                <a:lnTo>
                  <a:pt x="592" y="663"/>
                </a:lnTo>
                <a:lnTo>
                  <a:pt x="589" y="662"/>
                </a:lnTo>
                <a:lnTo>
                  <a:pt x="587" y="662"/>
                </a:lnTo>
                <a:lnTo>
                  <a:pt x="451" y="662"/>
                </a:lnTo>
                <a:lnTo>
                  <a:pt x="451" y="149"/>
                </a:lnTo>
                <a:lnTo>
                  <a:pt x="462" y="146"/>
                </a:lnTo>
                <a:lnTo>
                  <a:pt x="472" y="141"/>
                </a:lnTo>
                <a:lnTo>
                  <a:pt x="481" y="136"/>
                </a:lnTo>
                <a:lnTo>
                  <a:pt x="490" y="129"/>
                </a:lnTo>
                <a:lnTo>
                  <a:pt x="496" y="120"/>
                </a:lnTo>
                <a:lnTo>
                  <a:pt x="502" y="111"/>
                </a:lnTo>
                <a:lnTo>
                  <a:pt x="507" y="102"/>
                </a:lnTo>
                <a:lnTo>
                  <a:pt x="510" y="91"/>
                </a:lnTo>
                <a:lnTo>
                  <a:pt x="730" y="91"/>
                </a:lnTo>
                <a:lnTo>
                  <a:pt x="621" y="361"/>
                </a:lnTo>
                <a:lnTo>
                  <a:pt x="617" y="361"/>
                </a:lnTo>
                <a:lnTo>
                  <a:pt x="614" y="361"/>
                </a:lnTo>
                <a:lnTo>
                  <a:pt x="611" y="362"/>
                </a:lnTo>
                <a:lnTo>
                  <a:pt x="608" y="364"/>
                </a:lnTo>
                <a:lnTo>
                  <a:pt x="606" y="365"/>
                </a:lnTo>
                <a:lnTo>
                  <a:pt x="604" y="367"/>
                </a:lnTo>
                <a:lnTo>
                  <a:pt x="603" y="371"/>
                </a:lnTo>
                <a:lnTo>
                  <a:pt x="602" y="373"/>
                </a:lnTo>
                <a:lnTo>
                  <a:pt x="602" y="376"/>
                </a:lnTo>
                <a:lnTo>
                  <a:pt x="602" y="392"/>
                </a:lnTo>
                <a:lnTo>
                  <a:pt x="605" y="406"/>
                </a:lnTo>
                <a:lnTo>
                  <a:pt x="608" y="421"/>
                </a:lnTo>
                <a:lnTo>
                  <a:pt x="614" y="435"/>
                </a:lnTo>
                <a:lnTo>
                  <a:pt x="620" y="448"/>
                </a:lnTo>
                <a:lnTo>
                  <a:pt x="628" y="461"/>
                </a:lnTo>
                <a:lnTo>
                  <a:pt x="636" y="471"/>
                </a:lnTo>
                <a:lnTo>
                  <a:pt x="646" y="482"/>
                </a:lnTo>
                <a:lnTo>
                  <a:pt x="657" y="492"/>
                </a:lnTo>
                <a:lnTo>
                  <a:pt x="668" y="501"/>
                </a:lnTo>
                <a:lnTo>
                  <a:pt x="680" y="509"/>
                </a:lnTo>
                <a:lnTo>
                  <a:pt x="693" y="515"/>
                </a:lnTo>
                <a:lnTo>
                  <a:pt x="707" y="520"/>
                </a:lnTo>
                <a:lnTo>
                  <a:pt x="722" y="524"/>
                </a:lnTo>
                <a:lnTo>
                  <a:pt x="737" y="526"/>
                </a:lnTo>
                <a:lnTo>
                  <a:pt x="752" y="527"/>
                </a:lnTo>
                <a:lnTo>
                  <a:pt x="767" y="526"/>
                </a:lnTo>
                <a:lnTo>
                  <a:pt x="782" y="524"/>
                </a:lnTo>
                <a:lnTo>
                  <a:pt x="797" y="520"/>
                </a:lnTo>
                <a:lnTo>
                  <a:pt x="811" y="514"/>
                </a:lnTo>
                <a:lnTo>
                  <a:pt x="824" y="509"/>
                </a:lnTo>
                <a:lnTo>
                  <a:pt x="836" y="501"/>
                </a:lnTo>
                <a:lnTo>
                  <a:pt x="847" y="492"/>
                </a:lnTo>
                <a:lnTo>
                  <a:pt x="858" y="482"/>
                </a:lnTo>
                <a:lnTo>
                  <a:pt x="868" y="471"/>
                </a:lnTo>
                <a:lnTo>
                  <a:pt x="876" y="461"/>
                </a:lnTo>
                <a:lnTo>
                  <a:pt x="884" y="448"/>
                </a:lnTo>
                <a:lnTo>
                  <a:pt x="890" y="435"/>
                </a:lnTo>
                <a:lnTo>
                  <a:pt x="896" y="421"/>
                </a:lnTo>
                <a:lnTo>
                  <a:pt x="899" y="406"/>
                </a:lnTo>
                <a:lnTo>
                  <a:pt x="902" y="392"/>
                </a:lnTo>
                <a:lnTo>
                  <a:pt x="902" y="376"/>
                </a:lnTo>
                <a:lnTo>
                  <a:pt x="902" y="373"/>
                </a:lnTo>
                <a:lnTo>
                  <a:pt x="901" y="371"/>
                </a:lnTo>
                <a:lnTo>
                  <a:pt x="900" y="367"/>
                </a:lnTo>
                <a:lnTo>
                  <a:pt x="898" y="365"/>
                </a:lnTo>
                <a:lnTo>
                  <a:pt x="896" y="364"/>
                </a:lnTo>
                <a:lnTo>
                  <a:pt x="893" y="362"/>
                </a:lnTo>
                <a:lnTo>
                  <a:pt x="890" y="361"/>
                </a:lnTo>
                <a:lnTo>
                  <a:pt x="887" y="361"/>
                </a:lnTo>
                <a:lnTo>
                  <a:pt x="887" y="361"/>
                </a:lnTo>
                <a:close/>
              </a:path>
            </a:pathLst>
          </a:custGeom>
          <a:solidFill>
            <a:srgbClr val="17B58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xmlns="" id="{07C5F08E-ADD9-4A92-A8EA-C27DC53BEC31}"/>
              </a:ext>
            </a:extLst>
          </p:cNvPr>
          <p:cNvGrpSpPr/>
          <p:nvPr/>
        </p:nvGrpSpPr>
        <p:grpSpPr>
          <a:xfrm>
            <a:off x="7934304" y="3477761"/>
            <a:ext cx="284163" cy="252412"/>
            <a:chOff x="7615238" y="793750"/>
            <a:chExt cx="284163" cy="252412"/>
          </a:xfrm>
          <a:solidFill>
            <a:srgbClr val="17B580"/>
          </a:solidFill>
        </p:grpSpPr>
        <p:sp>
          <p:nvSpPr>
            <p:cNvPr id="156" name="Freeform 299">
              <a:extLst>
                <a:ext uri="{FF2B5EF4-FFF2-40B4-BE49-F238E27FC236}">
                  <a16:creationId xmlns:a16="http://schemas.microsoft.com/office/drawing/2014/main" xmlns="" id="{2224905C-8B4F-4F5B-B123-F1551AE9B0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5238" y="793750"/>
              <a:ext cx="284163" cy="252412"/>
            </a:xfrm>
            <a:custGeom>
              <a:avLst/>
              <a:gdLst>
                <a:gd name="T0" fmla="*/ 763 w 896"/>
                <a:gd name="T1" fmla="*/ 426 h 793"/>
                <a:gd name="T2" fmla="*/ 765 w 896"/>
                <a:gd name="T3" fmla="*/ 445 h 793"/>
                <a:gd name="T4" fmla="*/ 809 w 896"/>
                <a:gd name="T5" fmla="*/ 457 h 793"/>
                <a:gd name="T6" fmla="*/ 836 w 896"/>
                <a:gd name="T7" fmla="*/ 494 h 793"/>
                <a:gd name="T8" fmla="*/ 801 w 896"/>
                <a:gd name="T9" fmla="*/ 538 h 793"/>
                <a:gd name="T10" fmla="*/ 735 w 896"/>
                <a:gd name="T11" fmla="*/ 546 h 793"/>
                <a:gd name="T12" fmla="*/ 737 w 896"/>
                <a:gd name="T13" fmla="*/ 564 h 793"/>
                <a:gd name="T14" fmla="*/ 768 w 896"/>
                <a:gd name="T15" fmla="*/ 571 h 793"/>
                <a:gd name="T16" fmla="*/ 791 w 896"/>
                <a:gd name="T17" fmla="*/ 602 h 793"/>
                <a:gd name="T18" fmla="*/ 781 w 896"/>
                <a:gd name="T19" fmla="*/ 636 h 793"/>
                <a:gd name="T20" fmla="*/ 699 w 896"/>
                <a:gd name="T21" fmla="*/ 644 h 793"/>
                <a:gd name="T22" fmla="*/ 688 w 896"/>
                <a:gd name="T23" fmla="*/ 658 h 793"/>
                <a:gd name="T24" fmla="*/ 699 w 896"/>
                <a:gd name="T25" fmla="*/ 673 h 793"/>
                <a:gd name="T26" fmla="*/ 741 w 896"/>
                <a:gd name="T27" fmla="*/ 687 h 793"/>
                <a:gd name="T28" fmla="*/ 743 w 896"/>
                <a:gd name="T29" fmla="*/ 723 h 793"/>
                <a:gd name="T30" fmla="*/ 442 w 896"/>
                <a:gd name="T31" fmla="*/ 733 h 793"/>
                <a:gd name="T32" fmla="*/ 273 w 896"/>
                <a:gd name="T33" fmla="*/ 702 h 793"/>
                <a:gd name="T34" fmla="*/ 246 w 896"/>
                <a:gd name="T35" fmla="*/ 392 h 793"/>
                <a:gd name="T36" fmla="*/ 348 w 896"/>
                <a:gd name="T37" fmla="*/ 316 h 793"/>
                <a:gd name="T38" fmla="*/ 425 w 896"/>
                <a:gd name="T39" fmla="*/ 208 h 793"/>
                <a:gd name="T40" fmla="*/ 460 w 896"/>
                <a:gd name="T41" fmla="*/ 107 h 793"/>
                <a:gd name="T42" fmla="*/ 472 w 896"/>
                <a:gd name="T43" fmla="*/ 40 h 793"/>
                <a:gd name="T44" fmla="*/ 513 w 896"/>
                <a:gd name="T45" fmla="*/ 39 h 793"/>
                <a:gd name="T46" fmla="*/ 550 w 896"/>
                <a:gd name="T47" fmla="*/ 118 h 793"/>
                <a:gd name="T48" fmla="*/ 516 w 896"/>
                <a:gd name="T49" fmla="*/ 276 h 793"/>
                <a:gd name="T50" fmla="*/ 516 w 896"/>
                <a:gd name="T51" fmla="*/ 313 h 793"/>
                <a:gd name="T52" fmla="*/ 853 w 896"/>
                <a:gd name="T53" fmla="*/ 329 h 793"/>
                <a:gd name="T54" fmla="*/ 861 w 896"/>
                <a:gd name="T55" fmla="*/ 389 h 793"/>
                <a:gd name="T56" fmla="*/ 833 w 896"/>
                <a:gd name="T57" fmla="*/ 417 h 793"/>
                <a:gd name="T58" fmla="*/ 179 w 896"/>
                <a:gd name="T59" fmla="*/ 345 h 793"/>
                <a:gd name="T60" fmla="*/ 893 w 896"/>
                <a:gd name="T61" fmla="*/ 337 h 793"/>
                <a:gd name="T62" fmla="*/ 863 w 896"/>
                <a:gd name="T63" fmla="*/ 298 h 793"/>
                <a:gd name="T64" fmla="*/ 544 w 896"/>
                <a:gd name="T65" fmla="*/ 285 h 793"/>
                <a:gd name="T66" fmla="*/ 580 w 896"/>
                <a:gd name="T67" fmla="*/ 123 h 793"/>
                <a:gd name="T68" fmla="*/ 555 w 896"/>
                <a:gd name="T69" fmla="*/ 40 h 793"/>
                <a:gd name="T70" fmla="*/ 513 w 896"/>
                <a:gd name="T71" fmla="*/ 5 h 793"/>
                <a:gd name="T72" fmla="*/ 470 w 896"/>
                <a:gd name="T73" fmla="*/ 6 h 793"/>
                <a:gd name="T74" fmla="*/ 441 w 896"/>
                <a:gd name="T75" fmla="*/ 35 h 793"/>
                <a:gd name="T76" fmla="*/ 432 w 896"/>
                <a:gd name="T77" fmla="*/ 91 h 793"/>
                <a:gd name="T78" fmla="*/ 398 w 896"/>
                <a:gd name="T79" fmla="*/ 194 h 793"/>
                <a:gd name="T80" fmla="*/ 280 w 896"/>
                <a:gd name="T81" fmla="*/ 337 h 793"/>
                <a:gd name="T82" fmla="*/ 209 w 896"/>
                <a:gd name="T83" fmla="*/ 330 h 793"/>
                <a:gd name="T84" fmla="*/ 197 w 896"/>
                <a:gd name="T85" fmla="*/ 315 h 793"/>
                <a:gd name="T86" fmla="*/ 2 w 896"/>
                <a:gd name="T87" fmla="*/ 321 h 793"/>
                <a:gd name="T88" fmla="*/ 2 w 896"/>
                <a:gd name="T89" fmla="*/ 786 h 793"/>
                <a:gd name="T90" fmla="*/ 197 w 896"/>
                <a:gd name="T91" fmla="*/ 793 h 793"/>
                <a:gd name="T92" fmla="*/ 209 w 896"/>
                <a:gd name="T93" fmla="*/ 778 h 793"/>
                <a:gd name="T94" fmla="*/ 383 w 896"/>
                <a:gd name="T95" fmla="*/ 758 h 793"/>
                <a:gd name="T96" fmla="*/ 743 w 896"/>
                <a:gd name="T97" fmla="*/ 760 h 793"/>
                <a:gd name="T98" fmla="*/ 771 w 896"/>
                <a:gd name="T99" fmla="*/ 735 h 793"/>
                <a:gd name="T100" fmla="*/ 768 w 896"/>
                <a:gd name="T101" fmla="*/ 672 h 793"/>
                <a:gd name="T102" fmla="*/ 821 w 896"/>
                <a:gd name="T103" fmla="*/ 625 h 793"/>
                <a:gd name="T104" fmla="*/ 831 w 896"/>
                <a:gd name="T105" fmla="*/ 556 h 793"/>
                <a:gd name="T106" fmla="*/ 866 w 896"/>
                <a:gd name="T107" fmla="*/ 501 h 793"/>
                <a:gd name="T108" fmla="*/ 853 w 896"/>
                <a:gd name="T109" fmla="*/ 456 h 793"/>
                <a:gd name="T110" fmla="*/ 872 w 896"/>
                <a:gd name="T111" fmla="*/ 427 h 793"/>
                <a:gd name="T112" fmla="*/ 896 w 896"/>
                <a:gd name="T113" fmla="*/ 36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6" h="793">
                  <a:moveTo>
                    <a:pt x="821" y="420"/>
                  </a:moveTo>
                  <a:lnTo>
                    <a:pt x="774" y="420"/>
                  </a:lnTo>
                  <a:lnTo>
                    <a:pt x="772" y="420"/>
                  </a:lnTo>
                  <a:lnTo>
                    <a:pt x="769" y="421"/>
                  </a:lnTo>
                  <a:lnTo>
                    <a:pt x="767" y="422"/>
                  </a:lnTo>
                  <a:lnTo>
                    <a:pt x="765" y="424"/>
                  </a:lnTo>
                  <a:lnTo>
                    <a:pt x="763" y="426"/>
                  </a:lnTo>
                  <a:lnTo>
                    <a:pt x="762" y="428"/>
                  </a:lnTo>
                  <a:lnTo>
                    <a:pt x="760" y="431"/>
                  </a:lnTo>
                  <a:lnTo>
                    <a:pt x="760" y="435"/>
                  </a:lnTo>
                  <a:lnTo>
                    <a:pt x="760" y="437"/>
                  </a:lnTo>
                  <a:lnTo>
                    <a:pt x="762" y="440"/>
                  </a:lnTo>
                  <a:lnTo>
                    <a:pt x="763" y="442"/>
                  </a:lnTo>
                  <a:lnTo>
                    <a:pt x="765" y="445"/>
                  </a:lnTo>
                  <a:lnTo>
                    <a:pt x="767" y="446"/>
                  </a:lnTo>
                  <a:lnTo>
                    <a:pt x="769" y="448"/>
                  </a:lnTo>
                  <a:lnTo>
                    <a:pt x="772" y="448"/>
                  </a:lnTo>
                  <a:lnTo>
                    <a:pt x="774" y="450"/>
                  </a:lnTo>
                  <a:lnTo>
                    <a:pt x="787" y="451"/>
                  </a:lnTo>
                  <a:lnTo>
                    <a:pt x="798" y="453"/>
                  </a:lnTo>
                  <a:lnTo>
                    <a:pt x="809" y="457"/>
                  </a:lnTo>
                  <a:lnTo>
                    <a:pt x="818" y="463"/>
                  </a:lnTo>
                  <a:lnTo>
                    <a:pt x="826" y="470"/>
                  </a:lnTo>
                  <a:lnTo>
                    <a:pt x="832" y="477"/>
                  </a:lnTo>
                  <a:lnTo>
                    <a:pt x="834" y="482"/>
                  </a:lnTo>
                  <a:lnTo>
                    <a:pt x="835" y="486"/>
                  </a:lnTo>
                  <a:lnTo>
                    <a:pt x="836" y="490"/>
                  </a:lnTo>
                  <a:lnTo>
                    <a:pt x="836" y="494"/>
                  </a:lnTo>
                  <a:lnTo>
                    <a:pt x="836" y="503"/>
                  </a:lnTo>
                  <a:lnTo>
                    <a:pt x="833" y="510"/>
                  </a:lnTo>
                  <a:lnTo>
                    <a:pt x="829" y="518"/>
                  </a:lnTo>
                  <a:lnTo>
                    <a:pt x="824" y="525"/>
                  </a:lnTo>
                  <a:lnTo>
                    <a:pt x="816" y="531"/>
                  </a:lnTo>
                  <a:lnTo>
                    <a:pt x="809" y="535"/>
                  </a:lnTo>
                  <a:lnTo>
                    <a:pt x="801" y="538"/>
                  </a:lnTo>
                  <a:lnTo>
                    <a:pt x="793" y="539"/>
                  </a:lnTo>
                  <a:lnTo>
                    <a:pt x="748" y="539"/>
                  </a:lnTo>
                  <a:lnTo>
                    <a:pt x="744" y="539"/>
                  </a:lnTo>
                  <a:lnTo>
                    <a:pt x="741" y="540"/>
                  </a:lnTo>
                  <a:lnTo>
                    <a:pt x="739" y="542"/>
                  </a:lnTo>
                  <a:lnTo>
                    <a:pt x="737" y="544"/>
                  </a:lnTo>
                  <a:lnTo>
                    <a:pt x="735" y="546"/>
                  </a:lnTo>
                  <a:lnTo>
                    <a:pt x="734" y="548"/>
                  </a:lnTo>
                  <a:lnTo>
                    <a:pt x="733" y="551"/>
                  </a:lnTo>
                  <a:lnTo>
                    <a:pt x="733" y="554"/>
                  </a:lnTo>
                  <a:lnTo>
                    <a:pt x="733" y="556"/>
                  </a:lnTo>
                  <a:lnTo>
                    <a:pt x="734" y="560"/>
                  </a:lnTo>
                  <a:lnTo>
                    <a:pt x="735" y="562"/>
                  </a:lnTo>
                  <a:lnTo>
                    <a:pt x="737" y="564"/>
                  </a:lnTo>
                  <a:lnTo>
                    <a:pt x="739" y="566"/>
                  </a:lnTo>
                  <a:lnTo>
                    <a:pt x="741" y="567"/>
                  </a:lnTo>
                  <a:lnTo>
                    <a:pt x="744" y="568"/>
                  </a:lnTo>
                  <a:lnTo>
                    <a:pt x="748" y="569"/>
                  </a:lnTo>
                  <a:lnTo>
                    <a:pt x="755" y="569"/>
                  </a:lnTo>
                  <a:lnTo>
                    <a:pt x="762" y="570"/>
                  </a:lnTo>
                  <a:lnTo>
                    <a:pt x="768" y="571"/>
                  </a:lnTo>
                  <a:lnTo>
                    <a:pt x="773" y="575"/>
                  </a:lnTo>
                  <a:lnTo>
                    <a:pt x="778" y="577"/>
                  </a:lnTo>
                  <a:lnTo>
                    <a:pt x="781" y="580"/>
                  </a:lnTo>
                  <a:lnTo>
                    <a:pt x="784" y="583"/>
                  </a:lnTo>
                  <a:lnTo>
                    <a:pt x="786" y="587"/>
                  </a:lnTo>
                  <a:lnTo>
                    <a:pt x="789" y="595"/>
                  </a:lnTo>
                  <a:lnTo>
                    <a:pt x="791" y="602"/>
                  </a:lnTo>
                  <a:lnTo>
                    <a:pt x="791" y="609"/>
                  </a:lnTo>
                  <a:lnTo>
                    <a:pt x="793" y="613"/>
                  </a:lnTo>
                  <a:lnTo>
                    <a:pt x="791" y="619"/>
                  </a:lnTo>
                  <a:lnTo>
                    <a:pt x="790" y="623"/>
                  </a:lnTo>
                  <a:lnTo>
                    <a:pt x="789" y="627"/>
                  </a:lnTo>
                  <a:lnTo>
                    <a:pt x="786" y="630"/>
                  </a:lnTo>
                  <a:lnTo>
                    <a:pt x="781" y="636"/>
                  </a:lnTo>
                  <a:lnTo>
                    <a:pt x="773" y="639"/>
                  </a:lnTo>
                  <a:lnTo>
                    <a:pt x="766" y="641"/>
                  </a:lnTo>
                  <a:lnTo>
                    <a:pt x="758" y="643"/>
                  </a:lnTo>
                  <a:lnTo>
                    <a:pt x="752" y="643"/>
                  </a:lnTo>
                  <a:lnTo>
                    <a:pt x="748" y="643"/>
                  </a:lnTo>
                  <a:lnTo>
                    <a:pt x="703" y="643"/>
                  </a:lnTo>
                  <a:lnTo>
                    <a:pt x="699" y="644"/>
                  </a:lnTo>
                  <a:lnTo>
                    <a:pt x="696" y="645"/>
                  </a:lnTo>
                  <a:lnTo>
                    <a:pt x="694" y="646"/>
                  </a:lnTo>
                  <a:lnTo>
                    <a:pt x="692" y="648"/>
                  </a:lnTo>
                  <a:lnTo>
                    <a:pt x="690" y="651"/>
                  </a:lnTo>
                  <a:lnTo>
                    <a:pt x="689" y="653"/>
                  </a:lnTo>
                  <a:lnTo>
                    <a:pt x="688" y="656"/>
                  </a:lnTo>
                  <a:lnTo>
                    <a:pt x="688" y="658"/>
                  </a:lnTo>
                  <a:lnTo>
                    <a:pt x="688" y="661"/>
                  </a:lnTo>
                  <a:lnTo>
                    <a:pt x="689" y="664"/>
                  </a:lnTo>
                  <a:lnTo>
                    <a:pt x="690" y="667"/>
                  </a:lnTo>
                  <a:lnTo>
                    <a:pt x="692" y="669"/>
                  </a:lnTo>
                  <a:lnTo>
                    <a:pt x="694" y="671"/>
                  </a:lnTo>
                  <a:lnTo>
                    <a:pt x="696" y="672"/>
                  </a:lnTo>
                  <a:lnTo>
                    <a:pt x="699" y="673"/>
                  </a:lnTo>
                  <a:lnTo>
                    <a:pt x="703" y="673"/>
                  </a:lnTo>
                  <a:lnTo>
                    <a:pt x="707" y="674"/>
                  </a:lnTo>
                  <a:lnTo>
                    <a:pt x="713" y="674"/>
                  </a:lnTo>
                  <a:lnTo>
                    <a:pt x="721" y="675"/>
                  </a:lnTo>
                  <a:lnTo>
                    <a:pt x="728" y="678"/>
                  </a:lnTo>
                  <a:lnTo>
                    <a:pt x="736" y="682"/>
                  </a:lnTo>
                  <a:lnTo>
                    <a:pt x="741" y="687"/>
                  </a:lnTo>
                  <a:lnTo>
                    <a:pt x="744" y="690"/>
                  </a:lnTo>
                  <a:lnTo>
                    <a:pt x="745" y="694"/>
                  </a:lnTo>
                  <a:lnTo>
                    <a:pt x="747" y="699"/>
                  </a:lnTo>
                  <a:lnTo>
                    <a:pt x="748" y="703"/>
                  </a:lnTo>
                  <a:lnTo>
                    <a:pt x="747" y="712"/>
                  </a:lnTo>
                  <a:lnTo>
                    <a:pt x="745" y="718"/>
                  </a:lnTo>
                  <a:lnTo>
                    <a:pt x="743" y="723"/>
                  </a:lnTo>
                  <a:lnTo>
                    <a:pt x="741" y="727"/>
                  </a:lnTo>
                  <a:lnTo>
                    <a:pt x="737" y="730"/>
                  </a:lnTo>
                  <a:lnTo>
                    <a:pt x="732" y="732"/>
                  </a:lnTo>
                  <a:lnTo>
                    <a:pt x="725" y="733"/>
                  </a:lnTo>
                  <a:lnTo>
                    <a:pt x="718" y="733"/>
                  </a:lnTo>
                  <a:lnTo>
                    <a:pt x="463" y="733"/>
                  </a:lnTo>
                  <a:lnTo>
                    <a:pt x="442" y="733"/>
                  </a:lnTo>
                  <a:lnTo>
                    <a:pt x="421" y="732"/>
                  </a:lnTo>
                  <a:lnTo>
                    <a:pt x="403" y="730"/>
                  </a:lnTo>
                  <a:lnTo>
                    <a:pt x="386" y="728"/>
                  </a:lnTo>
                  <a:lnTo>
                    <a:pt x="354" y="721"/>
                  </a:lnTo>
                  <a:lnTo>
                    <a:pt x="322" y="714"/>
                  </a:lnTo>
                  <a:lnTo>
                    <a:pt x="298" y="708"/>
                  </a:lnTo>
                  <a:lnTo>
                    <a:pt x="273" y="702"/>
                  </a:lnTo>
                  <a:lnTo>
                    <a:pt x="243" y="697"/>
                  </a:lnTo>
                  <a:lnTo>
                    <a:pt x="209" y="690"/>
                  </a:lnTo>
                  <a:lnTo>
                    <a:pt x="209" y="404"/>
                  </a:lnTo>
                  <a:lnTo>
                    <a:pt x="218" y="401"/>
                  </a:lnTo>
                  <a:lnTo>
                    <a:pt x="227" y="399"/>
                  </a:lnTo>
                  <a:lnTo>
                    <a:pt x="236" y="396"/>
                  </a:lnTo>
                  <a:lnTo>
                    <a:pt x="246" y="392"/>
                  </a:lnTo>
                  <a:lnTo>
                    <a:pt x="257" y="386"/>
                  </a:lnTo>
                  <a:lnTo>
                    <a:pt x="266" y="381"/>
                  </a:lnTo>
                  <a:lnTo>
                    <a:pt x="276" y="376"/>
                  </a:lnTo>
                  <a:lnTo>
                    <a:pt x="287" y="368"/>
                  </a:lnTo>
                  <a:lnTo>
                    <a:pt x="307" y="353"/>
                  </a:lnTo>
                  <a:lnTo>
                    <a:pt x="327" y="335"/>
                  </a:lnTo>
                  <a:lnTo>
                    <a:pt x="348" y="316"/>
                  </a:lnTo>
                  <a:lnTo>
                    <a:pt x="367" y="293"/>
                  </a:lnTo>
                  <a:lnTo>
                    <a:pt x="379" y="279"/>
                  </a:lnTo>
                  <a:lnTo>
                    <a:pt x="389" y="266"/>
                  </a:lnTo>
                  <a:lnTo>
                    <a:pt x="399" y="252"/>
                  </a:lnTo>
                  <a:lnTo>
                    <a:pt x="408" y="237"/>
                  </a:lnTo>
                  <a:lnTo>
                    <a:pt x="416" y="223"/>
                  </a:lnTo>
                  <a:lnTo>
                    <a:pt x="425" y="208"/>
                  </a:lnTo>
                  <a:lnTo>
                    <a:pt x="431" y="194"/>
                  </a:lnTo>
                  <a:lnTo>
                    <a:pt x="439" y="179"/>
                  </a:lnTo>
                  <a:lnTo>
                    <a:pt x="444" y="164"/>
                  </a:lnTo>
                  <a:lnTo>
                    <a:pt x="449" y="150"/>
                  </a:lnTo>
                  <a:lnTo>
                    <a:pt x="454" y="135"/>
                  </a:lnTo>
                  <a:lnTo>
                    <a:pt x="457" y="121"/>
                  </a:lnTo>
                  <a:lnTo>
                    <a:pt x="460" y="107"/>
                  </a:lnTo>
                  <a:lnTo>
                    <a:pt x="461" y="92"/>
                  </a:lnTo>
                  <a:lnTo>
                    <a:pt x="463" y="78"/>
                  </a:lnTo>
                  <a:lnTo>
                    <a:pt x="463" y="66"/>
                  </a:lnTo>
                  <a:lnTo>
                    <a:pt x="464" y="58"/>
                  </a:lnTo>
                  <a:lnTo>
                    <a:pt x="465" y="52"/>
                  </a:lnTo>
                  <a:lnTo>
                    <a:pt x="467" y="45"/>
                  </a:lnTo>
                  <a:lnTo>
                    <a:pt x="472" y="40"/>
                  </a:lnTo>
                  <a:lnTo>
                    <a:pt x="476" y="37"/>
                  </a:lnTo>
                  <a:lnTo>
                    <a:pt x="480" y="34"/>
                  </a:lnTo>
                  <a:lnTo>
                    <a:pt x="487" y="31"/>
                  </a:lnTo>
                  <a:lnTo>
                    <a:pt x="492" y="30"/>
                  </a:lnTo>
                  <a:lnTo>
                    <a:pt x="500" y="31"/>
                  </a:lnTo>
                  <a:lnTo>
                    <a:pt x="506" y="34"/>
                  </a:lnTo>
                  <a:lnTo>
                    <a:pt x="513" y="39"/>
                  </a:lnTo>
                  <a:lnTo>
                    <a:pt x="521" y="45"/>
                  </a:lnTo>
                  <a:lnTo>
                    <a:pt x="528" y="54"/>
                  </a:lnTo>
                  <a:lnTo>
                    <a:pt x="535" y="66"/>
                  </a:lnTo>
                  <a:lnTo>
                    <a:pt x="541" y="79"/>
                  </a:lnTo>
                  <a:lnTo>
                    <a:pt x="547" y="97"/>
                  </a:lnTo>
                  <a:lnTo>
                    <a:pt x="549" y="106"/>
                  </a:lnTo>
                  <a:lnTo>
                    <a:pt x="550" y="118"/>
                  </a:lnTo>
                  <a:lnTo>
                    <a:pt x="550" y="130"/>
                  </a:lnTo>
                  <a:lnTo>
                    <a:pt x="549" y="144"/>
                  </a:lnTo>
                  <a:lnTo>
                    <a:pt x="546" y="171"/>
                  </a:lnTo>
                  <a:lnTo>
                    <a:pt x="539" y="200"/>
                  </a:lnTo>
                  <a:lnTo>
                    <a:pt x="532" y="228"/>
                  </a:lnTo>
                  <a:lnTo>
                    <a:pt x="523" y="255"/>
                  </a:lnTo>
                  <a:lnTo>
                    <a:pt x="516" y="276"/>
                  </a:lnTo>
                  <a:lnTo>
                    <a:pt x="509" y="294"/>
                  </a:lnTo>
                  <a:lnTo>
                    <a:pt x="508" y="298"/>
                  </a:lnTo>
                  <a:lnTo>
                    <a:pt x="508" y="301"/>
                  </a:lnTo>
                  <a:lnTo>
                    <a:pt x="509" y="305"/>
                  </a:lnTo>
                  <a:lnTo>
                    <a:pt x="510" y="308"/>
                  </a:lnTo>
                  <a:lnTo>
                    <a:pt x="513" y="310"/>
                  </a:lnTo>
                  <a:lnTo>
                    <a:pt x="516" y="313"/>
                  </a:lnTo>
                  <a:lnTo>
                    <a:pt x="519" y="314"/>
                  </a:lnTo>
                  <a:lnTo>
                    <a:pt x="523" y="315"/>
                  </a:lnTo>
                  <a:lnTo>
                    <a:pt x="821" y="315"/>
                  </a:lnTo>
                  <a:lnTo>
                    <a:pt x="830" y="316"/>
                  </a:lnTo>
                  <a:lnTo>
                    <a:pt x="839" y="318"/>
                  </a:lnTo>
                  <a:lnTo>
                    <a:pt x="846" y="322"/>
                  </a:lnTo>
                  <a:lnTo>
                    <a:pt x="853" y="329"/>
                  </a:lnTo>
                  <a:lnTo>
                    <a:pt x="859" y="335"/>
                  </a:lnTo>
                  <a:lnTo>
                    <a:pt x="863" y="343"/>
                  </a:lnTo>
                  <a:lnTo>
                    <a:pt x="866" y="351"/>
                  </a:lnTo>
                  <a:lnTo>
                    <a:pt x="866" y="360"/>
                  </a:lnTo>
                  <a:lnTo>
                    <a:pt x="866" y="369"/>
                  </a:lnTo>
                  <a:lnTo>
                    <a:pt x="864" y="379"/>
                  </a:lnTo>
                  <a:lnTo>
                    <a:pt x="861" y="389"/>
                  </a:lnTo>
                  <a:lnTo>
                    <a:pt x="856" y="398"/>
                  </a:lnTo>
                  <a:lnTo>
                    <a:pt x="852" y="402"/>
                  </a:lnTo>
                  <a:lnTo>
                    <a:pt x="849" y="407"/>
                  </a:lnTo>
                  <a:lnTo>
                    <a:pt x="846" y="410"/>
                  </a:lnTo>
                  <a:lnTo>
                    <a:pt x="842" y="413"/>
                  </a:lnTo>
                  <a:lnTo>
                    <a:pt x="837" y="415"/>
                  </a:lnTo>
                  <a:lnTo>
                    <a:pt x="833" y="417"/>
                  </a:lnTo>
                  <a:lnTo>
                    <a:pt x="828" y="419"/>
                  </a:lnTo>
                  <a:lnTo>
                    <a:pt x="821" y="420"/>
                  </a:lnTo>
                  <a:lnTo>
                    <a:pt x="821" y="420"/>
                  </a:lnTo>
                  <a:close/>
                  <a:moveTo>
                    <a:pt x="179" y="763"/>
                  </a:moveTo>
                  <a:lnTo>
                    <a:pt x="30" y="763"/>
                  </a:lnTo>
                  <a:lnTo>
                    <a:pt x="30" y="344"/>
                  </a:lnTo>
                  <a:lnTo>
                    <a:pt x="179" y="345"/>
                  </a:lnTo>
                  <a:lnTo>
                    <a:pt x="179" y="390"/>
                  </a:lnTo>
                  <a:lnTo>
                    <a:pt x="179" y="703"/>
                  </a:lnTo>
                  <a:lnTo>
                    <a:pt x="179" y="763"/>
                  </a:lnTo>
                  <a:close/>
                  <a:moveTo>
                    <a:pt x="896" y="360"/>
                  </a:moveTo>
                  <a:lnTo>
                    <a:pt x="896" y="352"/>
                  </a:lnTo>
                  <a:lnTo>
                    <a:pt x="895" y="345"/>
                  </a:lnTo>
                  <a:lnTo>
                    <a:pt x="893" y="337"/>
                  </a:lnTo>
                  <a:lnTo>
                    <a:pt x="891" y="331"/>
                  </a:lnTo>
                  <a:lnTo>
                    <a:pt x="888" y="324"/>
                  </a:lnTo>
                  <a:lnTo>
                    <a:pt x="883" y="318"/>
                  </a:lnTo>
                  <a:lnTo>
                    <a:pt x="879" y="313"/>
                  </a:lnTo>
                  <a:lnTo>
                    <a:pt x="874" y="307"/>
                  </a:lnTo>
                  <a:lnTo>
                    <a:pt x="868" y="302"/>
                  </a:lnTo>
                  <a:lnTo>
                    <a:pt x="863" y="298"/>
                  </a:lnTo>
                  <a:lnTo>
                    <a:pt x="857" y="294"/>
                  </a:lnTo>
                  <a:lnTo>
                    <a:pt x="850" y="291"/>
                  </a:lnTo>
                  <a:lnTo>
                    <a:pt x="844" y="288"/>
                  </a:lnTo>
                  <a:lnTo>
                    <a:pt x="836" y="286"/>
                  </a:lnTo>
                  <a:lnTo>
                    <a:pt x="829" y="285"/>
                  </a:lnTo>
                  <a:lnTo>
                    <a:pt x="821" y="285"/>
                  </a:lnTo>
                  <a:lnTo>
                    <a:pt x="544" y="285"/>
                  </a:lnTo>
                  <a:lnTo>
                    <a:pt x="551" y="267"/>
                  </a:lnTo>
                  <a:lnTo>
                    <a:pt x="558" y="244"/>
                  </a:lnTo>
                  <a:lnTo>
                    <a:pt x="566" y="219"/>
                  </a:lnTo>
                  <a:lnTo>
                    <a:pt x="572" y="192"/>
                  </a:lnTo>
                  <a:lnTo>
                    <a:pt x="577" y="164"/>
                  </a:lnTo>
                  <a:lnTo>
                    <a:pt x="580" y="136"/>
                  </a:lnTo>
                  <a:lnTo>
                    <a:pt x="580" y="123"/>
                  </a:lnTo>
                  <a:lnTo>
                    <a:pt x="580" y="111"/>
                  </a:lnTo>
                  <a:lnTo>
                    <a:pt x="578" y="99"/>
                  </a:lnTo>
                  <a:lnTo>
                    <a:pt x="575" y="88"/>
                  </a:lnTo>
                  <a:lnTo>
                    <a:pt x="571" y="74"/>
                  </a:lnTo>
                  <a:lnTo>
                    <a:pt x="566" y="61"/>
                  </a:lnTo>
                  <a:lnTo>
                    <a:pt x="560" y="50"/>
                  </a:lnTo>
                  <a:lnTo>
                    <a:pt x="555" y="40"/>
                  </a:lnTo>
                  <a:lnTo>
                    <a:pt x="549" y="31"/>
                  </a:lnTo>
                  <a:lnTo>
                    <a:pt x="543" y="25"/>
                  </a:lnTo>
                  <a:lnTo>
                    <a:pt x="537" y="19"/>
                  </a:lnTo>
                  <a:lnTo>
                    <a:pt x="531" y="14"/>
                  </a:lnTo>
                  <a:lnTo>
                    <a:pt x="524" y="10"/>
                  </a:lnTo>
                  <a:lnTo>
                    <a:pt x="519" y="7"/>
                  </a:lnTo>
                  <a:lnTo>
                    <a:pt x="513" y="5"/>
                  </a:lnTo>
                  <a:lnTo>
                    <a:pt x="508" y="2"/>
                  </a:lnTo>
                  <a:lnTo>
                    <a:pt x="498" y="1"/>
                  </a:lnTo>
                  <a:lnTo>
                    <a:pt x="492" y="0"/>
                  </a:lnTo>
                  <a:lnTo>
                    <a:pt x="486" y="1"/>
                  </a:lnTo>
                  <a:lnTo>
                    <a:pt x="480" y="1"/>
                  </a:lnTo>
                  <a:lnTo>
                    <a:pt x="475" y="4"/>
                  </a:lnTo>
                  <a:lnTo>
                    <a:pt x="470" y="6"/>
                  </a:lnTo>
                  <a:lnTo>
                    <a:pt x="464" y="8"/>
                  </a:lnTo>
                  <a:lnTo>
                    <a:pt x="459" y="11"/>
                  </a:lnTo>
                  <a:lnTo>
                    <a:pt x="455" y="15"/>
                  </a:lnTo>
                  <a:lnTo>
                    <a:pt x="450" y="20"/>
                  </a:lnTo>
                  <a:lnTo>
                    <a:pt x="446" y="24"/>
                  </a:lnTo>
                  <a:lnTo>
                    <a:pt x="443" y="29"/>
                  </a:lnTo>
                  <a:lnTo>
                    <a:pt x="441" y="35"/>
                  </a:lnTo>
                  <a:lnTo>
                    <a:pt x="437" y="40"/>
                  </a:lnTo>
                  <a:lnTo>
                    <a:pt x="435" y="46"/>
                  </a:lnTo>
                  <a:lnTo>
                    <a:pt x="434" y="52"/>
                  </a:lnTo>
                  <a:lnTo>
                    <a:pt x="433" y="58"/>
                  </a:lnTo>
                  <a:lnTo>
                    <a:pt x="433" y="66"/>
                  </a:lnTo>
                  <a:lnTo>
                    <a:pt x="433" y="78"/>
                  </a:lnTo>
                  <a:lnTo>
                    <a:pt x="432" y="91"/>
                  </a:lnTo>
                  <a:lnTo>
                    <a:pt x="430" y="104"/>
                  </a:lnTo>
                  <a:lnTo>
                    <a:pt x="427" y="117"/>
                  </a:lnTo>
                  <a:lnTo>
                    <a:pt x="424" y="130"/>
                  </a:lnTo>
                  <a:lnTo>
                    <a:pt x="420" y="143"/>
                  </a:lnTo>
                  <a:lnTo>
                    <a:pt x="415" y="155"/>
                  </a:lnTo>
                  <a:lnTo>
                    <a:pt x="410" y="168"/>
                  </a:lnTo>
                  <a:lnTo>
                    <a:pt x="398" y="194"/>
                  </a:lnTo>
                  <a:lnTo>
                    <a:pt x="385" y="219"/>
                  </a:lnTo>
                  <a:lnTo>
                    <a:pt x="370" y="242"/>
                  </a:lnTo>
                  <a:lnTo>
                    <a:pt x="353" y="265"/>
                  </a:lnTo>
                  <a:lnTo>
                    <a:pt x="336" y="285"/>
                  </a:lnTo>
                  <a:lnTo>
                    <a:pt x="318" y="304"/>
                  </a:lnTo>
                  <a:lnTo>
                    <a:pt x="298" y="321"/>
                  </a:lnTo>
                  <a:lnTo>
                    <a:pt x="280" y="337"/>
                  </a:lnTo>
                  <a:lnTo>
                    <a:pt x="261" y="350"/>
                  </a:lnTo>
                  <a:lnTo>
                    <a:pt x="243" y="361"/>
                  </a:lnTo>
                  <a:lnTo>
                    <a:pt x="234" y="365"/>
                  </a:lnTo>
                  <a:lnTo>
                    <a:pt x="226" y="368"/>
                  </a:lnTo>
                  <a:lnTo>
                    <a:pt x="217" y="370"/>
                  </a:lnTo>
                  <a:lnTo>
                    <a:pt x="209" y="373"/>
                  </a:lnTo>
                  <a:lnTo>
                    <a:pt x="209" y="330"/>
                  </a:lnTo>
                  <a:lnTo>
                    <a:pt x="209" y="327"/>
                  </a:lnTo>
                  <a:lnTo>
                    <a:pt x="208" y="323"/>
                  </a:lnTo>
                  <a:lnTo>
                    <a:pt x="207" y="321"/>
                  </a:lnTo>
                  <a:lnTo>
                    <a:pt x="204" y="319"/>
                  </a:lnTo>
                  <a:lnTo>
                    <a:pt x="202" y="317"/>
                  </a:lnTo>
                  <a:lnTo>
                    <a:pt x="200" y="316"/>
                  </a:lnTo>
                  <a:lnTo>
                    <a:pt x="197" y="315"/>
                  </a:lnTo>
                  <a:lnTo>
                    <a:pt x="194" y="315"/>
                  </a:lnTo>
                  <a:lnTo>
                    <a:pt x="15" y="314"/>
                  </a:lnTo>
                  <a:lnTo>
                    <a:pt x="12" y="315"/>
                  </a:lnTo>
                  <a:lnTo>
                    <a:pt x="9" y="315"/>
                  </a:lnTo>
                  <a:lnTo>
                    <a:pt x="7" y="317"/>
                  </a:lnTo>
                  <a:lnTo>
                    <a:pt x="4" y="319"/>
                  </a:lnTo>
                  <a:lnTo>
                    <a:pt x="2" y="321"/>
                  </a:lnTo>
                  <a:lnTo>
                    <a:pt x="1" y="323"/>
                  </a:lnTo>
                  <a:lnTo>
                    <a:pt x="0" y="327"/>
                  </a:lnTo>
                  <a:lnTo>
                    <a:pt x="0" y="329"/>
                  </a:lnTo>
                  <a:lnTo>
                    <a:pt x="0" y="778"/>
                  </a:lnTo>
                  <a:lnTo>
                    <a:pt x="0" y="781"/>
                  </a:lnTo>
                  <a:lnTo>
                    <a:pt x="1" y="784"/>
                  </a:lnTo>
                  <a:lnTo>
                    <a:pt x="2" y="786"/>
                  </a:lnTo>
                  <a:lnTo>
                    <a:pt x="4" y="789"/>
                  </a:lnTo>
                  <a:lnTo>
                    <a:pt x="7" y="791"/>
                  </a:lnTo>
                  <a:lnTo>
                    <a:pt x="9" y="792"/>
                  </a:lnTo>
                  <a:lnTo>
                    <a:pt x="12" y="793"/>
                  </a:lnTo>
                  <a:lnTo>
                    <a:pt x="15" y="793"/>
                  </a:lnTo>
                  <a:lnTo>
                    <a:pt x="194" y="793"/>
                  </a:lnTo>
                  <a:lnTo>
                    <a:pt x="197" y="793"/>
                  </a:lnTo>
                  <a:lnTo>
                    <a:pt x="200" y="792"/>
                  </a:lnTo>
                  <a:lnTo>
                    <a:pt x="202" y="791"/>
                  </a:lnTo>
                  <a:lnTo>
                    <a:pt x="204" y="789"/>
                  </a:lnTo>
                  <a:lnTo>
                    <a:pt x="207" y="786"/>
                  </a:lnTo>
                  <a:lnTo>
                    <a:pt x="208" y="784"/>
                  </a:lnTo>
                  <a:lnTo>
                    <a:pt x="209" y="781"/>
                  </a:lnTo>
                  <a:lnTo>
                    <a:pt x="209" y="778"/>
                  </a:lnTo>
                  <a:lnTo>
                    <a:pt x="209" y="721"/>
                  </a:lnTo>
                  <a:lnTo>
                    <a:pt x="241" y="727"/>
                  </a:lnTo>
                  <a:lnTo>
                    <a:pt x="269" y="732"/>
                  </a:lnTo>
                  <a:lnTo>
                    <a:pt x="293" y="737"/>
                  </a:lnTo>
                  <a:lnTo>
                    <a:pt x="316" y="743"/>
                  </a:lnTo>
                  <a:lnTo>
                    <a:pt x="349" y="751"/>
                  </a:lnTo>
                  <a:lnTo>
                    <a:pt x="383" y="758"/>
                  </a:lnTo>
                  <a:lnTo>
                    <a:pt x="400" y="760"/>
                  </a:lnTo>
                  <a:lnTo>
                    <a:pt x="419" y="762"/>
                  </a:lnTo>
                  <a:lnTo>
                    <a:pt x="441" y="763"/>
                  </a:lnTo>
                  <a:lnTo>
                    <a:pt x="463" y="763"/>
                  </a:lnTo>
                  <a:lnTo>
                    <a:pt x="718" y="763"/>
                  </a:lnTo>
                  <a:lnTo>
                    <a:pt x="732" y="762"/>
                  </a:lnTo>
                  <a:lnTo>
                    <a:pt x="743" y="760"/>
                  </a:lnTo>
                  <a:lnTo>
                    <a:pt x="749" y="758"/>
                  </a:lnTo>
                  <a:lnTo>
                    <a:pt x="754" y="754"/>
                  </a:lnTo>
                  <a:lnTo>
                    <a:pt x="758" y="752"/>
                  </a:lnTo>
                  <a:lnTo>
                    <a:pt x="763" y="748"/>
                  </a:lnTo>
                  <a:lnTo>
                    <a:pt x="766" y="745"/>
                  </a:lnTo>
                  <a:lnTo>
                    <a:pt x="769" y="739"/>
                  </a:lnTo>
                  <a:lnTo>
                    <a:pt x="771" y="735"/>
                  </a:lnTo>
                  <a:lnTo>
                    <a:pt x="773" y="730"/>
                  </a:lnTo>
                  <a:lnTo>
                    <a:pt x="776" y="717"/>
                  </a:lnTo>
                  <a:lnTo>
                    <a:pt x="778" y="703"/>
                  </a:lnTo>
                  <a:lnTo>
                    <a:pt x="776" y="694"/>
                  </a:lnTo>
                  <a:lnTo>
                    <a:pt x="774" y="686"/>
                  </a:lnTo>
                  <a:lnTo>
                    <a:pt x="771" y="678"/>
                  </a:lnTo>
                  <a:lnTo>
                    <a:pt x="768" y="672"/>
                  </a:lnTo>
                  <a:lnTo>
                    <a:pt x="780" y="669"/>
                  </a:lnTo>
                  <a:lnTo>
                    <a:pt x="790" y="664"/>
                  </a:lnTo>
                  <a:lnTo>
                    <a:pt x="799" y="658"/>
                  </a:lnTo>
                  <a:lnTo>
                    <a:pt x="808" y="652"/>
                  </a:lnTo>
                  <a:lnTo>
                    <a:pt x="814" y="643"/>
                  </a:lnTo>
                  <a:lnTo>
                    <a:pt x="818" y="635"/>
                  </a:lnTo>
                  <a:lnTo>
                    <a:pt x="821" y="625"/>
                  </a:lnTo>
                  <a:lnTo>
                    <a:pt x="821" y="613"/>
                  </a:lnTo>
                  <a:lnTo>
                    <a:pt x="821" y="600"/>
                  </a:lnTo>
                  <a:lnTo>
                    <a:pt x="818" y="587"/>
                  </a:lnTo>
                  <a:lnTo>
                    <a:pt x="815" y="577"/>
                  </a:lnTo>
                  <a:lnTo>
                    <a:pt x="809" y="567"/>
                  </a:lnTo>
                  <a:lnTo>
                    <a:pt x="820" y="563"/>
                  </a:lnTo>
                  <a:lnTo>
                    <a:pt x="831" y="556"/>
                  </a:lnTo>
                  <a:lnTo>
                    <a:pt x="842" y="549"/>
                  </a:lnTo>
                  <a:lnTo>
                    <a:pt x="850" y="540"/>
                  </a:lnTo>
                  <a:lnTo>
                    <a:pt x="857" y="530"/>
                  </a:lnTo>
                  <a:lnTo>
                    <a:pt x="862" y="519"/>
                  </a:lnTo>
                  <a:lnTo>
                    <a:pt x="864" y="513"/>
                  </a:lnTo>
                  <a:lnTo>
                    <a:pt x="865" y="506"/>
                  </a:lnTo>
                  <a:lnTo>
                    <a:pt x="866" y="501"/>
                  </a:lnTo>
                  <a:lnTo>
                    <a:pt x="866" y="494"/>
                  </a:lnTo>
                  <a:lnTo>
                    <a:pt x="866" y="487"/>
                  </a:lnTo>
                  <a:lnTo>
                    <a:pt x="865" y="481"/>
                  </a:lnTo>
                  <a:lnTo>
                    <a:pt x="863" y="474"/>
                  </a:lnTo>
                  <a:lnTo>
                    <a:pt x="861" y="468"/>
                  </a:lnTo>
                  <a:lnTo>
                    <a:pt x="858" y="462"/>
                  </a:lnTo>
                  <a:lnTo>
                    <a:pt x="853" y="456"/>
                  </a:lnTo>
                  <a:lnTo>
                    <a:pt x="849" y="451"/>
                  </a:lnTo>
                  <a:lnTo>
                    <a:pt x="844" y="445"/>
                  </a:lnTo>
                  <a:lnTo>
                    <a:pt x="850" y="443"/>
                  </a:lnTo>
                  <a:lnTo>
                    <a:pt x="857" y="440"/>
                  </a:lnTo>
                  <a:lnTo>
                    <a:pt x="862" y="436"/>
                  </a:lnTo>
                  <a:lnTo>
                    <a:pt x="867" y="431"/>
                  </a:lnTo>
                  <a:lnTo>
                    <a:pt x="872" y="427"/>
                  </a:lnTo>
                  <a:lnTo>
                    <a:pt x="876" y="422"/>
                  </a:lnTo>
                  <a:lnTo>
                    <a:pt x="880" y="415"/>
                  </a:lnTo>
                  <a:lnTo>
                    <a:pt x="883" y="410"/>
                  </a:lnTo>
                  <a:lnTo>
                    <a:pt x="890" y="397"/>
                  </a:lnTo>
                  <a:lnTo>
                    <a:pt x="893" y="384"/>
                  </a:lnTo>
                  <a:lnTo>
                    <a:pt x="896" y="371"/>
                  </a:lnTo>
                  <a:lnTo>
                    <a:pt x="896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300">
              <a:extLst>
                <a:ext uri="{FF2B5EF4-FFF2-40B4-BE49-F238E27FC236}">
                  <a16:creationId xmlns:a16="http://schemas.microsoft.com/office/drawing/2014/main" xmlns="" id="{0838A7B9-AF27-4EBF-9B5D-F86A1DB3C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0163" y="1011238"/>
              <a:ext cx="11113" cy="12700"/>
            </a:xfrm>
            <a:custGeom>
              <a:avLst/>
              <a:gdLst>
                <a:gd name="T0" fmla="*/ 18 w 38"/>
                <a:gd name="T1" fmla="*/ 0 h 38"/>
                <a:gd name="T2" fmla="*/ 15 w 38"/>
                <a:gd name="T3" fmla="*/ 1 h 38"/>
                <a:gd name="T4" fmla="*/ 11 w 38"/>
                <a:gd name="T5" fmla="*/ 2 h 38"/>
                <a:gd name="T6" fmla="*/ 8 w 38"/>
                <a:gd name="T7" fmla="*/ 3 h 38"/>
                <a:gd name="T8" fmla="*/ 6 w 38"/>
                <a:gd name="T9" fmla="*/ 6 h 38"/>
                <a:gd name="T10" fmla="*/ 3 w 38"/>
                <a:gd name="T11" fmla="*/ 9 h 38"/>
                <a:gd name="T12" fmla="*/ 1 w 38"/>
                <a:gd name="T13" fmla="*/ 12 h 38"/>
                <a:gd name="T14" fmla="*/ 0 w 38"/>
                <a:gd name="T15" fmla="*/ 15 h 38"/>
                <a:gd name="T16" fmla="*/ 0 w 38"/>
                <a:gd name="T17" fmla="*/ 19 h 38"/>
                <a:gd name="T18" fmla="*/ 0 w 38"/>
                <a:gd name="T19" fmla="*/ 23 h 38"/>
                <a:gd name="T20" fmla="*/ 1 w 38"/>
                <a:gd name="T21" fmla="*/ 27 h 38"/>
                <a:gd name="T22" fmla="*/ 3 w 38"/>
                <a:gd name="T23" fmla="*/ 30 h 38"/>
                <a:gd name="T24" fmla="*/ 6 w 38"/>
                <a:gd name="T25" fmla="*/ 32 h 38"/>
                <a:gd name="T26" fmla="*/ 8 w 38"/>
                <a:gd name="T27" fmla="*/ 35 h 38"/>
                <a:gd name="T28" fmla="*/ 11 w 38"/>
                <a:gd name="T29" fmla="*/ 36 h 38"/>
                <a:gd name="T30" fmla="*/ 15 w 38"/>
                <a:gd name="T31" fmla="*/ 37 h 38"/>
                <a:gd name="T32" fmla="*/ 18 w 38"/>
                <a:gd name="T33" fmla="*/ 38 h 38"/>
                <a:gd name="T34" fmla="*/ 23 w 38"/>
                <a:gd name="T35" fmla="*/ 37 h 38"/>
                <a:gd name="T36" fmla="*/ 26 w 38"/>
                <a:gd name="T37" fmla="*/ 36 h 38"/>
                <a:gd name="T38" fmla="*/ 29 w 38"/>
                <a:gd name="T39" fmla="*/ 35 h 38"/>
                <a:gd name="T40" fmla="*/ 32 w 38"/>
                <a:gd name="T41" fmla="*/ 32 h 38"/>
                <a:gd name="T42" fmla="*/ 34 w 38"/>
                <a:gd name="T43" fmla="*/ 30 h 38"/>
                <a:gd name="T44" fmla="*/ 37 w 38"/>
                <a:gd name="T45" fmla="*/ 27 h 38"/>
                <a:gd name="T46" fmla="*/ 38 w 38"/>
                <a:gd name="T47" fmla="*/ 23 h 38"/>
                <a:gd name="T48" fmla="*/ 38 w 38"/>
                <a:gd name="T49" fmla="*/ 19 h 38"/>
                <a:gd name="T50" fmla="*/ 38 w 38"/>
                <a:gd name="T51" fmla="*/ 15 h 38"/>
                <a:gd name="T52" fmla="*/ 37 w 38"/>
                <a:gd name="T53" fmla="*/ 12 h 38"/>
                <a:gd name="T54" fmla="*/ 34 w 38"/>
                <a:gd name="T55" fmla="*/ 9 h 38"/>
                <a:gd name="T56" fmla="*/ 32 w 38"/>
                <a:gd name="T57" fmla="*/ 6 h 38"/>
                <a:gd name="T58" fmla="*/ 29 w 38"/>
                <a:gd name="T59" fmla="*/ 3 h 38"/>
                <a:gd name="T60" fmla="*/ 26 w 38"/>
                <a:gd name="T61" fmla="*/ 2 h 38"/>
                <a:gd name="T62" fmla="*/ 23 w 38"/>
                <a:gd name="T63" fmla="*/ 1 h 38"/>
                <a:gd name="T64" fmla="*/ 18 w 38"/>
                <a:gd name="T65" fmla="*/ 0 h 38"/>
                <a:gd name="T66" fmla="*/ 18 w 38"/>
                <a:gd name="T6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38">
                  <a:moveTo>
                    <a:pt x="18" y="0"/>
                  </a:moveTo>
                  <a:lnTo>
                    <a:pt x="15" y="1"/>
                  </a:lnTo>
                  <a:lnTo>
                    <a:pt x="11" y="2"/>
                  </a:lnTo>
                  <a:lnTo>
                    <a:pt x="8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3" y="30"/>
                  </a:lnTo>
                  <a:lnTo>
                    <a:pt x="6" y="32"/>
                  </a:lnTo>
                  <a:lnTo>
                    <a:pt x="8" y="35"/>
                  </a:lnTo>
                  <a:lnTo>
                    <a:pt x="11" y="36"/>
                  </a:lnTo>
                  <a:lnTo>
                    <a:pt x="15" y="37"/>
                  </a:lnTo>
                  <a:lnTo>
                    <a:pt x="18" y="38"/>
                  </a:lnTo>
                  <a:lnTo>
                    <a:pt x="23" y="37"/>
                  </a:lnTo>
                  <a:lnTo>
                    <a:pt x="26" y="36"/>
                  </a:lnTo>
                  <a:lnTo>
                    <a:pt x="29" y="35"/>
                  </a:lnTo>
                  <a:lnTo>
                    <a:pt x="32" y="32"/>
                  </a:lnTo>
                  <a:lnTo>
                    <a:pt x="34" y="30"/>
                  </a:lnTo>
                  <a:lnTo>
                    <a:pt x="37" y="27"/>
                  </a:lnTo>
                  <a:lnTo>
                    <a:pt x="38" y="23"/>
                  </a:lnTo>
                  <a:lnTo>
                    <a:pt x="38" y="19"/>
                  </a:lnTo>
                  <a:lnTo>
                    <a:pt x="38" y="15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2" y="6"/>
                  </a:lnTo>
                  <a:lnTo>
                    <a:pt x="29" y="3"/>
                  </a:lnTo>
                  <a:lnTo>
                    <a:pt x="26" y="2"/>
                  </a:lnTo>
                  <a:lnTo>
                    <a:pt x="23" y="1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167" name="Таблиця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307693"/>
              </p:ext>
            </p:extLst>
          </p:nvPr>
        </p:nvGraphicFramePr>
        <p:xfrm>
          <a:off x="725817" y="3582624"/>
          <a:ext cx="5364086" cy="2731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2622"/>
                <a:gridCol w="1237866"/>
                <a:gridCol w="2166266"/>
                <a:gridCol w="1547332"/>
              </a:tblGrid>
              <a:tr h="351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№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Наименование водного объекта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Место отбора проб воды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Частота отбора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937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Бассейн Днестра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6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1.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Днестр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с. </a:t>
                      </a:r>
                      <a:r>
                        <a:rPr lang="ru-RU" sz="800" b="1" dirty="0" err="1">
                          <a:effectLst/>
                        </a:rPr>
                        <a:t>Наславча</a:t>
                      </a:r>
                      <a:r>
                        <a:rPr lang="ru-RU" sz="800" b="1" dirty="0">
                          <a:effectLst/>
                        </a:rPr>
                        <a:t>, 658 км от устья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Ежеквартально</a:t>
                      </a:r>
                      <a:endParaRPr lang="uk-UA" sz="8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ІІ месяц, 1 декада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7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2.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Днестр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г.Могилев-Подольский, нейтральная зона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0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3.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Днестр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с.Паланка, нейтральная зона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47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4.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Днестр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г. Беляевка, питьевой водозабор  </a:t>
                      </a:r>
                      <a:r>
                        <a:rPr lang="ru-RU" sz="800" b="1" dirty="0" smtClean="0"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effectLst/>
                        </a:rPr>
                        <a:t>г</a:t>
                      </a:r>
                      <a:r>
                        <a:rPr lang="ru-RU" sz="800" b="1" dirty="0">
                          <a:effectLst/>
                        </a:rPr>
                        <a:t>. Одессы, 20 км от устья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Ежемесячно 1 декада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1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5.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Днестр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Маяки, 16 км от устья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44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6.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Турунчук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Троицкое, 32 км от устья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Ежеквартально</a:t>
                      </a:r>
                      <a:endParaRPr lang="uk-UA" sz="800" b="1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ІІ месяц, 1 декада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7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7.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Кучурганское водохранилище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Кучурганы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35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8.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Кучурганское водохранилище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Граданицы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56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9.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Ягорлык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Артировка, 20 км от устья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2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10.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Белочь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с. Шершенцы, 15 км от устья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47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11.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р. Окна</a:t>
                      </a:r>
                      <a:endParaRPr lang="uk-UA" sz="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с. </a:t>
                      </a:r>
                      <a:r>
                        <a:rPr lang="ru-RU" sz="800" b="1" dirty="0" err="1">
                          <a:effectLst/>
                        </a:rPr>
                        <a:t>Лабушное</a:t>
                      </a:r>
                      <a:r>
                        <a:rPr lang="ru-RU" sz="800" b="1" dirty="0">
                          <a:effectLst/>
                        </a:rPr>
                        <a:t>, 28 км от устья</a:t>
                      </a:r>
                      <a:endParaRPr lang="uk-UA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8342416" y="4293088"/>
            <a:ext cx="375673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j-lt"/>
              </a:rPr>
              <a:t>НЕЗНАЧИТЕЛЬНОЕ УХУДШЕНИЕ КАЧЕСТВА ВОД РЕКИ ДНЕСТР В ПУНКТАХ НАСЛАВЧА, БЕЛЯЕВКА И МАЯКИ, РЕК ТУРУНЧУК И ЯГОРЛЫК.</a:t>
            </a:r>
            <a:endParaRPr lang="uk-UA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613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00"/>
            <a:ext cx="4822825" cy="626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0" y="134938"/>
            <a:ext cx="5035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 eaLnBrk="1" hangingPunct="1"/>
            <a:r>
              <a:rPr lang="ru-RU" alt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Гидрологический Мониторинг РМ</a:t>
            </a:r>
            <a:endParaRPr lang="en-US" alt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5592763" y="134938"/>
            <a:ext cx="643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57200" eaLnBrk="1" hangingPunct="1"/>
            <a:r>
              <a:rPr lang="ru-RU" alt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Гидрологический Мониторинг Украины</a:t>
            </a:r>
            <a:endParaRPr lang="en-US" altLang="ru-RU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28400" r="37000" b="9076"/>
          <a:stretch>
            <a:fillRect/>
          </a:stretch>
        </p:blipFill>
        <p:spPr bwMode="auto">
          <a:xfrm>
            <a:off x="5445125" y="969963"/>
            <a:ext cx="6137275" cy="572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163824" y="5547502"/>
            <a:ext cx="2214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/>
              <a:t>Национальная сеть гидрологического мониторинга поверхностных вод состоит из двух бассейнов ( станция Бельцы и станция Дубоссары) и 59 гидрологических поста, 32 в бассейнах реки Днестр, 27 в бассейнах реки Прут, Дунай и Черного Моря.</a:t>
            </a:r>
          </a:p>
        </p:txBody>
      </p:sp>
    </p:spTree>
    <p:extLst>
      <p:ext uri="{BB962C8B-B14F-4D97-AF65-F5344CB8AC3E}">
        <p14:creationId xmlns:p14="http://schemas.microsoft.com/office/powerpoint/2010/main" val="427785224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43">
            <a:extLst>
              <a:ext uri="{FF2B5EF4-FFF2-40B4-BE49-F238E27FC236}">
                <a16:creationId xmlns="" xmlns:a16="http://schemas.microsoft.com/office/drawing/2014/main" id="{ADF2A139-F8A5-49AA-A868-DEBD05A938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" t="3854" r="50000" b="8584"/>
          <a:stretch/>
        </p:blipFill>
        <p:spPr>
          <a:xfrm>
            <a:off x="7182766" y="14514"/>
            <a:ext cx="5009235" cy="6843486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="" xmlns:a16="http://schemas.microsoft.com/office/drawing/2014/main" id="{981DE11C-F69D-40F6-B8EF-50386F2A1C03}"/>
              </a:ext>
            </a:extLst>
          </p:cNvPr>
          <p:cNvSpPr/>
          <p:nvPr/>
        </p:nvSpPr>
        <p:spPr>
          <a:xfrm>
            <a:off x="7180953" y="0"/>
            <a:ext cx="5011048" cy="6858000"/>
          </a:xfrm>
          <a:prstGeom prst="rect">
            <a:avLst/>
          </a:prstGeom>
          <a:gradFill flip="none" rotWithShape="1">
            <a:gsLst>
              <a:gs pos="100000">
                <a:srgbClr val="BDE8C2">
                  <a:alpha val="96000"/>
                </a:srgbClr>
              </a:gs>
              <a:gs pos="79000">
                <a:srgbClr val="45C2C2">
                  <a:alpha val="80000"/>
                </a:srgbClr>
              </a:gs>
              <a:gs pos="52000">
                <a:srgbClr val="0681B0">
                  <a:alpha val="89000"/>
                </a:srgbClr>
              </a:gs>
              <a:gs pos="0">
                <a:srgbClr val="00248B">
                  <a:alpha val="9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0" name="Straight Connector 149">
            <a:extLst>
              <a:ext uri="{FF2B5EF4-FFF2-40B4-BE49-F238E27FC236}">
                <a16:creationId xmlns="" xmlns:a16="http://schemas.microsoft.com/office/drawing/2014/main" id="{153AD6CC-936F-4EBF-9CBD-2E57A6B67ACA}"/>
              </a:ext>
            </a:extLst>
          </p:cNvPr>
          <p:cNvCxnSpPr>
            <a:cxnSpLocks/>
          </p:cNvCxnSpPr>
          <p:nvPr/>
        </p:nvCxnSpPr>
        <p:spPr>
          <a:xfrm>
            <a:off x="7850934" y="1143450"/>
            <a:ext cx="3920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 Placeholder 2">
            <a:extLst>
              <a:ext uri="{FF2B5EF4-FFF2-40B4-BE49-F238E27FC236}">
                <a16:creationId xmlns="" xmlns:a16="http://schemas.microsoft.com/office/drawing/2014/main" id="{4D9FBF3F-6D57-4423-85D0-4AF6A34A183A}"/>
              </a:ext>
            </a:extLst>
          </p:cNvPr>
          <p:cNvSpPr txBox="1">
            <a:spLocks/>
          </p:cNvSpPr>
          <p:nvPr/>
        </p:nvSpPr>
        <p:spPr>
          <a:xfrm>
            <a:off x="7515368" y="1872709"/>
            <a:ext cx="4342218" cy="240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Рабочая группа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 вопросам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мониторинга и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обмена информацией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организует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обмен текущей и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оперативной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информацией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о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состоянии водных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ресурсов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реки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Днестр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0" y="1448435"/>
            <a:ext cx="5819064" cy="431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835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CE841E3-7E2B-4A57-9AC3-C79A68A686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3045" r="104" b="39408"/>
          <a:stretch/>
        </p:blipFill>
        <p:spPr>
          <a:xfrm>
            <a:off x="-12700" y="0"/>
            <a:ext cx="12192000" cy="46775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647B061-007D-4CB4-9F81-18590FDCBF1D}"/>
              </a:ext>
            </a:extLst>
          </p:cNvPr>
          <p:cNvSpPr/>
          <p:nvPr/>
        </p:nvSpPr>
        <p:spPr>
          <a:xfrm>
            <a:off x="0" y="2278807"/>
            <a:ext cx="12192000" cy="2398700"/>
          </a:xfrm>
          <a:prstGeom prst="rect">
            <a:avLst/>
          </a:prstGeom>
          <a:gradFill flip="none" rotWithShape="1">
            <a:gsLst>
              <a:gs pos="100000">
                <a:srgbClr val="BDE8C2">
                  <a:alpha val="85000"/>
                </a:srgbClr>
              </a:gs>
              <a:gs pos="74000">
                <a:srgbClr val="45C2C2">
                  <a:alpha val="80000"/>
                </a:srgbClr>
              </a:gs>
              <a:gs pos="42000">
                <a:srgbClr val="0681B0">
                  <a:alpha val="89000"/>
                </a:srgbClr>
              </a:gs>
              <a:gs pos="0">
                <a:srgbClr val="00248B">
                  <a:alpha val="9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1056375" y="62115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70C0"/>
                </a:solidFill>
              </a:rPr>
              <a:t>Предложение молдавской стороны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839967" y="2705527"/>
            <a:ext cx="109484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Молдавская сторона Рабочей группы по вопросам мониторинга и обмена информацией просит Комиссию посодействовать в согласовании и утверждении плана совместных измерений расхода воды в реке Днестр на общих гидрологических постах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804672" y="4896965"/>
            <a:ext cx="109240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1F8AAD"/>
                </a:solidFill>
              </a:rPr>
              <a:t>По методологическим принципам измерения должны выполняться один раз в 10 дней, однако Украинская гидрометеорологическая служба  настаивает на том, чтобы совместные измерения проводились всего 4 раза в год на посту Могилев Подольск, подход, который не  удовлетворяет Молдавскую сторону.</a:t>
            </a:r>
          </a:p>
        </p:txBody>
      </p:sp>
    </p:spTree>
    <p:extLst>
      <p:ext uri="{BB962C8B-B14F-4D97-AF65-F5344CB8AC3E}">
        <p14:creationId xmlns:p14="http://schemas.microsoft.com/office/powerpoint/2010/main" val="266558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3647B061-007D-4CB4-9F81-18590FDCBF1D}"/>
              </a:ext>
            </a:extLst>
          </p:cNvPr>
          <p:cNvSpPr/>
          <p:nvPr/>
        </p:nvSpPr>
        <p:spPr>
          <a:xfrm>
            <a:off x="0" y="334976"/>
            <a:ext cx="12192000" cy="933785"/>
          </a:xfrm>
          <a:prstGeom prst="rect">
            <a:avLst/>
          </a:prstGeom>
          <a:gradFill flip="none" rotWithShape="1">
            <a:gsLst>
              <a:gs pos="100000">
                <a:srgbClr val="BDE8C2">
                  <a:alpha val="85000"/>
                </a:srgbClr>
              </a:gs>
              <a:gs pos="74000">
                <a:srgbClr val="45C2C2">
                  <a:alpha val="80000"/>
                </a:srgbClr>
              </a:gs>
              <a:gs pos="42000">
                <a:srgbClr val="0681B0">
                  <a:alpha val="89000"/>
                </a:srgbClr>
              </a:gs>
              <a:gs pos="0">
                <a:srgbClr val="00248B">
                  <a:alpha val="9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365760"/>
            <a:ext cx="11744889" cy="830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План предложенный центром гидрологии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ArmGidro\Downloads\program_Ucraina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1"/>
            <a:ext cx="11531449" cy="523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464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454</Words>
  <Application>Microsoft Office PowerPoint</Application>
  <PresentationFormat>Довільний</PresentationFormat>
  <Paragraphs>86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9" baseType="lpstr"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План предложенный центром гидрологии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51</cp:revision>
  <dcterms:created xsi:type="dcterms:W3CDTF">2017-07-24T08:48:28Z</dcterms:created>
  <dcterms:modified xsi:type="dcterms:W3CDTF">2019-04-03T15:03:31Z</dcterms:modified>
</cp:coreProperties>
</file>