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693400" cy="7562850"/>
  <p:notesSz cx="10693400" cy="756285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18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766369"/>
              </p:ext>
            </p:extLst>
          </p:nvPr>
        </p:nvGraphicFramePr>
        <p:xfrm>
          <a:off x="635762" y="511304"/>
          <a:ext cx="9342116" cy="54635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4505"/>
                <a:gridCol w="541020"/>
                <a:gridCol w="880110"/>
                <a:gridCol w="839469"/>
                <a:gridCol w="600074"/>
                <a:gridCol w="845185"/>
                <a:gridCol w="1072514"/>
                <a:gridCol w="1025525"/>
                <a:gridCol w="1053465"/>
                <a:gridCol w="1017904"/>
                <a:gridCol w="982345"/>
              </a:tblGrid>
              <a:tr h="470152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316865" marR="63500" indent="-5080">
                        <a:lnSpc>
                          <a:spcPct val="113799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Сброс</a:t>
                      </a:r>
                      <a:r>
                        <a:rPr sz="8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min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, 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.куб/сек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71120" marR="76835">
                        <a:lnSpc>
                          <a:spcPct val="113799"/>
                        </a:lnSpc>
                      </a:pPr>
                      <a:r>
                        <a:rPr sz="800" b="1" spc="15" dirty="0">
                          <a:latin typeface="Calibri"/>
                          <a:cs typeface="Calibri"/>
                        </a:rPr>
                        <a:t>Объём</a:t>
                      </a:r>
                      <a:r>
                        <a:rPr sz="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сброса, 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млн.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куб.м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ts val="790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Сброс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84455" marR="20955" indent="97155">
                        <a:lnSpc>
                          <a:spcPct val="113799"/>
                        </a:lnSpc>
                      </a:pPr>
                      <a:r>
                        <a:rPr sz="8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optim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,  м.</a:t>
                      </a:r>
                      <a:r>
                        <a:rPr sz="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куб/сек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28575" marR="125095">
                        <a:lnSpc>
                          <a:spcPct val="113799"/>
                        </a:lnSpc>
                      </a:pPr>
                      <a:r>
                        <a:rPr sz="800" b="1" spc="15" dirty="0">
                          <a:latin typeface="Calibri"/>
                          <a:cs typeface="Calibri"/>
                        </a:rPr>
                        <a:t>Объём</a:t>
                      </a:r>
                      <a:r>
                        <a:rPr sz="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сброса, 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млн.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куб.м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305435" marR="67310" indent="-230504">
                        <a:lnSpc>
                          <a:spcPct val="113799"/>
                        </a:lnSpc>
                      </a:pPr>
                      <a:r>
                        <a:rPr sz="800" b="1" spc="15" dirty="0">
                          <a:latin typeface="Calibri"/>
                          <a:cs typeface="Calibri"/>
                        </a:rPr>
                        <a:t>Расчётный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приток, 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м.куб/сек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ts val="790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Компенсационные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74930" marR="120650">
                        <a:lnSpc>
                          <a:spcPct val="113799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расходы при</a:t>
                      </a:r>
                      <a:r>
                        <a:rPr sz="8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min, 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м.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куб/сек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790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Компенсационные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67945" marR="59690">
                        <a:lnSpc>
                          <a:spcPct val="113799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расходы при</a:t>
                      </a:r>
                      <a:r>
                        <a:rPr sz="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optim, 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м.куб/сек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790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Компенсационный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137160" marR="122555" algn="ctr">
                        <a:lnSpc>
                          <a:spcPct val="113799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объём при </a:t>
                      </a:r>
                      <a:r>
                        <a:rPr sz="8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min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, 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млн.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куб.</a:t>
                      </a:r>
                      <a:r>
                        <a:rPr sz="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м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790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Компенсационный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239395" marR="44450" indent="-154305">
                        <a:lnSpc>
                          <a:spcPct val="113799"/>
                        </a:lnSpc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объём при </a:t>
                      </a:r>
                      <a:r>
                        <a:rPr sz="8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optim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, 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млн. </a:t>
                      </a:r>
                      <a:r>
                        <a:rPr sz="800" b="1" spc="15" dirty="0">
                          <a:latin typeface="Calibri"/>
                          <a:cs typeface="Calibri"/>
                        </a:rPr>
                        <a:t>куб.</a:t>
                      </a:r>
                      <a:r>
                        <a:rPr sz="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м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802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20" dirty="0">
                          <a:latin typeface="Calibri"/>
                          <a:cs typeface="Calibri"/>
                        </a:rPr>
                        <a:t>Апрель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19,872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26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22,46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R="39243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6,912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9,504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4135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29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25,056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31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26,78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14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16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12,096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13,824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28,512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31,96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18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15,552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19,008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32,832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34,5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19,872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21,6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37,152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46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39,74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31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24,192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26,784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38,88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41,47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25,92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28,512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41,472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43,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28,512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30,24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43,2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44,92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30,24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31,968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43,2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54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46,65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39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30,24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33,696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44,928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47,5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31,968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34,56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47,52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49,24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34,56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36,288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47,52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50,11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34,56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37,152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47,52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51,8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34,56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38,88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51,84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53,56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38,88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40,608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29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51,84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64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55,29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49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38,88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42,336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5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30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51,84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70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60,4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38,88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47,52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573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25" dirty="0">
                          <a:latin typeface="Calibri"/>
                          <a:cs typeface="Calibri"/>
                        </a:rPr>
                        <a:t>Май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51,84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72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62,20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38,88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49,248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91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51,84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70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60,4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38,88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47,52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91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47,52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58,75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34,56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45,792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91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47,52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56,1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34,56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43,2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91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43,2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54,43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30,24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41,472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91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43,2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61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52,70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46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30,24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39,744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91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43,2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50,11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30,24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37,152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91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38,88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47,5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25,92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34,56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91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38,88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44,92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25,92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31,968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34,56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43,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21,6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30,24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34,56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41,47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21,6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28,512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31,968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46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39,74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31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19,008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26,784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30,24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34,5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17,28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21,6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25,92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30,2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15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12,96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17,28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25,92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32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27,64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639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15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17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12,96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14,688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7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19,872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25,9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9243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15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6,912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12,96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57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10"/>
                        </a:lnSpc>
                      </a:pPr>
                      <a:r>
                        <a:rPr sz="800" spc="15" dirty="0">
                          <a:latin typeface="Calibri"/>
                          <a:cs typeface="Calibri"/>
                        </a:rPr>
                        <a:t>17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17,28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28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24,19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92430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91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13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4,32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Calibri"/>
                          <a:cs typeface="Calibri"/>
                        </a:rPr>
                        <a:t>11,232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904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0" algn="ctr">
                        <a:lnSpc>
                          <a:spcPts val="910"/>
                        </a:lnSpc>
                        <a:spcBef>
                          <a:spcPts val="489"/>
                        </a:spcBef>
                      </a:pPr>
                      <a:r>
                        <a:rPr sz="800" b="1" spc="10" dirty="0">
                          <a:latin typeface="Calibri"/>
                          <a:cs typeface="Calibri"/>
                        </a:rPr>
                        <a:t>1279,584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ts val="910"/>
                        </a:lnSpc>
                        <a:spcBef>
                          <a:spcPts val="489"/>
                        </a:spcBef>
                      </a:pPr>
                      <a:r>
                        <a:rPr sz="800" b="1" spc="-10" dirty="0">
                          <a:latin typeface="Calibri"/>
                          <a:cs typeface="Calibri"/>
                        </a:rPr>
                        <a:t>1454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2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10"/>
                        </a:lnSpc>
                        <a:spcBef>
                          <a:spcPts val="489"/>
                        </a:spcBef>
                      </a:pPr>
                      <a:r>
                        <a:rPr sz="800" b="1" spc="10" dirty="0">
                          <a:latin typeface="Calibri"/>
                          <a:cs typeface="Calibri"/>
                        </a:rPr>
                        <a:t>427,68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1630">
                        <a:lnSpc>
                          <a:spcPts val="910"/>
                        </a:lnSpc>
                        <a:spcBef>
                          <a:spcPts val="489"/>
                        </a:spcBef>
                      </a:pPr>
                      <a:r>
                        <a:rPr sz="800" b="1" spc="10" dirty="0">
                          <a:latin typeface="Calibri"/>
                          <a:cs typeface="Calibri"/>
                        </a:rPr>
                        <a:t>851,904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910"/>
                        </a:lnSpc>
                        <a:spcBef>
                          <a:spcPts val="489"/>
                        </a:spcBef>
                      </a:pPr>
                      <a:r>
                        <a:rPr sz="800" b="1" spc="10" dirty="0">
                          <a:latin typeface="Calibri"/>
                          <a:cs typeface="Calibri"/>
                        </a:rPr>
                        <a:t>1026,432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4166108" y="6368287"/>
            <a:ext cx="875792" cy="409086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10"/>
              </a:spcBef>
            </a:pPr>
            <a:r>
              <a:rPr sz="1200" spc="10" dirty="0">
                <a:latin typeface="Calibri"/>
                <a:cs typeface="Calibri"/>
              </a:rPr>
              <a:t>12</a:t>
            </a:r>
            <a:r>
              <a:rPr sz="1200" spc="20" dirty="0">
                <a:latin typeface="Calibri"/>
                <a:cs typeface="Calibri"/>
              </a:rPr>
              <a:t>1</a:t>
            </a:r>
            <a:endParaRPr sz="1200" dirty="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20"/>
              </a:spcBef>
            </a:pPr>
            <a:r>
              <a:rPr sz="1200" spc="10" dirty="0">
                <a:latin typeface="Calibri"/>
                <a:cs typeface="Calibri"/>
              </a:rPr>
              <a:t>3000</a:t>
            </a:r>
            <a:r>
              <a:rPr sz="1200" spc="-75" dirty="0">
                <a:latin typeface="Calibri"/>
                <a:cs typeface="Calibri"/>
              </a:rPr>
              <a:t> 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88855" y="6368287"/>
            <a:ext cx="987045" cy="409086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10"/>
              </a:spcBef>
            </a:pPr>
            <a:r>
              <a:rPr sz="1200" spc="10" dirty="0">
                <a:latin typeface="Calibri"/>
                <a:cs typeface="Calibri"/>
              </a:rPr>
              <a:t>11</a:t>
            </a:r>
            <a:r>
              <a:rPr sz="1200" spc="20" dirty="0">
                <a:latin typeface="Calibri"/>
                <a:cs typeface="Calibri"/>
              </a:rPr>
              <a:t>7</a:t>
            </a:r>
            <a:endParaRPr sz="1200" dirty="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20"/>
              </a:spcBef>
            </a:pPr>
            <a:r>
              <a:rPr sz="1200" spc="10" dirty="0">
                <a:latin typeface="Calibri"/>
                <a:cs typeface="Calibri"/>
              </a:rPr>
              <a:t>2455</a:t>
            </a:r>
            <a:r>
              <a:rPr sz="1200" spc="-75" dirty="0">
                <a:latin typeface="Calibri"/>
                <a:cs typeface="Calibri"/>
              </a:rPr>
              <a:t> 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9902" y="6368287"/>
            <a:ext cx="3515232" cy="409086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10"/>
              </a:spcBef>
            </a:pPr>
            <a:r>
              <a:rPr sz="1200" spc="20" dirty="0">
                <a:latin typeface="Calibri"/>
                <a:cs typeface="Calibri"/>
              </a:rPr>
              <a:t>Уровень</a:t>
            </a:r>
            <a:r>
              <a:rPr sz="800" spc="20" dirty="0">
                <a:latin typeface="Calibri"/>
                <a:cs typeface="Calibri"/>
              </a:rPr>
              <a:t>  </a:t>
            </a:r>
            <a:r>
              <a:rPr sz="1200" spc="15" dirty="0">
                <a:latin typeface="Calibri"/>
                <a:cs typeface="Calibri"/>
              </a:rPr>
              <a:t>Днестровского </a:t>
            </a:r>
            <a:r>
              <a:rPr sz="1200" spc="20" dirty="0">
                <a:latin typeface="Calibri"/>
                <a:cs typeface="Calibri"/>
              </a:rPr>
              <a:t>водохранилища, </a:t>
            </a:r>
            <a:r>
              <a:rPr sz="1200" spc="25" dirty="0">
                <a:latin typeface="Calibri"/>
                <a:cs typeface="Calibri"/>
              </a:rPr>
              <a:t>м</a:t>
            </a:r>
            <a:r>
              <a:rPr sz="1200" spc="-85" dirty="0">
                <a:latin typeface="Calibri"/>
                <a:cs typeface="Calibri"/>
              </a:rPr>
              <a:t> </a:t>
            </a:r>
            <a:r>
              <a:rPr sz="1200" spc="25" dirty="0">
                <a:latin typeface="Calibri"/>
                <a:cs typeface="Calibri"/>
              </a:rPr>
              <a:t>БС</a:t>
            </a:r>
            <a:endParaRPr sz="1200" dirty="0">
              <a:latin typeface="Calibri"/>
              <a:cs typeface="Calibri"/>
            </a:endParaRPr>
          </a:p>
          <a:p>
            <a:pPr marR="8890" algn="r">
              <a:lnSpc>
                <a:spcPct val="100000"/>
              </a:lnSpc>
              <a:spcBef>
                <a:spcPts val="120"/>
              </a:spcBef>
            </a:pPr>
            <a:r>
              <a:rPr sz="1200" spc="15" dirty="0">
                <a:latin typeface="Calibri"/>
                <a:cs typeface="Calibri"/>
              </a:rPr>
              <a:t>Объём, млн. куб.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25" dirty="0">
                <a:latin typeface="Calibri"/>
                <a:cs typeface="Calibri"/>
              </a:rPr>
              <a:t>м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9901" y="6788915"/>
            <a:ext cx="10058400" cy="664284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015365">
              <a:lnSpc>
                <a:spcPct val="100000"/>
              </a:lnSpc>
              <a:spcBef>
                <a:spcPts val="140"/>
              </a:spcBef>
            </a:pPr>
            <a:r>
              <a:rPr sz="1400" spc="20" dirty="0">
                <a:latin typeface="Calibri"/>
                <a:cs typeface="Calibri"/>
              </a:rPr>
              <a:t>При </a:t>
            </a:r>
            <a:r>
              <a:rPr sz="1400" spc="15" dirty="0">
                <a:latin typeface="Calibri"/>
                <a:cs typeface="Calibri"/>
              </a:rPr>
              <a:t>сработке </a:t>
            </a:r>
            <a:r>
              <a:rPr sz="1400" spc="20" dirty="0">
                <a:latin typeface="Calibri"/>
                <a:cs typeface="Calibri"/>
              </a:rPr>
              <a:t>водохранилища на </a:t>
            </a:r>
            <a:r>
              <a:rPr sz="1400" b="1" spc="20" dirty="0">
                <a:latin typeface="Calibri"/>
                <a:cs typeface="Calibri"/>
              </a:rPr>
              <a:t>4 </a:t>
            </a:r>
            <a:r>
              <a:rPr sz="1400" b="1" spc="25" dirty="0">
                <a:latin typeface="Calibri"/>
                <a:cs typeface="Calibri"/>
              </a:rPr>
              <a:t>м </a:t>
            </a:r>
            <a:r>
              <a:rPr sz="1400" spc="15" dirty="0">
                <a:latin typeface="Calibri"/>
                <a:cs typeface="Calibri"/>
              </a:rPr>
              <a:t>с </a:t>
            </a:r>
            <a:r>
              <a:rPr sz="1400" spc="10" dirty="0">
                <a:latin typeface="Calibri"/>
                <a:cs typeface="Calibri"/>
              </a:rPr>
              <a:t>121 </a:t>
            </a:r>
            <a:r>
              <a:rPr sz="1400" spc="25" dirty="0">
                <a:latin typeface="Calibri"/>
                <a:cs typeface="Calibri"/>
              </a:rPr>
              <a:t>м БС </a:t>
            </a:r>
            <a:r>
              <a:rPr sz="1400" spc="20" dirty="0">
                <a:latin typeface="Calibri"/>
                <a:cs typeface="Calibri"/>
              </a:rPr>
              <a:t>до </a:t>
            </a:r>
            <a:r>
              <a:rPr sz="1400" spc="10" dirty="0">
                <a:latin typeface="Calibri"/>
                <a:cs typeface="Calibri"/>
              </a:rPr>
              <a:t>117 </a:t>
            </a:r>
            <a:r>
              <a:rPr sz="1400" spc="25" dirty="0">
                <a:latin typeface="Calibri"/>
                <a:cs typeface="Calibri"/>
              </a:rPr>
              <a:t>м БС </a:t>
            </a:r>
            <a:r>
              <a:rPr sz="1400" spc="20" dirty="0">
                <a:latin typeface="Calibri"/>
                <a:cs typeface="Calibri"/>
              </a:rPr>
              <a:t>объём </a:t>
            </a:r>
            <a:r>
              <a:rPr sz="1400" spc="15" dirty="0" err="1">
                <a:latin typeface="Calibri"/>
                <a:cs typeface="Calibri"/>
              </a:rPr>
              <a:t>сработки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b="1" spc="10" dirty="0" smtClean="0">
                <a:latin typeface="Calibri"/>
                <a:cs typeface="Calibri"/>
              </a:rPr>
              <a:t>545</a:t>
            </a:r>
            <a:r>
              <a:rPr lang="en-US" sz="1400" b="1" spc="10" dirty="0" smtClean="0">
                <a:latin typeface="Calibri"/>
                <a:cs typeface="Calibri"/>
              </a:rPr>
              <a:t> </a:t>
            </a:r>
            <a:r>
              <a:rPr lang="ru-RU" sz="1400" spc="10" dirty="0" smtClean="0">
                <a:latin typeface="Calibri"/>
                <a:cs typeface="Calibri"/>
              </a:rPr>
              <a:t>млн. куб. м</a:t>
            </a:r>
            <a:r>
              <a:rPr sz="1400" spc="-15" dirty="0" smtClean="0">
                <a:latin typeface="Calibri"/>
                <a:cs typeface="Calibri"/>
              </a:rPr>
              <a:t> 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08700" y="6368287"/>
            <a:ext cx="3124199" cy="409086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10"/>
              </a:spcBef>
            </a:pPr>
            <a:r>
              <a:rPr sz="1200" spc="20" dirty="0">
                <a:latin typeface="Calibri"/>
                <a:cs typeface="Calibri"/>
              </a:rPr>
              <a:t>Уровень </a:t>
            </a:r>
            <a:r>
              <a:rPr sz="1200" spc="15" dirty="0">
                <a:latin typeface="Calibri"/>
                <a:cs typeface="Calibri"/>
              </a:rPr>
              <a:t>Днестровского </a:t>
            </a:r>
            <a:r>
              <a:rPr sz="1200" spc="20" dirty="0">
                <a:latin typeface="Calibri"/>
                <a:cs typeface="Calibri"/>
              </a:rPr>
              <a:t>водохранилища, </a:t>
            </a:r>
            <a:r>
              <a:rPr sz="1200" spc="25" dirty="0">
                <a:latin typeface="Calibri"/>
                <a:cs typeface="Calibri"/>
              </a:rPr>
              <a:t>м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25" dirty="0">
                <a:latin typeface="Calibri"/>
                <a:cs typeface="Calibri"/>
              </a:rPr>
              <a:t>БС</a:t>
            </a:r>
            <a:endParaRPr sz="1200" dirty="0">
              <a:latin typeface="Calibri"/>
              <a:cs typeface="Calibri"/>
            </a:endParaRPr>
          </a:p>
          <a:p>
            <a:pPr marR="8890" algn="r">
              <a:lnSpc>
                <a:spcPct val="100000"/>
              </a:lnSpc>
              <a:spcBef>
                <a:spcPts val="120"/>
              </a:spcBef>
            </a:pPr>
            <a:r>
              <a:rPr sz="1200" spc="15" dirty="0">
                <a:latin typeface="Calibri"/>
                <a:cs typeface="Calibri"/>
              </a:rPr>
              <a:t>Объём, млн. куб.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25" dirty="0">
                <a:latin typeface="Calibri"/>
                <a:cs typeface="Calibri"/>
              </a:rPr>
              <a:t>м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6299" y="123825"/>
            <a:ext cx="7242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Анализ предложений к эколого-репродукционному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попуску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2019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457</Words>
  <Application>Microsoft Office PowerPoint</Application>
  <PresentationFormat>Довільний</PresentationFormat>
  <Paragraphs>365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2" baseType="lpstr">
      <vt:lpstr>Office Theme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Ð­ÐºÐ¾Ð¿Ð¾Ð¿Ñ…Ñ†Ðº 2019 Ð€Ðœ.xlsx</dc:title>
  <dc:creator>ÐšÐ°Ñ‡Ð°Ñ‹Ð°</dc:creator>
  <cp:lastModifiedBy>Наташа</cp:lastModifiedBy>
  <cp:revision>5</cp:revision>
  <cp:lastPrinted>2019-04-04T06:27:20Z</cp:lastPrinted>
  <dcterms:created xsi:type="dcterms:W3CDTF">2019-04-03T15:38:13Z</dcterms:created>
  <dcterms:modified xsi:type="dcterms:W3CDTF">2019-04-04T06:33:43Z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2019-04-03T00:00:00Z</vt:filetime>
  </property>
  <property fmtid="{D5CDD505-2E9C-101B-9397-08002B2CF9AE}" pid="3" name="LastSaved">
    <vt:filetime>2019-04-03T00:00:00Z</vt:filetime>
  </property>
</Properties>
</file>