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73" r:id="rId13"/>
    <p:sldId id="268" r:id="rId14"/>
    <p:sldId id="272" r:id="rId15"/>
    <p:sldId id="267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660"/>
  </p:normalViewPr>
  <p:slideViewPr>
    <p:cSldViewPr snapToGrid="0">
      <p:cViewPr varScale="1">
        <p:scale>
          <a:sx n="46" d="100"/>
          <a:sy n="46" d="100"/>
        </p:scale>
        <p:origin x="87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055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28371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1387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77722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6278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54602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1887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705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2743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1704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62841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47204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41984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0945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29447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95112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BE0AD-E264-4083-8ECC-41DE1BB5CF07}" type="datetimeFigureOut">
              <a:rPr lang="ru-UA" smtClean="0"/>
              <a:t>04/04/2019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DCB4A51-8E03-43BE-A7F5-EEACE538317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4472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A8AED-17F7-491C-B32B-26FDD541A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6360" y="3071134"/>
            <a:ext cx="7766936" cy="1646302"/>
          </a:xfrm>
        </p:spPr>
        <p:txBody>
          <a:bodyPr/>
          <a:lstStyle/>
          <a:p>
            <a:pPr algn="ctr"/>
            <a:r>
              <a:rPr lang="ru-RU" sz="4000" b="1" dirty="0"/>
              <a:t>Трансграничный диагностический анализ бассейна р. Днестр</a:t>
            </a:r>
            <a:r>
              <a:rPr lang="ru-UA" dirty="0"/>
              <a:t/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6D792D-79B6-4D2C-AAE2-8BAB56574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0623" y="4411559"/>
            <a:ext cx="7766936" cy="1096899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Второе заседание Комиссии по устойчивому использованию и охране бассейна р. Днестр, </a:t>
            </a:r>
          </a:p>
          <a:p>
            <a:r>
              <a:rPr lang="ru-RU" sz="2400" dirty="0"/>
              <a:t>4 апреля 2019 г</a:t>
            </a:r>
            <a:r>
              <a:rPr lang="ru-RU" dirty="0"/>
              <a:t>.</a:t>
            </a:r>
            <a:endParaRPr lang="ru-UA" dirty="0"/>
          </a:p>
        </p:txBody>
      </p:sp>
      <p:pic>
        <p:nvPicPr>
          <p:cNvPr id="1026" name="Picture 2" descr="Ð ÐµÐ·ÑÐ»ÑÑÐ°Ñ Ð¿Ð¾ÑÑÐºÑ Ð·Ð¾Ð±ÑÐ°Ð¶ÐµÐ½Ñ Ð·Ð° Ð·Ð°Ð¿Ð¸ÑÐ¾Ð¼ &quot;GEF&quot;">
            <a:extLst>
              <a:ext uri="{FF2B5EF4-FFF2-40B4-BE49-F238E27FC236}">
                <a16:creationId xmlns:a16="http://schemas.microsoft.com/office/drawing/2014/main" id="{A8F3D42E-C8C3-42CE-8D4D-58D9D3EFF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08" y="292608"/>
            <a:ext cx="1287104" cy="128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 ÐµÐ·ÑÐ»ÑÑÐ°Ñ Ð¿Ð¾ÑÑÐºÑ Ð·Ð¾Ð±ÑÐ°Ð¶ÐµÐ½Ñ Ð·Ð° Ð·Ð°Ð¿Ð¸ÑÐ¾Ð¼ &quot;UNDP&quot;">
            <a:extLst>
              <a:ext uri="{FF2B5EF4-FFF2-40B4-BE49-F238E27FC236}">
                <a16:creationId xmlns:a16="http://schemas.microsoft.com/office/drawing/2014/main" id="{A9CE414D-CDCB-4FDF-98A4-50ACB2A02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559" y="292608"/>
            <a:ext cx="594701" cy="11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865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ECECEEC-3071-4BA8-A8C1-5CC6F150287B}"/>
              </a:ext>
            </a:extLst>
          </p:cNvPr>
          <p:cNvSpPr/>
          <p:nvPr/>
        </p:nvSpPr>
        <p:spPr>
          <a:xfrm>
            <a:off x="2444263" y="4927601"/>
            <a:ext cx="5698251" cy="17849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4572C-0960-454E-951A-9766E3826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74" y="20523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Результаты:</a:t>
            </a:r>
            <a:r>
              <a:rPr lang="ru-UA" sz="2700" dirty="0"/>
              <a:t>Оценка рисков недостижения хорошего экологического статуса / потенциала МПВ</a:t>
            </a:r>
            <a:r>
              <a:rPr lang="ru-RU" sz="2700" dirty="0"/>
              <a:t>:</a:t>
            </a:r>
            <a:r>
              <a:rPr lang="ru-UA" sz="2700" dirty="0"/>
              <a:t> </a:t>
            </a:r>
            <a:r>
              <a:rPr lang="ru-RU" sz="27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гидроморфологические</a:t>
            </a:r>
            <a:r>
              <a:rPr lang="ru-RU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изменения</a:t>
            </a:r>
            <a:r>
              <a:rPr lang="ru-UA" sz="2200" dirty="0"/>
              <a:t/>
            </a:r>
            <a:br>
              <a:rPr lang="ru-UA" sz="2200" dirty="0"/>
            </a:br>
            <a:endParaRPr lang="ru-UA" sz="22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EDBFB2-C881-433C-A9EF-FE639B6B742E}"/>
              </a:ext>
            </a:extLst>
          </p:cNvPr>
          <p:cNvSpPr/>
          <p:nvPr/>
        </p:nvSpPr>
        <p:spPr>
          <a:xfrm>
            <a:off x="1436914" y="4523000"/>
            <a:ext cx="72711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UA" sz="2400" dirty="0"/>
              <a:t>Украина</a:t>
            </a:r>
            <a:r>
              <a:rPr lang="ru-RU" sz="2400" dirty="0"/>
              <a:t>		</a:t>
            </a:r>
            <a:r>
              <a:rPr lang="ru-UA" sz="2400" dirty="0"/>
              <a:t> </a:t>
            </a:r>
            <a:r>
              <a:rPr lang="ru-RU" sz="2400" dirty="0"/>
              <a:t>				</a:t>
            </a:r>
            <a:r>
              <a:rPr lang="ru-UA" sz="2400" dirty="0"/>
              <a:t>Республика Молдова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BE444F-20AF-4A74-BF14-65BC6E4A528A}"/>
              </a:ext>
            </a:extLst>
          </p:cNvPr>
          <p:cNvSpPr txBox="1"/>
          <p:nvPr/>
        </p:nvSpPr>
        <p:spPr>
          <a:xfrm>
            <a:off x="3044180" y="5337067"/>
            <a:ext cx="1613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влияние: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F842ED-A5BD-4CAD-96E2-A55A22EAED12}"/>
              </a:ext>
            </a:extLst>
          </p:cNvPr>
          <p:cNvSpPr/>
          <p:nvPr/>
        </p:nvSpPr>
        <p:spPr>
          <a:xfrm>
            <a:off x="4959408" y="6307698"/>
            <a:ext cx="25491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Водохранилища</a:t>
            </a:r>
            <a:endParaRPr lang="ru-UA" sz="20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5DD58B4-12FD-4CC1-BC99-B1EA756EED6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5" t="9234" r="17325" b="2216"/>
          <a:stretch/>
        </p:blipFill>
        <p:spPr bwMode="auto">
          <a:xfrm>
            <a:off x="1436914" y="1664441"/>
            <a:ext cx="3018972" cy="28665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9729B1A-2DE0-4B1B-A38C-F26456BACCC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5" t="10125" r="16156" b="1951"/>
          <a:stretch/>
        </p:blipFill>
        <p:spPr bwMode="auto">
          <a:xfrm>
            <a:off x="4959408" y="1664441"/>
            <a:ext cx="3018972" cy="29684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9F940C-563D-43DE-AC6F-840372711257}"/>
              </a:ext>
            </a:extLst>
          </p:cNvPr>
          <p:cNvSpPr/>
          <p:nvPr/>
        </p:nvSpPr>
        <p:spPr>
          <a:xfrm>
            <a:off x="8416523" y="1221600"/>
            <a:ext cx="3238500" cy="526297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Критерии: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Водохранилища (объём больше 1 млн. м</a:t>
            </a:r>
            <a:r>
              <a:rPr lang="ru-RU" sz="1400" baseline="30000" dirty="0">
                <a:latin typeface="Calibri" panose="020F0502020204030204" pitchFamily="34" charset="0"/>
                <a:ea typeface="Times New Roman" panose="02020603050405020304" pitchFamily="18" charset="0"/>
              </a:rPr>
              <a:t>3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)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Подпоры уровня воды протяженностью более 1 км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Несколько водохранилищ и / или прудов (объём меньше 1 млн. м</a:t>
            </a:r>
            <a:r>
              <a:rPr lang="ru-RU" sz="1400" baseline="30000" dirty="0">
                <a:latin typeface="Calibri" panose="020F0502020204030204" pitchFamily="34" charset="0"/>
                <a:ea typeface="Times New Roman" panose="02020603050405020304" pitchFamily="18" charset="0"/>
              </a:rPr>
              <a:t>3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), создающих подпоры уровня воды с суммарной длиной более 30% длины всего МПВ/ВТ;</a:t>
            </a:r>
            <a:endParaRPr lang="ru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Спрямления русла длиной суммарно больше 70% длины МВП/ВТ;</a:t>
            </a:r>
            <a:endParaRPr lang="ru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Общая длина спрямлений русла, подпоров больше 50% длины всего МВП/ВТ; </a:t>
            </a:r>
            <a:endParaRPr lang="ru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Забор воды: для больших и очень больших рек – забор воды больше среднемноголетнего расхода 90% обеспеченности;</a:t>
            </a:r>
            <a:endParaRPr lang="ru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Колебания уровня воды ниже плотины ГЭС больше 50 см в течение суток на протяжении большей части года. </a:t>
            </a:r>
            <a:endParaRPr lang="ru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6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D36D6BC7-036D-4B5F-A63E-9282B42EB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919" y="5007536"/>
            <a:ext cx="1300162" cy="130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586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FA19D55-C678-4C57-815B-6A8EA0CCCDE2}"/>
              </a:ext>
            </a:extLst>
          </p:cNvPr>
          <p:cNvSpPr/>
          <p:nvPr/>
        </p:nvSpPr>
        <p:spPr>
          <a:xfrm>
            <a:off x="3609975" y="2562443"/>
            <a:ext cx="4759561" cy="4114363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975931-AD88-4DC8-BC32-7F34F6A5E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34" y="255162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Обобщенная</a:t>
            </a:r>
            <a:r>
              <a:rPr lang="ru-RU" b="1" dirty="0"/>
              <a:t> оценка рисков недостижения </a:t>
            </a:r>
            <a:r>
              <a:rPr lang="ru-RU" b="1" dirty="0">
                <a:solidFill>
                  <a:srgbClr val="00B0F0"/>
                </a:solidFill>
              </a:rPr>
              <a:t>хорошего экологического статуса / потенциала </a:t>
            </a:r>
            <a:r>
              <a:rPr lang="ru-RU" b="1" dirty="0"/>
              <a:t>МПВ РБР Днестр</a:t>
            </a:r>
            <a:r>
              <a:rPr lang="ru-UA" dirty="0"/>
              <a:t/>
            </a:r>
            <a:br>
              <a:rPr lang="ru-UA" dirty="0"/>
            </a:b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7B6792-DEAE-4D9F-A605-4307D7420F1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" t="5099" r="1949" b="5976"/>
          <a:stretch/>
        </p:blipFill>
        <p:spPr bwMode="auto">
          <a:xfrm>
            <a:off x="0" y="2017486"/>
            <a:ext cx="3457575" cy="2758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ECC96D-6406-4AFA-B181-465C5B68AC5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5" r="14203"/>
          <a:stretch/>
        </p:blipFill>
        <p:spPr bwMode="auto">
          <a:xfrm>
            <a:off x="8521936" y="1895476"/>
            <a:ext cx="3902293" cy="2880676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0DCC3FB-07F9-46B8-A6C3-058636965107}"/>
              </a:ext>
            </a:extLst>
          </p:cNvPr>
          <p:cNvSpPr/>
          <p:nvPr/>
        </p:nvSpPr>
        <p:spPr>
          <a:xfrm>
            <a:off x="1435215" y="4962525"/>
            <a:ext cx="16896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UA" dirty="0"/>
              <a:t>Украина</a:t>
            </a:r>
            <a:r>
              <a:rPr lang="ru-RU" dirty="0"/>
              <a:t>		</a:t>
            </a:r>
            <a:r>
              <a:rPr lang="ru-UA" dirty="0"/>
              <a:t> </a:t>
            </a:r>
            <a:r>
              <a:rPr lang="ru-RU" dirty="0"/>
              <a:t>				</a:t>
            </a:r>
            <a:endParaRPr lang="ru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75AE4B-CD68-401C-8771-7650D95B8F1E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" t="3452" r="1158" b="4301"/>
          <a:stretch/>
        </p:blipFill>
        <p:spPr bwMode="auto">
          <a:xfrm>
            <a:off x="3860917" y="2996223"/>
            <a:ext cx="4328330" cy="35598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6CD6AE-2C30-4001-8244-DE99F6507373}"/>
              </a:ext>
            </a:extLst>
          </p:cNvPr>
          <p:cNvSpPr/>
          <p:nvPr/>
        </p:nvSpPr>
        <p:spPr>
          <a:xfrm>
            <a:off x="8854625" y="4962525"/>
            <a:ext cx="31337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UA" dirty="0"/>
              <a:t>Республика Молдова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CE4A474-20B7-453C-ADC5-B68DC502A40D}"/>
              </a:ext>
            </a:extLst>
          </p:cNvPr>
          <p:cNvSpPr/>
          <p:nvPr/>
        </p:nvSpPr>
        <p:spPr>
          <a:xfrm>
            <a:off x="5061068" y="2678864"/>
            <a:ext cx="31337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Бассейн в целом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070648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19" y="1"/>
            <a:ext cx="9110006" cy="7039552"/>
          </a:xfrm>
        </p:spPr>
      </p:pic>
    </p:spTree>
    <p:extLst>
      <p:ext uri="{BB962C8B-B14F-4D97-AF65-F5344CB8AC3E}">
        <p14:creationId xmlns:p14="http://schemas.microsoft.com/office/powerpoint/2010/main" val="487380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FA19D55-C678-4C57-815B-6A8EA0CCCDE2}"/>
              </a:ext>
            </a:extLst>
          </p:cNvPr>
          <p:cNvSpPr/>
          <p:nvPr/>
        </p:nvSpPr>
        <p:spPr>
          <a:xfrm>
            <a:off x="3609975" y="2562443"/>
            <a:ext cx="4759561" cy="4114363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975931-AD88-4DC8-BC32-7F34F6A5E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Обобщенная</a:t>
            </a:r>
            <a:r>
              <a:rPr lang="ru-RU" b="1" dirty="0"/>
              <a:t> оценка рисков недостижения </a:t>
            </a:r>
            <a:r>
              <a:rPr lang="ru-RU" b="1" dirty="0">
                <a:solidFill>
                  <a:srgbClr val="00B0F0"/>
                </a:solidFill>
              </a:rPr>
              <a:t>хорошего химического статуса </a:t>
            </a:r>
            <a:r>
              <a:rPr lang="ru-RU" b="1" dirty="0"/>
              <a:t>МПВ РБР Днестр</a:t>
            </a:r>
            <a:r>
              <a:rPr lang="ru-UA" dirty="0"/>
              <a:t/>
            </a:r>
            <a:br>
              <a:rPr lang="ru-UA" dirty="0"/>
            </a:br>
            <a:endParaRPr lang="ru-UA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0DCC3FB-07F9-46B8-A6C3-058636965107}"/>
              </a:ext>
            </a:extLst>
          </p:cNvPr>
          <p:cNvSpPr/>
          <p:nvPr/>
        </p:nvSpPr>
        <p:spPr>
          <a:xfrm>
            <a:off x="1231713" y="5331857"/>
            <a:ext cx="16896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UA" sz="2400" dirty="0"/>
              <a:t>Украина</a:t>
            </a:r>
            <a:r>
              <a:rPr lang="ru-RU" sz="2400" dirty="0"/>
              <a:t>	</a:t>
            </a:r>
            <a:r>
              <a:rPr lang="ru-RU" dirty="0"/>
              <a:t>	</a:t>
            </a:r>
            <a:r>
              <a:rPr lang="ru-UA" dirty="0"/>
              <a:t> </a:t>
            </a:r>
            <a:r>
              <a:rPr lang="ru-RU" dirty="0"/>
              <a:t>				</a:t>
            </a:r>
            <a:endParaRPr lang="ru-UA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6CD6AE-2C30-4001-8244-DE99F6507373}"/>
              </a:ext>
            </a:extLst>
          </p:cNvPr>
          <p:cNvSpPr/>
          <p:nvPr/>
        </p:nvSpPr>
        <p:spPr>
          <a:xfrm>
            <a:off x="8898168" y="5491589"/>
            <a:ext cx="3133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UA" sz="2400" dirty="0"/>
              <a:t>Республика Молдова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CE4A474-20B7-453C-ADC5-B68DC502A40D}"/>
              </a:ext>
            </a:extLst>
          </p:cNvPr>
          <p:cNvSpPr/>
          <p:nvPr/>
        </p:nvSpPr>
        <p:spPr>
          <a:xfrm>
            <a:off x="5061068" y="2678864"/>
            <a:ext cx="3133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Бассейн в целом</a:t>
            </a:r>
            <a:endParaRPr lang="ru-UA" sz="24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509CC7-AE62-490B-A0AF-1BC04254BB7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2" t="6639" r="14000" b="2543"/>
          <a:stretch/>
        </p:blipFill>
        <p:spPr bwMode="auto">
          <a:xfrm>
            <a:off x="138979" y="2110205"/>
            <a:ext cx="3369220" cy="32216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735265D-AC8D-4C3D-B0C7-356071DDD1AA}"/>
              </a:ext>
            </a:extLst>
          </p:cNvPr>
          <p:cNvPicPr/>
          <p:nvPr/>
        </p:nvPicPr>
        <p:blipFill rotWithShape="1">
          <a:blip r:embed="rId3"/>
          <a:srcRect l="13399" t="3871" r="9381" b="2917"/>
          <a:stretch/>
        </p:blipFill>
        <p:spPr bwMode="auto">
          <a:xfrm>
            <a:off x="8769200" y="2249218"/>
            <a:ext cx="3133724" cy="30523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B371A2-9D78-4826-AF5E-3BB7638CCC30}"/>
              </a:ext>
            </a:extLst>
          </p:cNvPr>
          <p:cNvSpPr txBox="1"/>
          <p:nvPr/>
        </p:nvSpPr>
        <p:spPr>
          <a:xfrm>
            <a:off x="571829" y="5774293"/>
            <a:ext cx="2648089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shade val="50000"/>
                <a:alpha val="92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 только данные по 4 металлам - никелю, кадмию, ртути, свинцу</a:t>
            </a:r>
            <a:endParaRPr lang="ru-UA" dirty="0"/>
          </a:p>
        </p:txBody>
      </p:sp>
      <p:pic>
        <p:nvPicPr>
          <p:cNvPr id="7170" name="Picture 2" descr="Ð ÐµÐ·ÑÐ»ÑÑÐ°Ñ Ð¿Ð¾ÑÑÐºÑ Ð·Ð¾Ð±ÑÐ°Ð¶ÐµÐ½Ñ Ð·Ð° Ð·Ð°Ð¿Ð¸ÑÐ¾Ð¼ &quot;priority substances icon&quot;">
            <a:extLst>
              <a:ext uri="{FF2B5EF4-FFF2-40B4-BE49-F238E27FC236}">
                <a16:creationId xmlns:a16="http://schemas.microsoft.com/office/drawing/2014/main" id="{7F3F119D-8856-4745-8563-D699C0D4F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97" y="306177"/>
            <a:ext cx="1606690" cy="170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E6ADFF6-2238-43A4-98AC-8B8794243A77}"/>
              </a:ext>
            </a:extLst>
          </p:cNvPr>
          <p:cNvSpPr/>
          <p:nvPr/>
        </p:nvSpPr>
        <p:spPr>
          <a:xfrm>
            <a:off x="11445426" y="6097906"/>
            <a:ext cx="7982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1F4CFE-059D-4CF4-86D0-F6E42C984D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25" t="7144" r="11762" b="3433"/>
          <a:stretch/>
        </p:blipFill>
        <p:spPr>
          <a:xfrm>
            <a:off x="3898256" y="3220911"/>
            <a:ext cx="4296536" cy="329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4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47" y="170993"/>
            <a:ext cx="8653771" cy="6687007"/>
          </a:xfrm>
        </p:spPr>
      </p:pic>
    </p:spTree>
    <p:extLst>
      <p:ext uri="{BB962C8B-B14F-4D97-AF65-F5344CB8AC3E}">
        <p14:creationId xmlns:p14="http://schemas.microsoft.com/office/powerpoint/2010/main" val="1522576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2B342-7B9A-4DC3-BB2D-2A23851D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Общая оценка рисков недостижения хорошего химического и количественного статуса </a:t>
            </a:r>
            <a:r>
              <a:rPr lang="ru-RU" dirty="0">
                <a:solidFill>
                  <a:srgbClr val="7030A0"/>
                </a:solidFill>
              </a:rPr>
              <a:t>массивов подземных вод </a:t>
            </a:r>
            <a:endParaRPr lang="ru-UA" dirty="0">
              <a:solidFill>
                <a:srgbClr val="7030A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A5B27B-B9DE-464F-B52A-DD660CBA6343}"/>
              </a:ext>
            </a:extLst>
          </p:cNvPr>
          <p:cNvPicPr/>
          <p:nvPr/>
        </p:nvPicPr>
        <p:blipFill rotWithShape="1">
          <a:blip r:embed="rId2"/>
          <a:srcRect l="6481" t="1278" r="5600" b="3137"/>
          <a:stretch/>
        </p:blipFill>
        <p:spPr bwMode="auto">
          <a:xfrm>
            <a:off x="760537" y="2600325"/>
            <a:ext cx="4215131" cy="36480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2CD393-4429-4B40-94EA-816118391B98}"/>
              </a:ext>
            </a:extLst>
          </p:cNvPr>
          <p:cNvSpPr txBox="1"/>
          <p:nvPr/>
        </p:nvSpPr>
        <p:spPr>
          <a:xfrm>
            <a:off x="6467475" y="2600325"/>
            <a:ext cx="31337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 </a:t>
            </a:r>
            <a:r>
              <a:rPr lang="ru-RU" sz="2400" dirty="0" err="1"/>
              <a:t>МПзВ</a:t>
            </a:r>
            <a:r>
              <a:rPr lang="ru-RU" sz="2400" dirty="0"/>
              <a:t> - Органика + стоки </a:t>
            </a:r>
            <a:r>
              <a:rPr lang="ru-RU" sz="2400" dirty="0" err="1"/>
              <a:t>нефтеперабатывающих</a:t>
            </a:r>
            <a:r>
              <a:rPr lang="ru-RU" sz="2400" dirty="0"/>
              <a:t> предприятий</a:t>
            </a:r>
          </a:p>
          <a:p>
            <a:endParaRPr lang="ru-RU" sz="2400" dirty="0"/>
          </a:p>
          <a:p>
            <a:r>
              <a:rPr lang="ru-RU" sz="2400" dirty="0"/>
              <a:t>1 </a:t>
            </a:r>
            <a:r>
              <a:rPr lang="ru-RU" sz="2400" dirty="0" err="1"/>
              <a:t>МПзВ</a:t>
            </a:r>
            <a:r>
              <a:rPr lang="ru-RU" sz="2400" dirty="0"/>
              <a:t> - Истощение </a:t>
            </a:r>
            <a:endParaRPr lang="ru-UA" sz="2400" dirty="0"/>
          </a:p>
        </p:txBody>
      </p:sp>
      <p:pic>
        <p:nvPicPr>
          <p:cNvPr id="9218" name="Picture 2" descr="Ð ÐµÐ·ÑÐ»ÑÑÐ°Ñ Ð¿Ð¾ÑÑÐºÑ Ð·Ð¾Ð±ÑÐ°Ð¶ÐµÐ½Ñ Ð·Ð° Ð·Ð°Ð¿Ð¸ÑÐ¾Ð¼ &quot;refinery icon&quot;">
            <a:extLst>
              <a:ext uri="{FF2B5EF4-FFF2-40B4-BE49-F238E27FC236}">
                <a16:creationId xmlns:a16="http://schemas.microsoft.com/office/drawing/2014/main" id="{04B26998-4C37-4EFB-861C-7EC68AA946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57" b="8889"/>
          <a:stretch/>
        </p:blipFill>
        <p:spPr bwMode="auto">
          <a:xfrm>
            <a:off x="9818072" y="1733550"/>
            <a:ext cx="180498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FE0FD580-3E34-47C2-AB1A-9E678EBF6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504" y="4908649"/>
            <a:ext cx="1700205" cy="170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B3CFD20B-C220-465D-AB40-F54C90AA2644}"/>
              </a:ext>
            </a:extLst>
          </p:cNvPr>
          <p:cNvCxnSpPr/>
          <p:nvPr/>
        </p:nvCxnSpPr>
        <p:spPr>
          <a:xfrm flipV="1">
            <a:off x="9124950" y="2152650"/>
            <a:ext cx="693122" cy="3381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D80DCBAE-5F3A-4379-967A-989F528F2904}"/>
              </a:ext>
            </a:extLst>
          </p:cNvPr>
          <p:cNvCxnSpPr>
            <a:cxnSpLocks/>
          </p:cNvCxnSpPr>
          <p:nvPr/>
        </p:nvCxnSpPr>
        <p:spPr>
          <a:xfrm>
            <a:off x="9274002" y="4908649"/>
            <a:ext cx="702647" cy="655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492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FB49ED-E929-43DB-8C4E-D7530AE83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использовать эти данные?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626D72-9060-455C-A1AC-6AC2A9FBD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Основа для разработки новой системы мониторинга (определение первоочередных пунктов мониторинга)</a:t>
            </a:r>
          </a:p>
          <a:p>
            <a:endParaRPr lang="ru-RU" sz="2400" dirty="0"/>
          </a:p>
          <a:p>
            <a:r>
              <a:rPr lang="ru-RU" sz="2400" dirty="0"/>
              <a:t>Определение мероприятий согласно видам деятельности и соответствующим нагрузкам</a:t>
            </a:r>
          </a:p>
          <a:p>
            <a:endParaRPr lang="ru-RU" sz="2400" dirty="0"/>
          </a:p>
          <a:p>
            <a:r>
              <a:rPr lang="ru-RU" sz="2400" dirty="0"/>
              <a:t>Выделены сферы, в которым недостаточно информации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772279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Экономический анализ водопользования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76549"/>
            <a:ext cx="6951375" cy="4859382"/>
          </a:xfrm>
        </p:spPr>
        <p:txBody>
          <a:bodyPr>
            <a:normAutofit fontScale="77500" lnSpcReduction="20000"/>
          </a:bodyPr>
          <a:lstStyle/>
          <a:p>
            <a:r>
              <a:rPr lang="ru-RU" sz="2400" b="1" dirty="0"/>
              <a:t>Социально экономическая ситуация в бассейне</a:t>
            </a:r>
          </a:p>
          <a:p>
            <a:pPr lvl="1"/>
            <a:r>
              <a:rPr lang="ru-RU" sz="2200" b="1" dirty="0"/>
              <a:t>ВРП (евро) на душу населения – Украина: 1171, Республика Молдова: 2175</a:t>
            </a:r>
          </a:p>
          <a:p>
            <a:r>
              <a:rPr lang="ru-RU" sz="2400" b="1" dirty="0"/>
              <a:t>Водопользование в бассейне и прогноз на 2024 год</a:t>
            </a:r>
          </a:p>
          <a:p>
            <a:pPr lvl="1"/>
            <a:r>
              <a:rPr lang="ru-RU" sz="2400" dirty="0"/>
              <a:t>Общий объём</a:t>
            </a:r>
            <a:r>
              <a:rPr lang="ru-RU" sz="2400" b="1" dirty="0"/>
              <a:t> </a:t>
            </a:r>
            <a:r>
              <a:rPr lang="ru-RU" sz="2400" dirty="0"/>
              <a:t>забора воды (млн м3) из природных источников в 2017 г. составил  - Украина: 467, Республика Молдова: 810, включая </a:t>
            </a:r>
            <a:r>
              <a:rPr lang="ru-RU" sz="2400" dirty="0" err="1"/>
              <a:t>Кучурганы</a:t>
            </a:r>
            <a:endParaRPr lang="ru-RU" sz="2400" dirty="0"/>
          </a:p>
          <a:p>
            <a:pPr lvl="1"/>
            <a:r>
              <a:rPr lang="ru-RU" sz="2400" dirty="0"/>
              <a:t>Дефицита водных ресурсов в бассейне на территории Республики Молдова и Украины до 2024 г. не ожидается. В районах орошаемого земледелия возможен «локальный» дефицит в засушливые годы, который будет смягчен водохранилищами.</a:t>
            </a:r>
            <a:endParaRPr lang="ru-RU" sz="2400" b="1" dirty="0"/>
          </a:p>
          <a:p>
            <a:r>
              <a:rPr lang="ru-RU" sz="2400" b="1" dirty="0"/>
              <a:t>Источники поступления средств за использование и загрязнение водных ресурсов</a:t>
            </a:r>
          </a:p>
          <a:p>
            <a:r>
              <a:rPr lang="ru-RU" sz="2400" b="1" dirty="0"/>
              <a:t>Источники поступления средств для поддержания водных ресурсов в хорошем </a:t>
            </a:r>
            <a:r>
              <a:rPr lang="ru-RU" sz="2400" b="1" dirty="0" smtClean="0"/>
              <a:t>состоянии</a:t>
            </a:r>
            <a:endParaRPr lang="ru-RU" sz="2400" b="1" dirty="0"/>
          </a:p>
        </p:txBody>
      </p:sp>
      <p:pic>
        <p:nvPicPr>
          <p:cNvPr id="4" name="Рисунок 1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" r="1697"/>
          <a:stretch/>
        </p:blipFill>
        <p:spPr bwMode="auto">
          <a:xfrm>
            <a:off x="7582844" y="418011"/>
            <a:ext cx="4223385" cy="3073695"/>
          </a:xfrm>
          <a:prstGeom prst="rect">
            <a:avLst/>
          </a:prstGeom>
          <a:noFill/>
          <a:ln w="9525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447" y="3683295"/>
            <a:ext cx="4264178" cy="3013577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910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Взаимосвязанные проблемы количества и качества вод – некоторые аспекты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815737"/>
            <a:ext cx="9877455" cy="4767943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Изменение климата</a:t>
            </a:r>
          </a:p>
          <a:p>
            <a:pPr lvl="1"/>
            <a:r>
              <a:rPr lang="ru-RU" dirty="0"/>
              <a:t>Основная часть проблем сконцентрируется в среднем и, особенно, нижнем течениях Днестра. Здесь будет наиболее выражено снижение среднего и минимального стока, увеличение высоты и интенсивности дождевых паводков, обострение проблемы </a:t>
            </a:r>
            <a:r>
              <a:rPr lang="ru-RU" dirty="0" err="1"/>
              <a:t>водообеспечения</a:t>
            </a:r>
            <a:r>
              <a:rPr lang="ru-RU" dirty="0"/>
              <a:t> из-за снижения уровня и качества воды. В дельте и нижнем течении Днестра также находятся наиболее уязвимые пойменные и водно-болотные экосистемы</a:t>
            </a:r>
          </a:p>
          <a:p>
            <a:r>
              <a:rPr lang="ru-RU" sz="2400" dirty="0"/>
              <a:t>Паводки и затопления</a:t>
            </a:r>
          </a:p>
          <a:p>
            <a:pPr lvl="1"/>
            <a:r>
              <a:rPr lang="ru-RU" dirty="0"/>
              <a:t>Эффективность современной защиты будет снижаться с ожидаемым ростом водности катастрофических паводков в будущем. </a:t>
            </a:r>
          </a:p>
          <a:p>
            <a:r>
              <a:rPr lang="ru-RU" sz="2400" dirty="0"/>
              <a:t>Засухи и дефицит воды</a:t>
            </a:r>
          </a:p>
          <a:p>
            <a:pPr lvl="1"/>
            <a:r>
              <a:rPr lang="ru-RU" dirty="0"/>
              <a:t>Расчеты по глобальному сценарию A1B для бассейна Днестра показывают вероятное снижение к 2050 году среднего и минимального стока в среднем и нижнем течении Днестра (при его увеличении в верхней части бассейна, так что общий сток останется неизменным). От снижения уровня и качества воды пострадают также водные и околоводные экосистемы и ихтиофауна, существование которых непосредственно связано с гидрологическим режимом водотоков и водоемов. Снижение уровня подземных вод повысит уязвимость лесных экосистем.</a:t>
            </a:r>
            <a:endParaRPr lang="ru-RU" sz="2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9590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7FC53-E127-4751-8078-4E4AA6731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Специфика ТДА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7CAF5A-F634-4797-8BB7-7A3DE5128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327" y="1761688"/>
            <a:ext cx="4599341" cy="3880773"/>
          </a:xfrm>
        </p:spPr>
        <p:txBody>
          <a:bodyPr>
            <a:normAutofit/>
          </a:bodyPr>
          <a:lstStyle/>
          <a:p>
            <a:r>
              <a:rPr lang="ru-RU" sz="2400" dirty="0"/>
              <a:t>Отвечает по структуре Анализу состояния бассейна Плана управления речным бассейном (Водная Рамочная Директива ЕС)</a:t>
            </a:r>
          </a:p>
          <a:p>
            <a:r>
              <a:rPr lang="ru-RU" sz="2400" dirty="0"/>
              <a:t>Трансграничный</a:t>
            </a:r>
          </a:p>
          <a:p>
            <a:r>
              <a:rPr lang="ru-RU" sz="2400" dirty="0"/>
              <a:t>Взяты р</a:t>
            </a:r>
            <a:r>
              <a:rPr lang="en-US" sz="2400" dirty="0" err="1"/>
              <a:t>еки</a:t>
            </a:r>
            <a:r>
              <a:rPr lang="en-US" sz="2400" dirty="0"/>
              <a:t> с </a:t>
            </a:r>
            <a:r>
              <a:rPr lang="en-US" sz="2400" dirty="0" err="1"/>
              <a:t>площадью</a:t>
            </a:r>
            <a:r>
              <a:rPr lang="en-US" sz="2400" dirty="0"/>
              <a:t> </a:t>
            </a:r>
            <a:r>
              <a:rPr lang="en-US" sz="2400" dirty="0" err="1"/>
              <a:t>водосбора</a:t>
            </a:r>
            <a:r>
              <a:rPr lang="en-US" sz="2400" dirty="0"/>
              <a:t> </a:t>
            </a:r>
            <a:r>
              <a:rPr lang="en-US" sz="2400" dirty="0" err="1"/>
              <a:t>более</a:t>
            </a:r>
            <a:r>
              <a:rPr lang="en-US" sz="2400" dirty="0"/>
              <a:t> 1000 км</a:t>
            </a:r>
            <a:r>
              <a:rPr lang="en-US" sz="2400" baseline="30000" dirty="0"/>
              <a:t>2 </a:t>
            </a:r>
            <a:r>
              <a:rPr lang="en-US" sz="2400" dirty="0"/>
              <a:t>(</a:t>
            </a:r>
            <a:r>
              <a:rPr lang="en-US" sz="2400" dirty="0" err="1"/>
              <a:t>всего</a:t>
            </a:r>
            <a:r>
              <a:rPr lang="en-US" sz="2400" dirty="0"/>
              <a:t> 21 </a:t>
            </a:r>
            <a:r>
              <a:rPr lang="en-US" sz="2400" dirty="0" err="1"/>
              <a:t>река</a:t>
            </a:r>
            <a:r>
              <a:rPr lang="ru-RU" sz="2400" dirty="0"/>
              <a:t>) </a:t>
            </a:r>
            <a:endParaRPr lang="ru-UA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C1EA3C-64E6-4A11-A9CE-1FF0BE374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773" y="1761688"/>
            <a:ext cx="6595227" cy="5096312"/>
          </a:xfrm>
          <a:prstGeom prst="rect">
            <a:avLst/>
          </a:prstGeom>
        </p:spPr>
      </p:pic>
      <p:pic>
        <p:nvPicPr>
          <p:cNvPr id="4098" name="Picture 2" descr="Ð ÐµÐ·ÑÐ»ÑÑÐ°Ñ Ð¿Ð¾ÑÑÐºÑ Ð·Ð¾Ð±ÑÐ°Ð¶ÐµÐ½Ñ Ð·Ð° Ð·Ð°Ð¿Ð¸ÑÐ¾Ð¼ &quot;ÑÐºÑÐ°ÑÐ½Ð° Ð¼Ð¾Ð»Ð´Ð¾Ð²Ð°&quot;">
            <a:extLst>
              <a:ext uri="{FF2B5EF4-FFF2-40B4-BE49-F238E27FC236}">
                <a16:creationId xmlns:a16="http://schemas.microsoft.com/office/drawing/2014/main" id="{36879FE1-F9A2-4C57-BD79-43438E0D3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593" y="4211"/>
            <a:ext cx="2431409" cy="162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996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D0B3D5-538C-4F54-BA87-E216EE29E57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598" y="1816641"/>
            <a:ext cx="4113402" cy="301541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0C7452-796D-49FB-B179-62A49BA94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Идентификация массивов поверхностных вод  / водных тел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DC8090-5928-4C23-B9C5-907A643A7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7552266" cy="4550604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sz="2600" dirty="0"/>
              <a:t>Все категории</a:t>
            </a:r>
          </a:p>
          <a:p>
            <a:pPr lvl="0"/>
            <a:r>
              <a:rPr lang="ru-RU" sz="2600" dirty="0"/>
              <a:t>Реки: </a:t>
            </a:r>
            <a:r>
              <a:rPr lang="ru-RU" sz="2600" b="1" dirty="0"/>
              <a:t>113</a:t>
            </a:r>
            <a:r>
              <a:rPr lang="ru-RU" sz="2600" dirty="0"/>
              <a:t> (97 Украина + 14 Республика Молдова + 2 трансграничные)</a:t>
            </a:r>
            <a:endParaRPr lang="ru-UA" sz="2600" dirty="0"/>
          </a:p>
          <a:p>
            <a:pPr lvl="0"/>
            <a:r>
              <a:rPr lang="ru-RU" sz="2600" dirty="0"/>
              <a:t>Озера: </a:t>
            </a:r>
            <a:r>
              <a:rPr lang="ru-RU" sz="2600" b="1" dirty="0"/>
              <a:t>0</a:t>
            </a:r>
            <a:r>
              <a:rPr lang="ru-RU" sz="2600" dirty="0"/>
              <a:t> (от 10 км2) </a:t>
            </a:r>
            <a:endParaRPr lang="ru-UA" sz="2600" dirty="0"/>
          </a:p>
          <a:p>
            <a:pPr lvl="0"/>
            <a:r>
              <a:rPr lang="ru-RU" sz="2600" dirty="0"/>
              <a:t>Переходные воды: </a:t>
            </a:r>
            <a:r>
              <a:rPr lang="ru-RU" sz="2600" b="1" dirty="0"/>
              <a:t>2</a:t>
            </a:r>
            <a:r>
              <a:rPr lang="ru-RU" sz="2600" dirty="0"/>
              <a:t> (в </a:t>
            </a:r>
            <a:r>
              <a:rPr lang="ru-RU" sz="2600" dirty="0" err="1"/>
              <a:t>Днестровком</a:t>
            </a:r>
            <a:r>
              <a:rPr lang="ru-RU" sz="2600" dirty="0"/>
              <a:t> лимане) </a:t>
            </a:r>
            <a:endParaRPr lang="ru-UA" sz="2600" dirty="0"/>
          </a:p>
          <a:p>
            <a:pPr lvl="0"/>
            <a:r>
              <a:rPr lang="ru-RU" sz="2600" dirty="0"/>
              <a:t>Прибрежные воды:</a:t>
            </a:r>
            <a:r>
              <a:rPr lang="ru-RU" sz="2600" b="1" dirty="0"/>
              <a:t> 1 </a:t>
            </a:r>
            <a:r>
              <a:rPr lang="ru-RU" sz="2600" dirty="0"/>
              <a:t>(участок Черного моря напротив Цареградского пролива)</a:t>
            </a:r>
            <a:endParaRPr lang="ru-UA" sz="2600" dirty="0"/>
          </a:p>
          <a:p>
            <a:pPr lvl="0"/>
            <a:r>
              <a:rPr lang="ru-RU" sz="2600" dirty="0"/>
              <a:t>искусственные или значительно измененные: </a:t>
            </a:r>
            <a:r>
              <a:rPr lang="ru-RU" sz="2600" b="1" dirty="0"/>
              <a:t>62 </a:t>
            </a:r>
            <a:r>
              <a:rPr lang="ru-RU" sz="2600" dirty="0"/>
              <a:t>(42 Украина + 20 Молдова).</a:t>
            </a:r>
          </a:p>
          <a:p>
            <a:pPr lvl="0"/>
            <a:endParaRPr lang="ru-RU" dirty="0"/>
          </a:p>
          <a:p>
            <a:pPr marL="0" lvl="0" indent="0"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ВСЕГО: 178 МВП / ВТ – единиц управления согласно ВРД ЕС</a:t>
            </a:r>
            <a:endParaRPr lang="ru-UA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16059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8145F2A-4F5E-455E-BDEA-C810E99F2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37" y="925917"/>
            <a:ext cx="7554488" cy="5837561"/>
          </a:xfr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4F3A761-8733-4FF4-B50B-8A51960FD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223" y="0"/>
            <a:ext cx="8596668" cy="1320800"/>
          </a:xfrm>
        </p:spPr>
        <p:txBody>
          <a:bodyPr>
            <a:normAutofit/>
          </a:bodyPr>
          <a:lstStyle/>
          <a:p>
            <a:r>
              <a:rPr lang="ru-RU" sz="2800" dirty="0"/>
              <a:t>Кандидаты в значительно измененные массивы поверхностных вод / водные тела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3667678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695D6-E7ED-4C1F-9FF7-F1359F4E9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Идентификация массивов подземных вод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931B3F-45FF-4971-BF80-A9D87EBF3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765411" cy="3880773"/>
          </a:xfrm>
        </p:spPr>
        <p:txBody>
          <a:bodyPr>
            <a:normAutofit/>
          </a:bodyPr>
          <a:lstStyle/>
          <a:p>
            <a:r>
              <a:rPr lang="ru-RU" sz="2400" dirty="0"/>
              <a:t>Всего 22 </a:t>
            </a:r>
            <a:r>
              <a:rPr lang="ru-RU" sz="2400" dirty="0" err="1"/>
              <a:t>МПзВ</a:t>
            </a:r>
            <a:endParaRPr lang="ru-RU" sz="2400" dirty="0"/>
          </a:p>
          <a:p>
            <a:r>
              <a:rPr lang="ru-RU" sz="2400" dirty="0"/>
              <a:t>14 – только в Украине</a:t>
            </a:r>
          </a:p>
          <a:p>
            <a:r>
              <a:rPr lang="ru-RU" sz="2400" dirty="0"/>
              <a:t>6 – только в Республике Молдова </a:t>
            </a:r>
          </a:p>
          <a:p>
            <a:r>
              <a:rPr lang="ru-RU" sz="2400" dirty="0"/>
              <a:t>2 трансграничных массива подземных вод </a:t>
            </a:r>
            <a:endParaRPr lang="ru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0F0BC4-7650-4EF3-92E1-E914C9C478C2}"/>
              </a:ext>
            </a:extLst>
          </p:cNvPr>
          <p:cNvPicPr/>
          <p:nvPr/>
        </p:nvPicPr>
        <p:blipFill rotWithShape="1">
          <a:blip r:embed="rId2"/>
          <a:srcRect l="15484" t="2665" r="7324" b="2090"/>
          <a:stretch/>
        </p:blipFill>
        <p:spPr bwMode="auto">
          <a:xfrm>
            <a:off x="5932374" y="1663391"/>
            <a:ext cx="5765411" cy="46451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68212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F80EA-B0AF-4AD8-ACC1-1C8312026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77" y="67659"/>
            <a:ext cx="11034447" cy="1320800"/>
          </a:xfrm>
        </p:spPr>
        <p:txBody>
          <a:bodyPr/>
          <a:lstStyle/>
          <a:p>
            <a:r>
              <a:rPr lang="ru-RU" dirty="0"/>
              <a:t>Виды деятельности и нагрузки</a:t>
            </a:r>
            <a:endParaRPr lang="ru-UA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12B04BC-2DED-4E80-9248-CE59C734B0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811685"/>
              </p:ext>
            </p:extLst>
          </p:nvPr>
        </p:nvGraphicFramePr>
        <p:xfrm>
          <a:off x="461177" y="885371"/>
          <a:ext cx="10582595" cy="5904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00534">
                  <a:extLst>
                    <a:ext uri="{9D8B030D-6E8A-4147-A177-3AD203B41FA5}">
                      <a16:colId xmlns:a16="http://schemas.microsoft.com/office/drawing/2014/main" val="3718981903"/>
                    </a:ext>
                  </a:extLst>
                </a:gridCol>
                <a:gridCol w="5682061">
                  <a:extLst>
                    <a:ext uri="{9D8B030D-6E8A-4147-A177-3AD203B41FA5}">
                      <a16:colId xmlns:a16="http://schemas.microsoft.com/office/drawing/2014/main" val="484869069"/>
                    </a:ext>
                  </a:extLst>
                </a:gridCol>
              </a:tblGrid>
              <a:tr h="1747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Вид деятельности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Нагрузка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2155248511"/>
                  </a:ext>
                </a:extLst>
              </a:tr>
              <a:tr h="349548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Жилищно-коммунальное хозяйство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Забор воды для бытовых и коммунальных нужд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1394835313"/>
                  </a:ext>
                </a:extLst>
              </a:tr>
              <a:tr h="524322">
                <a:tc v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Загрязнение поверхностных и подземных вод органическими и биогенными веществами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1936279346"/>
                  </a:ext>
                </a:extLst>
              </a:tr>
              <a:tr h="361685">
                <a:tc v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Загрязнение бытовыми отходами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883763942"/>
                  </a:ext>
                </a:extLst>
              </a:tr>
              <a:tr h="17477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Промышленность (включая нефтехимическую, целлюлозно-бумажную и  предприятия пищевой промышленности)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Забор воды 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3370099887"/>
                  </a:ext>
                </a:extLst>
              </a:tr>
              <a:tr h="349548">
                <a:tc v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Загрязнение поверхностных и подземных вод опасными веществами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2563327278"/>
                  </a:ext>
                </a:extLst>
              </a:tr>
              <a:tr h="17477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Сельское хозяйство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Забор воды для ирригации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3195595088"/>
                  </a:ext>
                </a:extLst>
              </a:tr>
              <a:tr h="524322">
                <a:tc v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Загрязнение вод пестицидами и органическими и биогенными веществами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2036164549"/>
                  </a:ext>
                </a:extLst>
              </a:tr>
              <a:tr h="349548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Гидроэнергетика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Нарушение природного течения рек и миграции водных организмов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4040702389"/>
                  </a:ext>
                </a:extLst>
              </a:tr>
              <a:tr h="174774">
                <a:tc v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Изменение гидрологического режима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965223237"/>
                  </a:ext>
                </a:extLst>
              </a:tr>
              <a:tr h="3616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Рыбное хозяйство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Инвазивные виды, загрязнение органическими веществами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4192249947"/>
                  </a:ext>
                </a:extLst>
              </a:tr>
              <a:tr h="3616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Протипаводковая защита</a:t>
                      </a:r>
                      <a:endParaRPr lang="ru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Морфологические изменения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40" marR="65540" marT="0" marB="0"/>
                </a:tc>
                <a:extLst>
                  <a:ext uri="{0D108BD9-81ED-4DB2-BD59-A6C34878D82A}">
                    <a16:rowId xmlns:a16="http://schemas.microsoft.com/office/drawing/2014/main" val="3533942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314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B671-6998-4B5F-8993-B8BFDEDF0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Методика идентификации значительных антропогенных нагрузок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4A9D82-04F3-41EC-A67A-F58014329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8"/>
            <a:ext cx="9497180" cy="4530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Методика включает оценку влияния по следующим компонентам:</a:t>
            </a:r>
            <a:endParaRPr lang="ru-UA" sz="2400" dirty="0"/>
          </a:p>
          <a:p>
            <a:pPr lvl="0"/>
            <a:r>
              <a:rPr lang="ru-RU" sz="2400" dirty="0"/>
              <a:t>загрязнение органическими веществами; </a:t>
            </a:r>
            <a:endParaRPr lang="ru-UA" sz="2400" dirty="0"/>
          </a:p>
          <a:p>
            <a:pPr lvl="0"/>
            <a:r>
              <a:rPr lang="ru-RU" sz="2400" dirty="0"/>
              <a:t>загрязнение биогенными веществами; </a:t>
            </a:r>
            <a:endParaRPr lang="ru-UA" sz="2400" dirty="0"/>
          </a:p>
          <a:p>
            <a:pPr lvl="0"/>
            <a:r>
              <a:rPr lang="ru-RU" sz="2400" dirty="0"/>
              <a:t>загрязнение опасными веществами; </a:t>
            </a:r>
            <a:endParaRPr lang="ru-UA" sz="2400" dirty="0"/>
          </a:p>
          <a:p>
            <a:pPr lvl="0"/>
            <a:r>
              <a:rPr lang="ru-RU" sz="2400" dirty="0"/>
              <a:t>аварийное загрязнение и влияние загрязненных территорий (полигонов, площадок, зон и т.п.),</a:t>
            </a:r>
            <a:endParaRPr lang="ru-UA" sz="2400" dirty="0"/>
          </a:p>
          <a:p>
            <a:pPr lvl="0"/>
            <a:r>
              <a:rPr lang="ru-RU" sz="2400" dirty="0" err="1"/>
              <a:t>гидроморфологические</a:t>
            </a:r>
            <a:r>
              <a:rPr lang="ru-RU" sz="2400" dirty="0"/>
              <a:t> изменения (нарушения непрерывности потока воды и сред, изменение гидрологического режима, морфологические изменения).</a:t>
            </a:r>
            <a:endParaRPr lang="ru-UA" sz="2400" dirty="0"/>
          </a:p>
          <a:p>
            <a:pPr marL="0" indent="0">
              <a:buNone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85943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0ECDAA6-DC5F-4CC1-ACAD-053490E40B6E}"/>
              </a:ext>
            </a:extLst>
          </p:cNvPr>
          <p:cNvSpPr/>
          <p:nvPr/>
        </p:nvSpPr>
        <p:spPr>
          <a:xfrm>
            <a:off x="8274340" y="1386830"/>
            <a:ext cx="3639727" cy="2756396"/>
          </a:xfrm>
          <a:prstGeom prst="rect">
            <a:avLst/>
          </a:prstGeom>
          <a:solidFill>
            <a:srgbClr val="FFFF0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4572C-0960-454E-951A-9766E3826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819" y="14704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Результаты:</a:t>
            </a:r>
            <a:r>
              <a:rPr lang="ru-UA" sz="2700" dirty="0"/>
              <a:t>Оценка рисков недостижения хорошего экологического статуса / потенциала МПВ от </a:t>
            </a:r>
            <a:r>
              <a:rPr lang="ru-RU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точечных</a:t>
            </a:r>
            <a:r>
              <a:rPr lang="ru-UA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источников</a:t>
            </a:r>
            <a:r>
              <a:rPr lang="ru-UA" sz="2200" dirty="0"/>
              <a:t/>
            </a:r>
            <a:br>
              <a:rPr lang="ru-UA" sz="2200" dirty="0"/>
            </a:br>
            <a:endParaRPr lang="ru-UA" sz="22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EDBFB2-C881-433C-A9EF-FE639B6B742E}"/>
              </a:ext>
            </a:extLst>
          </p:cNvPr>
          <p:cNvSpPr/>
          <p:nvPr/>
        </p:nvSpPr>
        <p:spPr>
          <a:xfrm>
            <a:off x="1538515" y="4927601"/>
            <a:ext cx="7281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UA" sz="2400" dirty="0"/>
              <a:t>Украина</a:t>
            </a:r>
            <a:r>
              <a:rPr lang="ru-RU" sz="2400" dirty="0"/>
              <a:t>		</a:t>
            </a:r>
            <a:r>
              <a:rPr lang="ru-UA" sz="2400" dirty="0"/>
              <a:t> </a:t>
            </a:r>
            <a:r>
              <a:rPr lang="ru-RU" sz="2400" dirty="0"/>
              <a:t>					</a:t>
            </a:r>
            <a:r>
              <a:rPr lang="ru-UA" sz="2400" dirty="0"/>
              <a:t>Республика Молдова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BE444F-20AF-4A74-BF14-65BC6E4A528A}"/>
              </a:ext>
            </a:extLst>
          </p:cNvPr>
          <p:cNvSpPr txBox="1"/>
          <p:nvPr/>
        </p:nvSpPr>
        <p:spPr>
          <a:xfrm>
            <a:off x="602876" y="5408315"/>
            <a:ext cx="91523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Проанализировано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/>
              <a:t>293</a:t>
            </a:r>
            <a:r>
              <a:rPr lang="ru-RU" sz="2400" dirty="0"/>
              <a:t> точечных источника загрязнений РБР Днестра (96 коммунальных, 73 промышленных и 61 сельскохозяйственных, 63 других</a:t>
            </a:r>
            <a:r>
              <a:rPr lang="ru-RU" dirty="0"/>
              <a:t>)</a:t>
            </a:r>
            <a:endParaRPr lang="ru-UA" dirty="0"/>
          </a:p>
          <a:p>
            <a:endParaRPr lang="ru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D9E1A7D-0025-4D94-ABD3-2D1D6A13C78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" t="5175" r="1592" b="2858"/>
          <a:stretch/>
        </p:blipFill>
        <p:spPr bwMode="auto">
          <a:xfrm>
            <a:off x="662819" y="1883038"/>
            <a:ext cx="3674289" cy="29574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EB50F52-97C0-4206-9DC4-F8A88773EF3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3" t="1969" r="12285" b="3014"/>
          <a:stretch/>
        </p:blipFill>
        <p:spPr bwMode="auto">
          <a:xfrm>
            <a:off x="4920343" y="2017554"/>
            <a:ext cx="2934552" cy="2582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5E97502-465A-443A-93C4-E4C652850C21}"/>
              </a:ext>
            </a:extLst>
          </p:cNvPr>
          <p:cNvSpPr/>
          <p:nvPr/>
        </p:nvSpPr>
        <p:spPr>
          <a:xfrm>
            <a:off x="8274340" y="1428642"/>
            <a:ext cx="3639728" cy="27563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</a:rPr>
              <a:t>Оценка по таким параметрам</a:t>
            </a:r>
            <a:r>
              <a:rPr lang="ru-RU" dirty="0">
                <a:latin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</a:rPr>
              <a:t>Сброс сточных вод (эквивалент населения)</a:t>
            </a:r>
            <a:endParaRPr lang="ru-UA" dirty="0">
              <a:latin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</a:rPr>
              <a:t>Сброс сточных вод (объем сброса) </a:t>
            </a:r>
            <a:endParaRPr lang="ru-UA" dirty="0">
              <a:latin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</a:rPr>
              <a:t>Химические и физико-химические показатели (данные мониторинга)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ru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Ð ÐµÐ·ÑÐ»ÑÑÐ°Ñ Ð¿Ð¾ÑÑÐºÑ Ð·Ð¾Ð±ÑÐ°Ð¶ÐµÐ½Ñ Ð·Ð° Ð·Ð°Ð¿Ð¸ÑÐ¾Ð¼ &quot;communal wastewater icon&quot;">
            <a:extLst>
              <a:ext uri="{FF2B5EF4-FFF2-40B4-BE49-F238E27FC236}">
                <a16:creationId xmlns:a16="http://schemas.microsoft.com/office/drawing/2014/main" id="{6F60EDA2-A8E9-42D9-8E1B-2AC84201A9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7" t="16772" r="13077" b="22857"/>
          <a:stretch/>
        </p:blipFill>
        <p:spPr bwMode="auto">
          <a:xfrm>
            <a:off x="9572625" y="4927601"/>
            <a:ext cx="1828800" cy="161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423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ECECEEC-3071-4BA8-A8C1-5CC6F150287B}"/>
              </a:ext>
            </a:extLst>
          </p:cNvPr>
          <p:cNvSpPr/>
          <p:nvPr/>
        </p:nvSpPr>
        <p:spPr>
          <a:xfrm>
            <a:off x="1090569" y="5007363"/>
            <a:ext cx="8214163" cy="17849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4572C-0960-454E-951A-9766E3826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64" y="182238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Результаты:</a:t>
            </a:r>
            <a:r>
              <a:rPr lang="ru-UA" sz="2700" dirty="0"/>
              <a:t>Оценка рисков недостижения хорошего экологического статуса / потенциала МПВ от </a:t>
            </a:r>
            <a:r>
              <a:rPr lang="ru-UA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диффузных источников</a:t>
            </a:r>
            <a:r>
              <a:rPr lang="ru-UA" sz="2200" dirty="0"/>
              <a:t/>
            </a:r>
            <a:br>
              <a:rPr lang="ru-UA" sz="2200" dirty="0"/>
            </a:br>
            <a:endParaRPr lang="ru-UA" sz="22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C307D2C-9F7E-4180-AEF6-712C25CB96A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" t="7169" r="3457" b="2939"/>
          <a:stretch/>
        </p:blipFill>
        <p:spPr bwMode="auto">
          <a:xfrm>
            <a:off x="1182319" y="1527436"/>
            <a:ext cx="3968975" cy="30337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A056BA-792E-488C-96C0-854B6571941E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1" r="14201" b="110"/>
          <a:stretch/>
        </p:blipFill>
        <p:spPr bwMode="auto">
          <a:xfrm>
            <a:off x="5184478" y="1503039"/>
            <a:ext cx="4380435" cy="2975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EDBFB2-C881-433C-A9EF-FE639B6B742E}"/>
              </a:ext>
            </a:extLst>
          </p:cNvPr>
          <p:cNvSpPr/>
          <p:nvPr/>
        </p:nvSpPr>
        <p:spPr>
          <a:xfrm>
            <a:off x="2305142" y="4599601"/>
            <a:ext cx="7825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UA" sz="2400" dirty="0"/>
              <a:t>Украина</a:t>
            </a:r>
            <a:r>
              <a:rPr lang="ru-RU" sz="2400" dirty="0"/>
              <a:t>		</a:t>
            </a:r>
            <a:r>
              <a:rPr lang="ru-UA" sz="2400" dirty="0"/>
              <a:t> </a:t>
            </a:r>
            <a:r>
              <a:rPr lang="ru-RU" sz="2400" dirty="0"/>
              <a:t>					</a:t>
            </a:r>
            <a:r>
              <a:rPr lang="ru-UA" sz="2400" dirty="0"/>
              <a:t>Республика Молдова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BE444F-20AF-4A74-BF14-65BC6E4A528A}"/>
              </a:ext>
            </a:extLst>
          </p:cNvPr>
          <p:cNvSpPr txBox="1"/>
          <p:nvPr/>
        </p:nvSpPr>
        <p:spPr>
          <a:xfrm>
            <a:off x="1155852" y="5266282"/>
            <a:ext cx="7701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Влияние показателей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земледелия</a:t>
            </a:r>
            <a:endParaRPr lang="ru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Ð ÐµÐ·ÑÐ»ÑÑÐ°Ñ Ð¿Ð¾ÑÑÐºÑ Ð·Ð¾Ð±ÑÐ°Ð¶ÐµÐ½Ñ Ð·Ð° Ð·Ð°Ð¿Ð¸ÑÐ¾Ð¼ &quot;ÑÑÐ°ÐºÑÐ¾Ñ Ð¸ÐºÐ¾Ð½ÐºÐ°&quot;">
            <a:extLst>
              <a:ext uri="{FF2B5EF4-FFF2-40B4-BE49-F238E27FC236}">
                <a16:creationId xmlns:a16="http://schemas.microsoft.com/office/drawing/2014/main" id="{87A7B171-0B25-4ED1-9201-99F89028F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961" y="5084359"/>
            <a:ext cx="1006515" cy="100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DD57BD97-28EF-491C-B200-5AB8868443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5F4F2"/>
              </a:clrFrom>
              <a:clrTo>
                <a:srgbClr val="F5F4F2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4" b="17462"/>
          <a:stretch/>
        </p:blipFill>
        <p:spPr bwMode="auto">
          <a:xfrm>
            <a:off x="6513060" y="4847489"/>
            <a:ext cx="1469471" cy="13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F842ED-A5BD-4CAD-96E2-A55A22EAED12}"/>
              </a:ext>
            </a:extLst>
          </p:cNvPr>
          <p:cNvSpPr/>
          <p:nvPr/>
        </p:nvSpPr>
        <p:spPr>
          <a:xfrm>
            <a:off x="4579917" y="6223328"/>
            <a:ext cx="1933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распаханность</a:t>
            </a:r>
            <a:endParaRPr lang="ru-UA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71E1EA8-BDF5-4E60-9CEC-44907CC9419C}"/>
              </a:ext>
            </a:extLst>
          </p:cNvPr>
          <p:cNvSpPr/>
          <p:nvPr/>
        </p:nvSpPr>
        <p:spPr>
          <a:xfrm>
            <a:off x="6096000" y="6118275"/>
            <a:ext cx="3030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использование </a:t>
            </a:r>
            <a:endParaRPr lang="en-US" dirty="0"/>
          </a:p>
          <a:p>
            <a:pPr algn="ctr"/>
            <a:r>
              <a:rPr lang="ru-RU" dirty="0"/>
              <a:t>минеральных удобрений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0541139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142</TotalTime>
  <Words>898</Words>
  <Application>Microsoft Office PowerPoint</Application>
  <PresentationFormat>Widescreen</PresentationFormat>
  <Paragraphs>110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 3</vt:lpstr>
      <vt:lpstr>Аспект</vt:lpstr>
      <vt:lpstr>Трансграничный диагностический анализ бассейна р. Днестр </vt:lpstr>
      <vt:lpstr>Специфика ТДА</vt:lpstr>
      <vt:lpstr>Идентификация массивов поверхностных вод  / водных тел</vt:lpstr>
      <vt:lpstr>Кандидаты в значительно измененные массивы поверхностных вод / водные тела</vt:lpstr>
      <vt:lpstr>Идентификация массивов подземных вод</vt:lpstr>
      <vt:lpstr>Виды деятельности и нагрузки</vt:lpstr>
      <vt:lpstr>Методика идентификации значительных антропогенных нагрузок</vt:lpstr>
      <vt:lpstr>Результаты:Оценка рисков недостижения хорошего экологического статуса / потенциала МПВ от точечных источников </vt:lpstr>
      <vt:lpstr>Результаты:Оценка рисков недостижения хорошего экологического статуса / потенциала МПВ от диффузных источников </vt:lpstr>
      <vt:lpstr>Результаты:Оценка рисков недостижения хорошего экологического статуса / потенциала МПВ: гидроморфологические изменения </vt:lpstr>
      <vt:lpstr>Обобщенная оценка рисков недостижения хорошего экологического статуса / потенциала МПВ РБР Днестр </vt:lpstr>
      <vt:lpstr>PowerPoint Presentation</vt:lpstr>
      <vt:lpstr>Обобщенная оценка рисков недостижения хорошего химического статуса МПВ РБР Днестр </vt:lpstr>
      <vt:lpstr>PowerPoint Presentation</vt:lpstr>
      <vt:lpstr>Общая оценка рисков недостижения хорошего химического и количественного статуса массивов подземных вод </vt:lpstr>
      <vt:lpstr>Как использовать эти данные?</vt:lpstr>
      <vt:lpstr>Экономический анализ водопользования </vt:lpstr>
      <vt:lpstr>Взаимосвязанные проблемы количества и качества вод – некоторые аспекты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Трансграничный диагностический анализ бассейна р. Днестр</dc:title>
  <dc:creator>Lena</dc:creator>
  <cp:lastModifiedBy>rmelian@rambler.ru</cp:lastModifiedBy>
  <cp:revision>18</cp:revision>
  <dcterms:created xsi:type="dcterms:W3CDTF">2019-04-01T13:34:11Z</dcterms:created>
  <dcterms:modified xsi:type="dcterms:W3CDTF">2019-04-04T07:43:57Z</dcterms:modified>
</cp:coreProperties>
</file>