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3" r:id="rId5"/>
    <p:sldId id="276" r:id="rId6"/>
    <p:sldId id="264" r:id="rId7"/>
    <p:sldId id="265" r:id="rId8"/>
    <p:sldId id="266" r:id="rId9"/>
    <p:sldId id="275" r:id="rId10"/>
    <p:sldId id="278" r:id="rId11"/>
    <p:sldId id="279" r:id="rId12"/>
    <p:sldId id="280" r:id="rId13"/>
    <p:sldId id="281" r:id="rId14"/>
    <p:sldId id="283" r:id="rId15"/>
    <p:sldId id="284" r:id="rId16"/>
    <p:sldId id="267" r:id="rId17"/>
    <p:sldId id="277" r:id="rId18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0000FF"/>
    <a:srgbClr val="003399"/>
    <a:srgbClr val="00FFFF"/>
    <a:srgbClr val="00CCFF"/>
    <a:srgbClr val="990033"/>
    <a:srgbClr val="000000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-114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033C2-9CD9-40B1-95C1-87EFBED17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A347FF7-71E2-4BBD-B0E1-C19C85A59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C2CF96-7B06-4E83-9398-3B77AA059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E084FA3-6372-46F6-B9D0-5991EBCB7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58333EB-53DE-4E36-B77D-35FD380C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1556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84F96B-E5E8-4853-94B0-161CC4038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C5CDE1B-2E4C-4E19-ADE1-8D9639416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FC1EF8D-9A78-41DA-8364-53F63C67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4D22AB6-1DB5-4FB5-8DAC-DA6A5A6D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4D19745-9F01-449A-B98B-248647E8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91266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19C82C4-5B0E-4054-B31D-93BB142C5F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DF964B6-30F3-4CF9-8282-D16A79224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542F0FF-C65E-4EBD-8117-11001634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6CD6E5-9235-4EC9-A0A5-49CFE1C8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CA5C860-B527-4D1F-895F-E0F83D00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5974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270178-B92E-4171-9221-DAA10610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00A8DDC-FBD0-4178-9245-0F7F8E781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0E74238-062D-45C8-8CD5-A6AC72D8C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4F6D569-F057-47E3-86F7-0FEB5B16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DA7FE9D-FBCD-4C0E-B586-582E0A01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29956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8EB021-0FAA-45FE-9550-E86E14C3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DEBA7D1-EB8C-4FE1-906F-EF8B0EA6E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98BA703-8B85-4045-B0D0-A6B449201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09661D-570B-48CF-B6E2-56A1AB5B8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59AA92-CDB6-4A37-9D39-1B851C79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6651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9AE5A8-E364-4366-9005-75238A8BF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076ACD3-4B56-4B20-A85D-72093580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E674A4F-BFA6-495E-A86F-3E6A44B85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7B34FB-A94D-4C52-A100-61EC1EDE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CBD2CE6-DB17-4A41-9830-FF202FAC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8CA0614-F381-4140-9518-2387AEF3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927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2EE06E-9996-42D2-87E9-A09ECD51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5AAA1E9-1CB4-4E0C-A432-D59EBFA02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BA237AA-9083-409B-B480-F7EE3D119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B999317-8C8E-49ED-9C5A-1AB880777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3321BE8-BFEF-4F87-BABB-67AD221110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42C2F6B-90BB-4F8A-B824-882773E87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149D699-A2E1-4864-BBEB-1448B8F0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4E7EC8A-9B6D-4F03-B201-5E6A60FAF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186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C69D1C-3D15-43FE-8E38-7CE7F614C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4B888C7-BAD8-46F0-A089-E2103641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4B5D4B0-2B6A-4836-9EFD-B8C6A2BE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9E6713E-CAE5-4DA9-8268-C7D07B66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6117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1A3F1FB-A038-42CE-83BA-465A90DEA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01EC4EB-14F9-4AC0-A8BB-5C2596F0A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44BB822-41C9-48A3-8D57-821DAAC4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0238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AC3692-D0A7-4241-9182-6664E77F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3BBA7E2-045A-4811-840C-3092837B0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690CC26-C161-453F-B385-70C391A27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5AD37C8-BEFC-4CB8-B650-844FF081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69A74CD-351F-44EE-8311-8C68AE58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644BBA4-DC7E-4911-9D68-0E3364376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032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B69A42-7FAA-4D27-908C-35BFD74AC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7093274-470F-4B7D-811D-0A7A71F60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3F26CA-60BC-4463-B1A9-2A1B56C06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6935512-E02D-4633-B6B2-8A933DEF4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FF66991-A93E-4AEE-AD44-ED6317E4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A492903-5361-4E53-8F50-CA570C44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4900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85018B6-C2D3-460A-B054-1320D6A0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2D4477A-7B1B-4CA5-B49F-7B1F4464B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F3A7DEB-FFDA-4D4D-A92A-46BE9DB176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0539D6-68CC-4F33-B5BC-7F799FFEE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0FA194A-469C-4EC2-9F39-F56C9874E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9812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elzubcov@mail.r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emf"/><Relationship Id="rId7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jpeg"/><Relationship Id="rId3" Type="http://schemas.openxmlformats.org/officeDocument/2006/relationships/image" Target="../media/image2.emf"/><Relationship Id="rId7" Type="http://schemas.openxmlformats.org/officeDocument/2006/relationships/image" Target="../media/image30.jpeg"/><Relationship Id="rId12" Type="http://schemas.openxmlformats.org/officeDocument/2006/relationships/image" Target="../media/image3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wmf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png"/><Relationship Id="rId4" Type="http://schemas.openxmlformats.org/officeDocument/2006/relationships/hyperlink" Target="https://l.facebook.com/l.php?u=https://fb.me/Monitox.project.BSB27&amp;h=AT01IlephGbodFaxVLWthEpkbzb14PfmTpeeis_0AYv8otn-svBJ3DqCjVG2gkKAl_yOT0Y7YqKa7WO4dmFXvDRK3568bthRzDVUMtC5JWn5UYz-VXPbIsk2-kkRsuoIpzNX9Q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33" y="39249"/>
            <a:ext cx="12192000" cy="6818751"/>
            <a:chOff x="0" y="0"/>
            <a:chExt cx="12192000" cy="6818751"/>
          </a:xfrm>
        </p:grpSpPr>
        <p:pic>
          <p:nvPicPr>
            <p:cNvPr id="7" name="Picture 6" descr="P">
              <a:extLst>
                <a:ext uri="{FF2B5EF4-FFF2-40B4-BE49-F238E27FC236}">
                  <a16:creationId xmlns="" xmlns:a16="http://schemas.microsoft.com/office/drawing/2014/main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0" y="0"/>
              <a:ext cx="12192000" cy="6818751"/>
            </a:xfrm>
            <a:prstGeom prst="rect">
              <a:avLst/>
            </a:prstGeom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56271" y="5489908"/>
            <a:ext cx="117407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o-RO" sz="2000" b="1" dirty="0" smtClean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Mem.</a:t>
            </a:r>
            <a:r>
              <a:rPr lang="en-US" altLang="ro-RO" sz="2000" b="1" dirty="0" err="1" smtClean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cor</a:t>
            </a:r>
            <a:r>
              <a:rPr lang="en-US" altLang="ro-RO" sz="2000" b="1" dirty="0" smtClean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.,Pro</a:t>
            </a:r>
            <a:r>
              <a:rPr lang="ro-RO" altLang="ro-RO" sz="2000" b="1" dirty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f. dr. </a:t>
            </a:r>
            <a:r>
              <a:rPr lang="en-US" altLang="ro-RO" sz="2000" b="1" dirty="0" err="1" smtClean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habil</a:t>
            </a:r>
            <a:r>
              <a:rPr lang="en-US" altLang="ro-RO" sz="2000" b="1" dirty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en-US" altLang="ro-RO" sz="2000" b="1" dirty="0" smtClean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Elena </a:t>
            </a:r>
            <a:r>
              <a:rPr lang="en-US" altLang="ro-RO" sz="2000" b="1" dirty="0" err="1" smtClean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Zubcov</a:t>
            </a:r>
            <a:r>
              <a:rPr lang="ro-RO" altLang="ro-RO" sz="2000" b="1" dirty="0" smtClean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ro-RO" sz="2000" b="1" dirty="0" err="1" smtClean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Institutul</a:t>
            </a:r>
            <a:r>
              <a:rPr lang="en-US" altLang="ro-RO" sz="2000" b="1" dirty="0" smtClean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 de </a:t>
            </a:r>
            <a:r>
              <a:rPr lang="en-US" altLang="ro-RO" sz="2000" b="1" dirty="0" err="1" smtClean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Zoologi</a:t>
            </a:r>
            <a:r>
              <a:rPr lang="ru-RU" altLang="ro-RO" sz="2000" b="1" dirty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е</a:t>
            </a:r>
            <a:r>
              <a:rPr lang="en-US" altLang="ro-RO" sz="2000" b="1" dirty="0" smtClean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, MECC</a:t>
            </a:r>
            <a:endParaRPr lang="en-US" altLang="ro-RO" sz="2000" dirty="0">
              <a:solidFill>
                <a:srgbClr val="990033"/>
              </a:solidFill>
              <a:latin typeface="+mn-lt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o-RO" sz="2000" dirty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</a:rPr>
              <a:t>Email: </a:t>
            </a:r>
            <a:r>
              <a:rPr lang="en-US" altLang="ro-RO" sz="2000" b="1" dirty="0" smtClean="0">
                <a:solidFill>
                  <a:srgbClr val="990033"/>
                </a:solidFill>
                <a:latin typeface="+mn-lt"/>
                <a:cs typeface="Times New Roman" panose="02020603050405020304" pitchFamily="18" charset="0"/>
                <a:hlinkClick r:id="rId4"/>
              </a:rPr>
              <a:t>elzubcov@mail.ru</a:t>
            </a:r>
            <a:endParaRPr lang="en-US" altLang="ro-RO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6"/>
          <p:cNvSpPr>
            <a:spLocks noChangeArrowheads="1"/>
          </p:cNvSpPr>
          <p:nvPr/>
        </p:nvSpPr>
        <p:spPr bwMode="auto">
          <a:xfrm>
            <a:off x="191483" y="2434476"/>
            <a:ext cx="1174073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000" b="1" i="1" dirty="0">
                <a:solidFill>
                  <a:srgbClr val="003399"/>
                </a:solidFill>
              </a:rPr>
              <a:t>Black Sea Basin interdisciplinary cooperation network for </a:t>
            </a:r>
            <a:r>
              <a:rPr lang="en-US" altLang="en-US" sz="2000" b="1" i="1" dirty="0" smtClean="0">
                <a:solidFill>
                  <a:srgbClr val="003399"/>
                </a:solidFill>
              </a:rPr>
              <a:t>sustainable </a:t>
            </a:r>
            <a:r>
              <a:rPr lang="en-US" altLang="en-US" sz="2000" b="1" i="1" dirty="0">
                <a:solidFill>
                  <a:srgbClr val="003399"/>
                </a:solidFill>
              </a:rPr>
              <a:t>joint monitoring of environmental toxicants migration, improved evaluation of ecological state and human health impact of harmful </a:t>
            </a:r>
            <a:r>
              <a:rPr lang="en-US" altLang="en-US" sz="2000" b="1" i="1" dirty="0" smtClean="0">
                <a:solidFill>
                  <a:srgbClr val="003399"/>
                </a:solidFill>
              </a:rPr>
              <a:t>substances,</a:t>
            </a:r>
            <a:r>
              <a:rPr lang="ru-RU" altLang="en-US" sz="2000" b="1" i="1" dirty="0" smtClean="0">
                <a:solidFill>
                  <a:srgbClr val="003399"/>
                </a:solidFill>
              </a:rPr>
              <a:t> </a:t>
            </a:r>
            <a:r>
              <a:rPr lang="en-US" altLang="en-US" sz="2000" b="1" i="1" dirty="0" smtClean="0">
                <a:solidFill>
                  <a:srgbClr val="003399"/>
                </a:solidFill>
              </a:rPr>
              <a:t>and </a:t>
            </a:r>
            <a:r>
              <a:rPr lang="en-US" altLang="en-US" sz="2000" b="1" i="1" dirty="0">
                <a:solidFill>
                  <a:srgbClr val="003399"/>
                </a:solidFill>
              </a:rPr>
              <a:t>public exposure </a:t>
            </a:r>
            <a:r>
              <a:rPr lang="en-US" altLang="en-US" sz="2000" b="1" i="1" dirty="0" smtClean="0">
                <a:solidFill>
                  <a:srgbClr val="003399"/>
                </a:solidFill>
              </a:rPr>
              <a:t>prevention</a:t>
            </a:r>
            <a:r>
              <a:rPr lang="ru-RU" altLang="en-US" sz="2000" b="1" i="1" dirty="0" smtClean="0">
                <a:solidFill>
                  <a:srgbClr val="003399"/>
                </a:solidFill>
              </a:rPr>
              <a:t>.</a:t>
            </a:r>
          </a:p>
          <a:p>
            <a:pPr algn="ctr"/>
            <a:endParaRPr lang="ru-RU" altLang="en-US" sz="2000" i="1" dirty="0" smtClean="0">
              <a:solidFill>
                <a:srgbClr val="003399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003399"/>
                </a:solidFill>
                <a:latin typeface="Calibri" pitchFamily="34" charset="0"/>
              </a:rPr>
              <a:t>Междисциплинарная сеть  кооперирования в бассейне Черного  Моря в целях комплексного стабильного мониторинга миграции токсических соединений в окружающей среде, оценки  экологического состояния влияния </a:t>
            </a:r>
            <a:r>
              <a:rPr lang="ru-RU" sz="2000" b="1" i="1" dirty="0">
                <a:solidFill>
                  <a:srgbClr val="003399"/>
                </a:solidFill>
                <a:latin typeface="Calibri" pitchFamily="34" charset="0"/>
              </a:rPr>
              <a:t>и </a:t>
            </a:r>
            <a:r>
              <a:rPr lang="ru-RU" sz="2000" b="1" i="1" dirty="0" smtClean="0">
                <a:solidFill>
                  <a:srgbClr val="003399"/>
                </a:solidFill>
                <a:latin typeface="Calibri" pitchFamily="34" charset="0"/>
              </a:rPr>
              <a:t>профилактик воздействия </a:t>
            </a:r>
            <a:r>
              <a:rPr lang="en-US" sz="2000" b="1" i="1" dirty="0" smtClean="0">
                <a:solidFill>
                  <a:srgbClr val="003399"/>
                </a:solidFill>
                <a:latin typeface="Calibri" pitchFamily="34" charset="0"/>
              </a:rPr>
              <a:t> </a:t>
            </a:r>
            <a:r>
              <a:rPr lang="ru-RU" sz="2000" b="1" i="1" dirty="0" smtClean="0">
                <a:solidFill>
                  <a:srgbClr val="003399"/>
                </a:solidFill>
                <a:latin typeface="Calibri" pitchFamily="34" charset="0"/>
              </a:rPr>
              <a:t>особо опасных веществ на </a:t>
            </a:r>
          </a:p>
          <a:p>
            <a:pPr algn="ctr"/>
            <a:r>
              <a:rPr lang="ru-RU" sz="2000" b="1" i="1" dirty="0" smtClean="0">
                <a:solidFill>
                  <a:srgbClr val="003399"/>
                </a:solidFill>
                <a:latin typeface="Calibri" pitchFamily="34" charset="0"/>
              </a:rPr>
              <a:t>здоровье населения</a:t>
            </a:r>
            <a:endParaRPr lang="en-US" sz="2000" b="1" i="1" dirty="0">
              <a:solidFill>
                <a:srgbClr val="003399"/>
              </a:solidFill>
              <a:latin typeface="Calibri" pitchFamily="34" charset="0"/>
            </a:endParaRPr>
          </a:p>
        </p:txBody>
      </p:sp>
      <p:sp>
        <p:nvSpPr>
          <p:cNvPr id="9" name="Ορθογώνιο 6"/>
          <p:cNvSpPr>
            <a:spLocks noChangeArrowheads="1"/>
          </p:cNvSpPr>
          <p:nvPr/>
        </p:nvSpPr>
        <p:spPr bwMode="auto">
          <a:xfrm>
            <a:off x="216947" y="1911256"/>
            <a:ext cx="44681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o-RO" sz="2800" b="1" dirty="0" smtClean="0">
                <a:solidFill>
                  <a:srgbClr val="FF0000"/>
                </a:solidFill>
                <a:latin typeface="Calibri" pitchFamily="34" charset="0"/>
              </a:rPr>
              <a:t>Pro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</a:rPr>
              <a:t>j</a:t>
            </a:r>
            <a:r>
              <a:rPr lang="ro-RO" sz="2800" b="1" dirty="0" smtClean="0">
                <a:solidFill>
                  <a:srgbClr val="FF0000"/>
                </a:solidFill>
                <a:latin typeface="Calibri" pitchFamily="34" charset="0"/>
              </a:rPr>
              <a:t>ect cod BSB27</a:t>
            </a:r>
            <a:endParaRPr lang="en-US" sz="28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60666" y="6207622"/>
            <a:ext cx="92390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Киев, 04 апреля 2019</a:t>
            </a:r>
            <a:r>
              <a:rPr lang="ru-RU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</a:t>
            </a:r>
            <a:endParaRPr lang="en-GB" b="1" dirty="0">
              <a:solidFill>
                <a:srgbClr val="0033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00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59377" y="-322629"/>
            <a:ext cx="12192000" cy="7180629"/>
            <a:chOff x="0" y="0"/>
            <a:chExt cx="12192000" cy="6818751"/>
          </a:xfrm>
        </p:grpSpPr>
        <p:pic>
          <p:nvPicPr>
            <p:cNvPr id="8" name="Picture 7" descr="P">
              <a:extLst>
                <a:ext uri="{FF2B5EF4-FFF2-40B4-BE49-F238E27FC236}">
                  <a16:creationId xmlns:a16="http://schemas.microsoft.com/office/drawing/2014/main" xmlns="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0" y="0"/>
              <a:ext cx="12192000" cy="6818751"/>
            </a:xfrm>
            <a:prstGeom prst="rect">
              <a:avLst/>
            </a:prstGeom>
          </p:spPr>
        </p:pic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327707" y="2276012"/>
            <a:ext cx="110597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Логистический и научный потенциал Института зоологии</a:t>
            </a:r>
            <a:endParaRPr lang="ro-RO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o-RO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o-RO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52551" y="6390031"/>
            <a:ext cx="71379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1600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Киев, 04 апреля 2019</a:t>
            </a:r>
            <a:endParaRPr lang="en-US" altLang="ro-RO" sz="1600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78830" y="1722543"/>
            <a:ext cx="57116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altLang="ro-RO" sz="2400" b="1" dirty="0" smtClean="0">
                <a:solidFill>
                  <a:srgbClr val="003399"/>
                </a:solidFill>
                <a:latin typeface="Trebuchet MS" panose="020B0603020202020204" pitchFamily="34" charset="0"/>
              </a:rPr>
              <a:t>Proiect cod eMS BSB27 - MONITOX</a:t>
            </a:r>
            <a:endParaRPr lang="en-US" sz="2400" dirty="0">
              <a:latin typeface="Trebuchet MS" panose="020B0603020202020204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837" y="2983895"/>
            <a:ext cx="2880176" cy="2348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840" y="2983898"/>
            <a:ext cx="2912717" cy="2348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217" y="2983894"/>
            <a:ext cx="3004023" cy="2348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 descr="I:\echipament\foto echipament LHE\IMG_272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474" y="2983898"/>
            <a:ext cx="2903181" cy="244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525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96883" y="-178130"/>
            <a:ext cx="12393097" cy="7590647"/>
            <a:chOff x="0" y="0"/>
            <a:chExt cx="12192000" cy="6818751"/>
          </a:xfrm>
        </p:grpSpPr>
        <p:pic>
          <p:nvPicPr>
            <p:cNvPr id="8" name="Picture 7" descr="P">
              <a:extLst>
                <a:ext uri="{FF2B5EF4-FFF2-40B4-BE49-F238E27FC236}">
                  <a16:creationId xmlns:a16="http://schemas.microsoft.com/office/drawing/2014/main" xmlns="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0" y="0"/>
              <a:ext cx="12192000" cy="6818751"/>
            </a:xfrm>
            <a:prstGeom prst="rect">
              <a:avLst/>
            </a:prstGeom>
          </p:spPr>
        </p:pic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" name="Picture 471" descr="DSCN449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5987"/>
            <a:ext cx="2992114" cy="2363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11" descr="20151021_10202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168" y="1949936"/>
            <a:ext cx="3167562" cy="218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4" descr="C:\Users\elena\AppData\Local\Temp\IMG_271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8" y="4063640"/>
            <a:ext cx="2980706" cy="295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I:\echipament\foto echipament LHE\IMG_273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168" y="4262941"/>
            <a:ext cx="3136892" cy="2582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19507" y="2262701"/>
            <a:ext cx="30341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>
                <a:latin typeface="Calibri" pitchFamily="34" charset="0"/>
              </a:rPr>
              <a:t>Spectrometru de emisie atomică, Thermo Scientific iCAP 6200</a:t>
            </a:r>
            <a:endParaRPr lang="en-US" alt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31111" y="2495697"/>
            <a:ext cx="22054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>
                <a:latin typeface="Calibri" pitchFamily="34" charset="0"/>
              </a:rPr>
              <a:t>Sistema cromatografică UHPLC Flexar   FX 20</a:t>
            </a:r>
            <a:endParaRPr lang="en-US" alt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0706" y="5077009"/>
            <a:ext cx="18839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 err="1">
                <a:solidFill>
                  <a:srgbClr val="000000"/>
                </a:solidFill>
              </a:rPr>
              <a:t>Analizator</a:t>
            </a:r>
            <a:r>
              <a:rPr lang="en-US" altLang="en-US" b="1" dirty="0">
                <a:solidFill>
                  <a:srgbClr val="000000"/>
                </a:solidFill>
              </a:rPr>
              <a:t> genetic-Applied </a:t>
            </a:r>
            <a:r>
              <a:rPr lang="en-US" altLang="en-US" b="1" dirty="0" err="1">
                <a:solidFill>
                  <a:srgbClr val="000000"/>
                </a:solidFill>
              </a:rPr>
              <a:t>Biosystem</a:t>
            </a:r>
            <a:r>
              <a:rPr lang="en-US" altLang="en-US" b="1" dirty="0">
                <a:solidFill>
                  <a:srgbClr val="000000"/>
                </a:solidFill>
              </a:rPr>
              <a:t>)  3500</a:t>
            </a:r>
            <a:endParaRPr lang="en-US" alt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231111" y="5329160"/>
            <a:ext cx="2317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>
                <a:latin typeface="Calibri" pitchFamily="34" charset="0"/>
              </a:rPr>
              <a:t>Cromatograf de gaze Clarus 500 și unitatea HS 40 Trap</a:t>
            </a:r>
            <a:endParaRPr lang="en-US" alt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14341" y="6920507"/>
            <a:ext cx="2622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Киев, 04 апреля 2019</a:t>
            </a:r>
            <a:endParaRPr lang="en-US" altLang="ro-RO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5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-309388"/>
            <a:ext cx="12100956" cy="7277767"/>
            <a:chOff x="0" y="0"/>
            <a:chExt cx="12192000" cy="6818751"/>
          </a:xfrm>
        </p:grpSpPr>
        <p:pic>
          <p:nvPicPr>
            <p:cNvPr id="8" name="Picture 7" descr="P">
              <a:extLst>
                <a:ext uri="{FF2B5EF4-FFF2-40B4-BE49-F238E27FC236}">
                  <a16:creationId xmlns:a16="http://schemas.microsoft.com/office/drawing/2014/main" xmlns="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0" y="0"/>
              <a:ext cx="12192000" cy="6818751"/>
            </a:xfrm>
            <a:prstGeom prst="rect">
              <a:avLst/>
            </a:prstGeom>
          </p:spPr>
        </p:pic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" name="Рисунок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9" t="16524" r="16025" b="37038"/>
          <a:stretch>
            <a:fillRect/>
          </a:stretch>
        </p:blipFill>
        <p:spPr bwMode="auto">
          <a:xfrm>
            <a:off x="130238" y="2010645"/>
            <a:ext cx="4788295" cy="3051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0238" y="5271770"/>
            <a:ext cx="41801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Microscop Axio Imager А.2 </a:t>
            </a:r>
            <a:r>
              <a:rPr lang="en-US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o-RO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Zeiss,</a:t>
            </a:r>
            <a:r>
              <a:rPr lang="en-US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o-RO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Binocular Stereo Discovery V8 </a:t>
            </a:r>
            <a:r>
              <a:rPr lang="en-US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o-RO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Zeiss</a:t>
            </a:r>
            <a:endParaRPr lang="en-US" alt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36272" y="1892382"/>
            <a:ext cx="6769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>
                <a:solidFill>
                  <a:srgbClr val="FF0000"/>
                </a:solidFill>
                <a:latin typeface="Calibri" pitchFamily="34" charset="0"/>
              </a:rPr>
              <a:t>Echipamente pentru pregătirea mostrelor de analizat la metodele specificate</a:t>
            </a:r>
            <a:endParaRPr lang="ru-RU" b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0" name="Picture 2" descr="I:\echipament\foto echipament LHE\IMG_274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041" y="5001732"/>
            <a:ext cx="2100008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9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272" y="2538713"/>
            <a:ext cx="2150179" cy="1712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7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049" y="2505324"/>
            <a:ext cx="2037747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8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796" y="2505324"/>
            <a:ext cx="912506" cy="164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1" descr="DSCN2095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598" y="2557070"/>
            <a:ext cx="1400690" cy="1535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6" descr="DSCN2084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095" y="4977367"/>
            <a:ext cx="1961018" cy="1234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I:\echipament\foto echipament LHE\IMG_275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466" y="4370130"/>
            <a:ext cx="1838822" cy="2323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7623958" y="4296936"/>
            <a:ext cx="2256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FF0000"/>
                </a:solidFill>
                <a:latin typeface="Calibri" pitchFamily="34" charset="0"/>
              </a:rPr>
              <a:t>Digestor</a:t>
            </a:r>
            <a:r>
              <a:rPr lang="en-US" sz="1600" dirty="0">
                <a:solidFill>
                  <a:srgbClr val="FF0000"/>
                </a:solidFill>
                <a:latin typeface="Calibri" pitchFamily="34" charset="0"/>
              </a:rPr>
              <a:t> cu </a:t>
            </a:r>
            <a:r>
              <a:rPr lang="en-US" sz="1600" dirty="0" err="1">
                <a:solidFill>
                  <a:srgbClr val="FF0000"/>
                </a:solidFill>
                <a:latin typeface="Calibri" pitchFamily="34" charset="0"/>
              </a:rPr>
              <a:t>microunde</a:t>
            </a:r>
            <a:r>
              <a:rPr lang="en-US" sz="16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Calibri" pitchFamily="34" charset="0"/>
              </a:rPr>
              <a:t>SpeedWave</a:t>
            </a:r>
            <a:r>
              <a:rPr lang="en-US" sz="1600" dirty="0">
                <a:solidFill>
                  <a:srgbClr val="FF0000"/>
                </a:solidFill>
                <a:latin typeface="Calibri" pitchFamily="34" charset="0"/>
              </a:rPr>
              <a:t> four SW-4</a:t>
            </a:r>
            <a:endParaRPr lang="en-US" altLang="en-US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68041" y="4392592"/>
            <a:ext cx="20782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1600" dirty="0">
                <a:solidFill>
                  <a:srgbClr val="FF0000"/>
                </a:solidFill>
                <a:latin typeface="Calibri" pitchFamily="34" charset="0"/>
              </a:rPr>
              <a:t>Digestor cu saltea din grafit HotBlock SC 151</a:t>
            </a:r>
            <a:endParaRPr lang="en-US" altLang="en-US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9770" y="6445010"/>
            <a:ext cx="98730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2000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Киев, 04 апреля 2019</a:t>
            </a:r>
            <a:endParaRPr lang="en-US" altLang="ro-RO" sz="2000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5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3544" y="-158339"/>
            <a:ext cx="12100956" cy="7695971"/>
            <a:chOff x="0" y="0"/>
            <a:chExt cx="12192000" cy="6818751"/>
          </a:xfrm>
        </p:grpSpPr>
        <p:pic>
          <p:nvPicPr>
            <p:cNvPr id="8" name="Picture 7" descr="P">
              <a:extLst>
                <a:ext uri="{FF2B5EF4-FFF2-40B4-BE49-F238E27FC236}">
                  <a16:creationId xmlns:a16="http://schemas.microsoft.com/office/drawing/2014/main" xmlns="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0" y="0"/>
              <a:ext cx="12192000" cy="6818751"/>
            </a:xfrm>
            <a:prstGeom prst="rect">
              <a:avLst/>
            </a:prstGeom>
          </p:spPr>
        </p:pic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" name="Picture 73" descr="DSCN087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08" y="3045644"/>
            <a:ext cx="1862643" cy="158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67" descr="Cu plas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769" y="4958350"/>
            <a:ext cx="2005830" cy="186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9" descr="DSCN195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706" y="2974252"/>
            <a:ext cx="2018805" cy="1833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30" descr="DSCN2089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581" y="4943202"/>
            <a:ext cx="1976930" cy="1840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715" y="5125848"/>
            <a:ext cx="2071032" cy="180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Рисунок 15" descr="cute_DSCN4526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199" y="3045644"/>
            <a:ext cx="2146201" cy="1762187"/>
          </a:xfrm>
          <a:prstGeom prst="rect">
            <a:avLst/>
          </a:prstGeom>
          <a:noFill/>
          <a:ln w="9525">
            <a:solidFill>
              <a:schemeClr val="tx2">
                <a:alpha val="74901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289" y="2974252"/>
            <a:ext cx="2111594" cy="1767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Рисунок 6" descr="IMGP0781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09" y="4958350"/>
            <a:ext cx="1862643" cy="189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289" y="5130080"/>
            <a:ext cx="2072219" cy="1724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64" descr="DSCN196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452" y="2974252"/>
            <a:ext cx="1901248" cy="1802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37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154380" y="188913"/>
            <a:ext cx="11893688" cy="792162"/>
          </a:xfrm>
          <a:solidFill>
            <a:srgbClr val="EDEDF9"/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1600" dirty="0">
                <a:solidFill>
                  <a:srgbClr val="0000FF"/>
                </a:solidFill>
              </a:rPr>
              <a:t>Оценка и установление закономерностей накопления </a:t>
            </a:r>
            <a:r>
              <a:rPr lang="ru-RU" sz="1600" dirty="0" err="1">
                <a:solidFill>
                  <a:srgbClr val="0000FF"/>
                </a:solidFill>
              </a:rPr>
              <a:t>экотоксикантов</a:t>
            </a:r>
            <a:r>
              <a:rPr lang="ru-RU" sz="1600" dirty="0">
                <a:solidFill>
                  <a:srgbClr val="0000FF"/>
                </a:solidFill>
              </a:rPr>
              <a:t> и </a:t>
            </a:r>
            <a:r>
              <a:rPr lang="ru-RU" sz="1600" dirty="0" err="1">
                <a:solidFill>
                  <a:srgbClr val="0000FF"/>
                </a:solidFill>
              </a:rPr>
              <a:t>ксенобионитов</a:t>
            </a:r>
            <a:r>
              <a:rPr lang="ru-RU" sz="1600" dirty="0">
                <a:solidFill>
                  <a:srgbClr val="0000FF"/>
                </a:solidFill>
              </a:rPr>
              <a:t> в различных группах </a:t>
            </a:r>
            <a:r>
              <a:rPr lang="ru-RU" sz="1600" dirty="0" err="1">
                <a:solidFill>
                  <a:srgbClr val="0000FF"/>
                </a:solidFill>
              </a:rPr>
              <a:t>гидробионатов</a:t>
            </a:r>
            <a:r>
              <a:rPr lang="ru-RU" sz="1600" dirty="0">
                <a:solidFill>
                  <a:srgbClr val="0000FF"/>
                </a:solidFill>
              </a:rPr>
              <a:t> в зависимости от их содержания в среде обитания, </a:t>
            </a:r>
            <a:r>
              <a:rPr lang="ru-RU" sz="1600" dirty="0" smtClean="0">
                <a:solidFill>
                  <a:srgbClr val="0000FF"/>
                </a:solidFill>
              </a:rPr>
              <a:t>специфики организмов и с учетом </a:t>
            </a:r>
            <a:r>
              <a:rPr lang="ru-RU" sz="1600" dirty="0">
                <a:solidFill>
                  <a:srgbClr val="0000FF"/>
                </a:solidFill>
              </a:rPr>
              <a:t>синергизма, антагонизма и </a:t>
            </a:r>
            <a:r>
              <a:rPr lang="ru-RU" sz="1600" dirty="0" err="1" smtClean="0">
                <a:solidFill>
                  <a:srgbClr val="0000FF"/>
                </a:solidFill>
              </a:rPr>
              <a:t>адитизма</a:t>
            </a:r>
            <a:r>
              <a:rPr lang="ru-RU" sz="1600" dirty="0" smtClean="0">
                <a:solidFill>
                  <a:srgbClr val="0000FF"/>
                </a:solidFill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cs typeface="Calibri"/>
              </a:rPr>
              <a:t>© </a:t>
            </a:r>
            <a:r>
              <a:rPr lang="ru-RU" sz="1800" dirty="0" smtClean="0">
                <a:solidFill>
                  <a:srgbClr val="0000FF"/>
                </a:solidFill>
                <a:cs typeface="Calibri"/>
              </a:rPr>
              <a:t>Зубков Елена</a:t>
            </a:r>
            <a:endParaRPr lang="es-ES" sz="1800" dirty="0" smtClean="0">
              <a:solidFill>
                <a:srgbClr val="0000FF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079500" y="1100138"/>
          <a:ext cx="10807700" cy="17272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701925"/>
                <a:gridCol w="2701925"/>
                <a:gridCol w="2701925"/>
                <a:gridCol w="2701925"/>
              </a:tblGrid>
              <a:tr h="1727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2200" b="0" i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04" marR="121904" marT="45694" marB="45694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04" marR="121904" marT="45694" marB="45694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04" marR="121904" marT="45694" marB="45694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04" marR="121904" marT="45694" marB="45694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59" name="Picture 3" descr="ZOOB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2" y="1155701"/>
            <a:ext cx="2559049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318" y="1155700"/>
            <a:ext cx="2559049" cy="15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1" y="1155701"/>
            <a:ext cx="2561167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051" y="1135063"/>
            <a:ext cx="2561167" cy="15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102784" y="2924175"/>
          <a:ext cx="10809812" cy="1728788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702453"/>
                <a:gridCol w="2702453"/>
                <a:gridCol w="2702453"/>
                <a:gridCol w="2702453"/>
              </a:tblGrid>
              <a:tr h="17287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2200" b="0" i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8" marR="121928" marT="45736" marB="45736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28" marR="121928" marT="45736" marB="45736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28" marR="121928" marT="45736" marB="45736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28" marR="121928" marT="45736" marB="45736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7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2" y="2995613"/>
            <a:ext cx="2559049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318" y="2995613"/>
            <a:ext cx="2559049" cy="158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485" y="2995613"/>
            <a:ext cx="2559049" cy="158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634" y="2995613"/>
            <a:ext cx="2561167" cy="158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13367" y="4797425"/>
          <a:ext cx="10809820" cy="17272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702455"/>
                <a:gridCol w="2702455"/>
                <a:gridCol w="2702455"/>
                <a:gridCol w="2702455"/>
              </a:tblGrid>
              <a:tr h="1727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2200" b="0" i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8" marR="121928" marT="45694" marB="45694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28" marR="121928" marT="45694" marB="45694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28" marR="121928" marT="45694" marB="45694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28" marR="121928" marT="45694" marB="45694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9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218" y="4848226"/>
            <a:ext cx="2561167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92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918" y="4848226"/>
            <a:ext cx="2559049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93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118" y="4848226"/>
            <a:ext cx="2559049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94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051" y="4848226"/>
            <a:ext cx="2571749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95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60871">
            <a:off x="-336551" y="1131889"/>
            <a:ext cx="1763184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96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2697163"/>
            <a:ext cx="1134533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97" name="Picture 1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99579">
            <a:off x="-785284" y="4506913"/>
            <a:ext cx="2660651" cy="231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55378" y="6464301"/>
            <a:ext cx="78258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ru-RU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04 апреля 2019</a:t>
            </a:r>
            <a:endParaRPr lang="en-US" altLang="ro-RO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2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2"/>
          <a:stretch>
            <a:fillRect/>
          </a:stretch>
        </p:blipFill>
        <p:spPr bwMode="auto">
          <a:xfrm>
            <a:off x="38100" y="3432520"/>
            <a:ext cx="2112092" cy="16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1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543984" y="188914"/>
            <a:ext cx="11648016" cy="71913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1800" dirty="0">
                <a:solidFill>
                  <a:srgbClr val="0000FF"/>
                </a:solidFill>
              </a:rPr>
              <a:t>Оценка влияния </a:t>
            </a:r>
            <a:r>
              <a:rPr lang="ru-RU" sz="1800" dirty="0" err="1">
                <a:solidFill>
                  <a:srgbClr val="0000FF"/>
                </a:solidFill>
              </a:rPr>
              <a:t>экотоксикантов</a:t>
            </a:r>
            <a:r>
              <a:rPr lang="ru-RU" sz="1800" dirty="0">
                <a:solidFill>
                  <a:srgbClr val="0000FF"/>
                </a:solidFill>
              </a:rPr>
              <a:t> и </a:t>
            </a:r>
            <a:r>
              <a:rPr lang="ru-RU" sz="1800" dirty="0" err="1">
                <a:solidFill>
                  <a:srgbClr val="0000FF"/>
                </a:solidFill>
              </a:rPr>
              <a:t>ксенобиоников</a:t>
            </a:r>
            <a:r>
              <a:rPr lang="ru-RU" sz="1800" dirty="0">
                <a:solidFill>
                  <a:srgbClr val="0000FF"/>
                </a:solidFill>
              </a:rPr>
              <a:t> на развитие </a:t>
            </a:r>
            <a:r>
              <a:rPr lang="ru-RU" sz="1800" dirty="0" err="1">
                <a:solidFill>
                  <a:srgbClr val="0000FF"/>
                </a:solidFill>
              </a:rPr>
              <a:t>гидробиононов</a:t>
            </a:r>
            <a:r>
              <a:rPr lang="ru-RU" sz="1800" dirty="0">
                <a:solidFill>
                  <a:srgbClr val="0000FF"/>
                </a:solidFill>
              </a:rPr>
              <a:t>, в том числе </a:t>
            </a:r>
            <a:r>
              <a:rPr lang="ru-RU" sz="1800" dirty="0" smtClean="0">
                <a:solidFill>
                  <a:srgbClr val="0000FF"/>
                </a:solidFill>
              </a:rPr>
              <a:t/>
            </a:r>
            <a:br>
              <a:rPr lang="ru-RU" sz="1800" dirty="0" smtClean="0">
                <a:solidFill>
                  <a:srgbClr val="0000FF"/>
                </a:solidFill>
              </a:rPr>
            </a:br>
            <a:r>
              <a:rPr lang="ru-RU" sz="1800" dirty="0" smtClean="0">
                <a:solidFill>
                  <a:srgbClr val="0000FF"/>
                </a:solidFill>
              </a:rPr>
              <a:t>на онтогенез и </a:t>
            </a:r>
            <a:r>
              <a:rPr lang="ru-RU" sz="1800" dirty="0">
                <a:solidFill>
                  <a:srgbClr val="0000FF"/>
                </a:solidFill>
              </a:rPr>
              <a:t>гаметогенез у </a:t>
            </a:r>
            <a:r>
              <a:rPr lang="ru-RU" sz="1800" dirty="0" smtClean="0">
                <a:solidFill>
                  <a:srgbClr val="0000FF"/>
                </a:solidFill>
              </a:rPr>
              <a:t>рыб </a:t>
            </a:r>
            <a:r>
              <a:rPr lang="ru-RU" sz="2400" dirty="0" smtClean="0">
                <a:solidFill>
                  <a:srgbClr val="0000FF"/>
                </a:solidFill>
                <a:latin typeface="Calibri"/>
                <a:cs typeface="Calibri"/>
              </a:rPr>
              <a:t>©</a:t>
            </a:r>
            <a:r>
              <a:rPr lang="ru-RU" sz="1800" dirty="0" smtClean="0">
                <a:solidFill>
                  <a:srgbClr val="0000FF"/>
                </a:solidFill>
                <a:latin typeface="Calibri"/>
                <a:cs typeface="Calibri"/>
              </a:rPr>
              <a:t>   Зубков Елена</a:t>
            </a:r>
            <a:endParaRPr lang="es-ES" sz="1800" b="1" dirty="0" smtClean="0">
              <a:solidFill>
                <a:srgbClr val="0000FF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16038"/>
              </p:ext>
            </p:extLst>
          </p:nvPr>
        </p:nvGraphicFramePr>
        <p:xfrm>
          <a:off x="1079500" y="1100138"/>
          <a:ext cx="10807700" cy="2118075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701925"/>
                <a:gridCol w="2701925"/>
                <a:gridCol w="2701925"/>
                <a:gridCol w="2701925"/>
              </a:tblGrid>
              <a:tr h="21180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2200" b="0" i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04" marR="121904" marT="45694" marB="45694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04" marR="121904" marT="45694" marB="45694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04" marR="121904" marT="45694" marB="45694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04" marR="121904" marT="45694" marB="45694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077615"/>
              </p:ext>
            </p:extLst>
          </p:nvPr>
        </p:nvGraphicFramePr>
        <p:xfrm>
          <a:off x="1102784" y="3420093"/>
          <a:ext cx="10809812" cy="245819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702453"/>
                <a:gridCol w="2702453"/>
                <a:gridCol w="2702453"/>
                <a:gridCol w="2702453"/>
              </a:tblGrid>
              <a:tr h="24581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2200" b="0" i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8" marR="121928" marT="45736" marB="45736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28" marR="121928" marT="45736" marB="45736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28" marR="121928" marT="45736" marB="45736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21928" marR="121928" marT="45736" marB="45736">
                    <a:lnL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2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307" y="1007411"/>
            <a:ext cx="2812144" cy="2294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331" y="981362"/>
            <a:ext cx="2510723" cy="2272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923" y="1007411"/>
            <a:ext cx="2677203" cy="2294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1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838" y="1007412"/>
            <a:ext cx="2754614" cy="2246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1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43" y="3382963"/>
            <a:ext cx="2799463" cy="251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1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506" y="3332019"/>
            <a:ext cx="2942548" cy="2627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1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51" y="3432520"/>
            <a:ext cx="2524674" cy="246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19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790" y="3382963"/>
            <a:ext cx="2631660" cy="2657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20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4" r="13609" b="6276"/>
          <a:stretch>
            <a:fillRect/>
          </a:stretch>
        </p:blipFill>
        <p:spPr bwMode="auto">
          <a:xfrm>
            <a:off x="-413711" y="5140842"/>
            <a:ext cx="2357967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21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2924175"/>
            <a:ext cx="956733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22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04"/>
          <a:stretch>
            <a:fillRect/>
          </a:stretch>
        </p:blipFill>
        <p:spPr bwMode="auto">
          <a:xfrm>
            <a:off x="38100" y="1454151"/>
            <a:ext cx="1145117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20488" y="6005459"/>
            <a:ext cx="84354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cs typeface="Calibri"/>
              </a:rPr>
              <a:t>                                           </a:t>
            </a:r>
            <a:r>
              <a:rPr lang="ru-RU" dirty="0" smtClean="0">
                <a:solidFill>
                  <a:srgbClr val="FF0000"/>
                </a:solidFill>
                <a:cs typeface="Calibri"/>
              </a:rPr>
              <a:t>Киев, </a:t>
            </a:r>
            <a:r>
              <a:rPr lang="ru-RU" dirty="0">
                <a:solidFill>
                  <a:srgbClr val="FF0000"/>
                </a:solidFill>
                <a:cs typeface="Calibri"/>
              </a:rPr>
              <a:t>04 апреля 2019</a:t>
            </a:r>
            <a:endParaRPr lang="ru-RU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78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62110" y="98611"/>
            <a:ext cx="12192000" cy="6858000"/>
            <a:chOff x="0" y="0"/>
            <a:chExt cx="12192000" cy="6818751"/>
          </a:xfrm>
        </p:grpSpPr>
        <p:pic>
          <p:nvPicPr>
            <p:cNvPr id="7" name="Picture 6" descr="P">
              <a:extLst>
                <a:ext uri="{FF2B5EF4-FFF2-40B4-BE49-F238E27FC236}">
                  <a16:creationId xmlns="" xmlns:a16="http://schemas.microsoft.com/office/drawing/2014/main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0" y="0"/>
              <a:ext cx="12192000" cy="6818751"/>
            </a:xfrm>
            <a:prstGeom prst="rect">
              <a:avLst/>
            </a:prstGeom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Subtitle 14"/>
          <p:cNvSpPr txBox="1">
            <a:spLocks/>
          </p:cNvSpPr>
          <p:nvPr/>
        </p:nvSpPr>
        <p:spPr>
          <a:xfrm>
            <a:off x="391887" y="2082990"/>
            <a:ext cx="11225252" cy="48736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ru-RU" altLang="ro-RO" sz="2400" b="1" u="sng" dirty="0" smtClean="0"/>
              <a:t>Достижения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0000FF"/>
                </a:solidFill>
              </a:rPr>
              <a:t>Набор проверенных методов исследования и процедур для 6 классов токсичных </a:t>
            </a:r>
            <a:r>
              <a:rPr lang="ru-RU" sz="1800" dirty="0" smtClean="0">
                <a:solidFill>
                  <a:srgbClr val="0000FF"/>
                </a:solidFill>
              </a:rPr>
              <a:t>соединений;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0000FF"/>
                </a:solidFill>
              </a:rPr>
              <a:t>Методическое руководство по </a:t>
            </a:r>
            <a:r>
              <a:rPr lang="ru-RU" sz="1800" dirty="0" err="1" smtClean="0">
                <a:solidFill>
                  <a:srgbClr val="0000FF"/>
                </a:solidFill>
              </a:rPr>
              <a:t>экотоксикологическому</a:t>
            </a:r>
            <a:r>
              <a:rPr lang="ru-RU" sz="1800" dirty="0" smtClean="0">
                <a:solidFill>
                  <a:srgbClr val="0000FF"/>
                </a:solidFill>
              </a:rPr>
              <a:t> мониторингу;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0000FF"/>
                </a:solidFill>
              </a:rPr>
              <a:t>Методическое </a:t>
            </a:r>
            <a:r>
              <a:rPr lang="ru-RU" sz="1800" dirty="0">
                <a:solidFill>
                  <a:srgbClr val="0000FF"/>
                </a:solidFill>
              </a:rPr>
              <a:t>руководство по высокоэффективным аналитическим методам мониторинга токсичных химических соединений в окружающей среде;</a:t>
            </a:r>
            <a:r>
              <a:rPr lang="ro-RO" sz="1800" dirty="0" smtClean="0">
                <a:solidFill>
                  <a:srgbClr val="0000FF"/>
                </a:solidFill>
              </a:rPr>
              <a:t> </a:t>
            </a:r>
            <a:endParaRPr lang="ru-RU" sz="1800" dirty="0" smtClean="0">
              <a:solidFill>
                <a:srgbClr val="0000FF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0000FF"/>
                </a:solidFill>
              </a:rPr>
              <a:t>Организация двух международных научных </a:t>
            </a:r>
            <a:r>
              <a:rPr lang="ru-RU" sz="1800" dirty="0" smtClean="0">
                <a:solidFill>
                  <a:srgbClr val="0000FF"/>
                </a:solidFill>
              </a:rPr>
              <a:t>конференций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o-RO" sz="1800" dirty="0">
                <a:solidFill>
                  <a:srgbClr val="0000FF"/>
                </a:solidFill>
              </a:rPr>
              <a:t> </a:t>
            </a:r>
            <a:r>
              <a:rPr lang="ru-RU" sz="1800" dirty="0" smtClean="0">
                <a:solidFill>
                  <a:srgbClr val="0000FF"/>
                </a:solidFill>
              </a:rPr>
              <a:t>    </a:t>
            </a:r>
            <a:r>
              <a:rPr lang="en-GB" sz="1800" dirty="0" smtClean="0">
                <a:solidFill>
                  <a:srgbClr val="0000FF"/>
                </a:solidFill>
              </a:rPr>
              <a:t>"</a:t>
            </a:r>
            <a:r>
              <a:rPr lang="en-GB" sz="1800" i="1" dirty="0">
                <a:solidFill>
                  <a:srgbClr val="0000FF"/>
                </a:solidFill>
              </a:rPr>
              <a:t>Environmental Toxicants in Freshwater and Marine Ecosystems in the Black Sea Basin</a:t>
            </a:r>
            <a:r>
              <a:rPr lang="en-GB" sz="1800" dirty="0">
                <a:solidFill>
                  <a:srgbClr val="0000FF"/>
                </a:solidFill>
              </a:rPr>
              <a:t>" (</a:t>
            </a:r>
            <a:r>
              <a:rPr lang="en-GB" sz="1800" dirty="0" err="1">
                <a:solidFill>
                  <a:srgbClr val="0000FF"/>
                </a:solidFill>
              </a:rPr>
              <a:t>Kavala</a:t>
            </a:r>
            <a:r>
              <a:rPr lang="en-GB" sz="1800" dirty="0">
                <a:solidFill>
                  <a:srgbClr val="0000FF"/>
                </a:solidFill>
              </a:rPr>
              <a:t>, June 20</a:t>
            </a:r>
            <a:r>
              <a:rPr lang="ro-RO" sz="1800" dirty="0">
                <a:solidFill>
                  <a:srgbClr val="0000FF"/>
                </a:solidFill>
              </a:rPr>
              <a:t>20</a:t>
            </a:r>
            <a:r>
              <a:rPr lang="en-GB" sz="1800" dirty="0">
                <a:solidFill>
                  <a:srgbClr val="0000FF"/>
                </a:solidFill>
              </a:rPr>
              <a:t>)</a:t>
            </a:r>
            <a:endParaRPr lang="ro-RO" sz="1800" dirty="0">
              <a:solidFill>
                <a:srgbClr val="0000FF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GB" sz="1800" dirty="0">
                <a:solidFill>
                  <a:srgbClr val="0000FF"/>
                </a:solidFill>
              </a:rPr>
              <a:t> </a:t>
            </a:r>
            <a:r>
              <a:rPr lang="ro-RO" sz="1800" dirty="0">
                <a:solidFill>
                  <a:srgbClr val="0000FF"/>
                </a:solidFill>
              </a:rPr>
              <a:t>    </a:t>
            </a:r>
            <a:r>
              <a:rPr lang="en-GB" sz="1800" dirty="0">
                <a:solidFill>
                  <a:srgbClr val="0000FF"/>
                </a:solidFill>
              </a:rPr>
              <a:t>"</a:t>
            </a:r>
            <a:r>
              <a:rPr lang="en-GB" sz="1800" i="1" dirty="0">
                <a:solidFill>
                  <a:srgbClr val="0000FF"/>
                </a:solidFill>
              </a:rPr>
              <a:t>Environmental Challenges in the Black Sea Basin: Impact on Human Health</a:t>
            </a:r>
            <a:r>
              <a:rPr lang="en-GB" sz="1800" dirty="0">
                <a:solidFill>
                  <a:srgbClr val="0000FF"/>
                </a:solidFill>
              </a:rPr>
              <a:t>" (Galati, </a:t>
            </a:r>
            <a:r>
              <a:rPr lang="ro-RO" sz="1800" dirty="0">
                <a:solidFill>
                  <a:srgbClr val="0000FF"/>
                </a:solidFill>
              </a:rPr>
              <a:t>September</a:t>
            </a:r>
            <a:r>
              <a:rPr lang="en-GB" sz="1800" dirty="0">
                <a:solidFill>
                  <a:srgbClr val="0000FF"/>
                </a:solidFill>
              </a:rPr>
              <a:t> 2020) </a:t>
            </a:r>
            <a:endParaRPr lang="ru-RU" sz="1800" dirty="0" smtClean="0">
              <a:solidFill>
                <a:srgbClr val="0000FF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1800" dirty="0">
                <a:solidFill>
                  <a:srgbClr val="0000FF"/>
                </a:solidFill>
              </a:rPr>
              <a:t>Организация международного научного </a:t>
            </a:r>
            <a:r>
              <a:rPr lang="ru-RU" sz="1800" dirty="0" smtClean="0">
                <a:solidFill>
                  <a:srgbClr val="0000FF"/>
                </a:solidFill>
              </a:rPr>
              <a:t>симпозиума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00FF"/>
                </a:solidFill>
              </a:rPr>
              <a:t>      </a:t>
            </a:r>
            <a:r>
              <a:rPr lang="en-GB" sz="1800" dirty="0" smtClean="0">
                <a:solidFill>
                  <a:srgbClr val="0000FF"/>
                </a:solidFill>
              </a:rPr>
              <a:t>International </a:t>
            </a:r>
            <a:r>
              <a:rPr lang="en-GB" sz="1800" dirty="0">
                <a:solidFill>
                  <a:srgbClr val="0000FF"/>
                </a:solidFill>
              </a:rPr>
              <a:t>Symposium “</a:t>
            </a:r>
            <a:r>
              <a:rPr lang="en-GB" sz="1800" i="1" dirty="0">
                <a:solidFill>
                  <a:srgbClr val="0000FF"/>
                </a:solidFill>
              </a:rPr>
              <a:t>Deltas and Wetlands</a:t>
            </a:r>
            <a:r>
              <a:rPr lang="en-GB" sz="1800" dirty="0">
                <a:solidFill>
                  <a:srgbClr val="0000FF"/>
                </a:solidFill>
              </a:rPr>
              <a:t>” </a:t>
            </a:r>
            <a:r>
              <a:rPr lang="ro-RO" sz="1800" dirty="0">
                <a:solidFill>
                  <a:srgbClr val="0000FF"/>
                </a:solidFill>
              </a:rPr>
              <a:t>(</a:t>
            </a:r>
            <a:r>
              <a:rPr lang="en-GB" sz="1800" dirty="0" err="1">
                <a:solidFill>
                  <a:srgbClr val="0000FF"/>
                </a:solidFill>
              </a:rPr>
              <a:t>Tulcea</a:t>
            </a:r>
            <a:r>
              <a:rPr lang="ro-RO" sz="1800" dirty="0">
                <a:solidFill>
                  <a:srgbClr val="0000FF"/>
                </a:solidFill>
              </a:rPr>
              <a:t>,</a:t>
            </a:r>
            <a:r>
              <a:rPr lang="en-GB" sz="1800" dirty="0">
                <a:solidFill>
                  <a:srgbClr val="0000FF"/>
                </a:solidFill>
              </a:rPr>
              <a:t> </a:t>
            </a:r>
            <a:r>
              <a:rPr lang="ro-RO" sz="1800" dirty="0">
                <a:solidFill>
                  <a:srgbClr val="0000FF"/>
                </a:solidFill>
              </a:rPr>
              <a:t>September</a:t>
            </a:r>
            <a:r>
              <a:rPr lang="en-GB" sz="1800" dirty="0">
                <a:solidFill>
                  <a:srgbClr val="0000FF"/>
                </a:solidFill>
              </a:rPr>
              <a:t> 2019</a:t>
            </a:r>
            <a:r>
              <a:rPr lang="ro-RO" sz="1800" dirty="0">
                <a:solidFill>
                  <a:srgbClr val="0000FF"/>
                </a:solidFill>
              </a:rPr>
              <a:t>)</a:t>
            </a:r>
            <a:endParaRPr lang="ro-RO" sz="2000" dirty="0">
              <a:solidFill>
                <a:srgbClr val="0000FF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00FF"/>
                </a:solidFill>
              </a:rPr>
              <a:t>Организация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ru-RU" sz="1800" dirty="0" smtClean="0">
                <a:solidFill>
                  <a:srgbClr val="0000FF"/>
                </a:solidFill>
              </a:rPr>
              <a:t>и проведение</a:t>
            </a:r>
            <a:endParaRPr lang="en-US" sz="1800" dirty="0" smtClean="0">
              <a:solidFill>
                <a:srgbClr val="0000FF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1800" dirty="0" smtClean="0">
                <a:solidFill>
                  <a:srgbClr val="0000FF"/>
                </a:solidFill>
              </a:rPr>
              <a:t>2 трансграничных </a:t>
            </a:r>
            <a:r>
              <a:rPr lang="ru-RU" sz="1800" dirty="0">
                <a:solidFill>
                  <a:srgbClr val="0000FF"/>
                </a:solidFill>
              </a:rPr>
              <a:t>региональных </a:t>
            </a:r>
            <a:r>
              <a:rPr lang="ru-RU" sz="1800" dirty="0" smtClean="0">
                <a:solidFill>
                  <a:srgbClr val="0000FF"/>
                </a:solidFill>
              </a:rPr>
              <a:t>семинаров, </a:t>
            </a:r>
          </a:p>
          <a:p>
            <a:pPr algn="just">
              <a:spcBef>
                <a:spcPts val="0"/>
              </a:spcBef>
            </a:pPr>
            <a:r>
              <a:rPr lang="ru-RU" sz="1800" dirty="0" smtClean="0">
                <a:solidFill>
                  <a:srgbClr val="0000FF"/>
                </a:solidFill>
              </a:rPr>
              <a:t>5 </a:t>
            </a:r>
            <a:r>
              <a:rPr lang="ru-RU" sz="1800" dirty="0">
                <a:solidFill>
                  <a:srgbClr val="0000FF"/>
                </a:solidFill>
              </a:rPr>
              <a:t>специализированных тренингов для профессионалов и будущих специалистов по последним достижениям в области аналитической методологии и </a:t>
            </a:r>
            <a:r>
              <a:rPr lang="ru-RU" sz="1800" dirty="0" smtClean="0">
                <a:solidFill>
                  <a:srgbClr val="0000FF"/>
                </a:solidFill>
              </a:rPr>
              <a:t>ГИС-технологий </a:t>
            </a:r>
            <a:r>
              <a:rPr lang="ru-RU" sz="1800" dirty="0">
                <a:solidFill>
                  <a:srgbClr val="0000FF"/>
                </a:solidFill>
              </a:rPr>
              <a:t>;</a:t>
            </a:r>
            <a:r>
              <a:rPr lang="ro-RO" sz="1800" dirty="0">
                <a:solidFill>
                  <a:srgbClr val="0000FF"/>
                </a:solidFill>
              </a:rPr>
              <a:t> </a:t>
            </a:r>
            <a:endParaRPr lang="ru-RU" sz="1800" dirty="0">
              <a:solidFill>
                <a:srgbClr val="0000FF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1800" dirty="0" smtClean="0">
                <a:solidFill>
                  <a:srgbClr val="0000FF"/>
                </a:solidFill>
              </a:rPr>
              <a:t>6 общественных </a:t>
            </a:r>
            <a:r>
              <a:rPr lang="ru-RU" sz="1800" dirty="0">
                <a:solidFill>
                  <a:srgbClr val="0000FF"/>
                </a:solidFill>
              </a:rPr>
              <a:t>информационных мероприятий по вопросам окружающей среды, связанных с распространением токсичных веществ, организованных для местных бенефициаров в RO-MD-GR</a:t>
            </a:r>
            <a:endParaRPr lang="ro-RO" sz="1800" dirty="0" smtClean="0">
              <a:solidFill>
                <a:srgbClr val="0000FF"/>
              </a:solidFill>
            </a:endParaRPr>
          </a:p>
          <a:p>
            <a:pPr marL="0" indent="0" algn="just">
              <a:spcBef>
                <a:spcPts val="1800"/>
              </a:spcBef>
              <a:buNone/>
            </a:pPr>
            <a:r>
              <a:rPr lang="ru-RU" sz="2100" dirty="0" smtClean="0"/>
              <a:t>                                                            </a:t>
            </a:r>
            <a:r>
              <a:rPr lang="ru-RU" sz="2100" dirty="0" smtClean="0">
                <a:solidFill>
                  <a:srgbClr val="CC00FF"/>
                </a:solidFill>
              </a:rPr>
              <a:t>Киев, 04 апреля 2019</a:t>
            </a:r>
            <a:endParaRPr lang="ro-RO" sz="2100" dirty="0" smtClean="0"/>
          </a:p>
          <a:p>
            <a:pPr marL="0" indent="0" algn="just">
              <a:spcBef>
                <a:spcPts val="1800"/>
              </a:spcBef>
              <a:buNone/>
            </a:pPr>
            <a:endParaRPr lang="ro-RO" sz="2100" dirty="0" smtClean="0"/>
          </a:p>
          <a:p>
            <a:pPr marL="0" indent="0">
              <a:spcBef>
                <a:spcPts val="1800"/>
              </a:spcBef>
              <a:buNone/>
            </a:pPr>
            <a:endParaRPr lang="ro-RO" altLang="ro-RO" sz="21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388328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98611"/>
            <a:ext cx="12192000" cy="6858000"/>
            <a:chOff x="0" y="0"/>
            <a:chExt cx="12192000" cy="6818751"/>
          </a:xfrm>
        </p:grpSpPr>
        <p:pic>
          <p:nvPicPr>
            <p:cNvPr id="7" name="Picture 6" descr="P">
              <a:extLst>
                <a:ext uri="{FF2B5EF4-FFF2-40B4-BE49-F238E27FC236}">
                  <a16:creationId xmlns="" xmlns:a16="http://schemas.microsoft.com/office/drawing/2014/main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0" y="0"/>
              <a:ext cx="12192000" cy="6818751"/>
            </a:xfrm>
            <a:prstGeom prst="rect">
              <a:avLst/>
            </a:prstGeom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Subtitle 14"/>
          <p:cNvSpPr txBox="1">
            <a:spLocks/>
          </p:cNvSpPr>
          <p:nvPr/>
        </p:nvSpPr>
        <p:spPr>
          <a:xfrm>
            <a:off x="522194" y="2208496"/>
            <a:ext cx="11517406" cy="45419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en-US" altLang="ro-RO" sz="2400" b="1" u="sng" dirty="0"/>
              <a:t> </a:t>
            </a:r>
            <a:r>
              <a:rPr lang="en-US" altLang="ro-RO" sz="2400" b="1" u="sng" dirty="0" smtClean="0"/>
              <a:t>         Facebook</a:t>
            </a:r>
            <a:r>
              <a:rPr lang="en-US" altLang="ro-RO" sz="2400" dirty="0" smtClean="0"/>
              <a:t>                    </a:t>
            </a:r>
            <a:r>
              <a:rPr lang="en-US" sz="2400" b="1" u="sng" dirty="0" smtClean="0">
                <a:hlinkClick r:id="rId4"/>
              </a:rPr>
              <a:t>fb.me/Monitox.project.BSB27</a:t>
            </a:r>
            <a:endParaRPr lang="ro-RO" sz="2100" b="1" dirty="0" smtClean="0"/>
          </a:p>
          <a:p>
            <a:pPr marL="0" indent="0">
              <a:spcBef>
                <a:spcPts val="1800"/>
              </a:spcBef>
              <a:buNone/>
            </a:pPr>
            <a:endParaRPr lang="ro-RO" altLang="ro-RO" sz="2100" b="1" u="sng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5" t="12248" r="5905" b="22748"/>
          <a:stretch>
            <a:fillRect/>
          </a:stretch>
        </p:blipFill>
        <p:spPr bwMode="auto">
          <a:xfrm>
            <a:off x="1208666" y="2765227"/>
            <a:ext cx="9620698" cy="3985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232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12192000" cy="6858000"/>
            <a:chOff x="0" y="0"/>
            <a:chExt cx="12192000" cy="6818751"/>
          </a:xfrm>
        </p:grpSpPr>
        <p:pic>
          <p:nvPicPr>
            <p:cNvPr id="7" name="Picture 6" descr="P">
              <a:extLst>
                <a:ext uri="{FF2B5EF4-FFF2-40B4-BE49-F238E27FC236}">
                  <a16:creationId xmlns="" xmlns:a16="http://schemas.microsoft.com/office/drawing/2014/main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0" y="0"/>
              <a:ext cx="12192000" cy="6818751"/>
            </a:xfrm>
            <a:prstGeom prst="rect">
              <a:avLst/>
            </a:prstGeom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Subtitlu 2"/>
          <p:cNvSpPr txBox="1">
            <a:spLocks/>
          </p:cNvSpPr>
          <p:nvPr/>
        </p:nvSpPr>
        <p:spPr>
          <a:xfrm>
            <a:off x="405839" y="2403475"/>
            <a:ext cx="11617325" cy="42931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700"/>
              </a:spcBef>
            </a:pPr>
            <a:r>
              <a:rPr lang="ru-RU" b="1" dirty="0">
                <a:solidFill>
                  <a:srgbClr val="0000CC"/>
                </a:solidFill>
              </a:rPr>
              <a:t>Проект будет реализован в рамках Совместной Оперативной Программы «Бассейн Черного Моря 2014-2020», финансируемой Европейским Союзом через Европейский инструмент добрососедства (ENI) - Трансграничное сотрудничество (CBC).</a:t>
            </a:r>
          </a:p>
          <a:p>
            <a:pPr algn="just">
              <a:spcBef>
                <a:spcPts val="700"/>
              </a:spcBef>
            </a:pPr>
            <a:endParaRPr lang="ro-RO" altLang="ro-RO" sz="1050" dirty="0" smtClean="0">
              <a:solidFill>
                <a:srgbClr val="0000FF"/>
              </a:solidFill>
            </a:endParaRPr>
          </a:p>
          <a:p>
            <a:pPr algn="just">
              <a:spcBef>
                <a:spcPts val="700"/>
              </a:spcBef>
            </a:pPr>
            <a:endParaRPr lang="ro-RO" altLang="ro-RO" sz="1050" dirty="0" smtClean="0">
              <a:solidFill>
                <a:srgbClr val="0000FF"/>
              </a:solidFill>
            </a:endParaRPr>
          </a:p>
          <a:p>
            <a:pPr algn="just">
              <a:spcBef>
                <a:spcPts val="700"/>
              </a:spcBef>
            </a:pPr>
            <a:endParaRPr lang="en-US" altLang="ro-RO" sz="1200" dirty="0" smtClean="0">
              <a:solidFill>
                <a:srgbClr val="0000FF"/>
              </a:solidFill>
            </a:endParaRPr>
          </a:p>
          <a:p>
            <a:pPr algn="just">
              <a:spcBef>
                <a:spcPts val="700"/>
              </a:spcBef>
            </a:pPr>
            <a:r>
              <a:rPr lang="ru-RU" b="1" dirty="0">
                <a:solidFill>
                  <a:srgbClr val="0000FF"/>
                </a:solidFill>
              </a:rPr>
              <a:t>Общая стоимость проекта: </a:t>
            </a:r>
            <a:r>
              <a:rPr lang="ro-RO" altLang="ro-RO" b="1" dirty="0" smtClean="0">
                <a:solidFill>
                  <a:srgbClr val="0000FF"/>
                </a:solidFill>
                <a:cs typeface="Arial" panose="020B0604020202020204" pitchFamily="34" charset="0"/>
              </a:rPr>
              <a:t>:  </a:t>
            </a:r>
            <a:r>
              <a:rPr lang="en-US" altLang="en-US" b="1" dirty="0">
                <a:solidFill>
                  <a:srgbClr val="0000FF"/>
                </a:solidFill>
              </a:rPr>
              <a:t>9</a:t>
            </a:r>
            <a:r>
              <a:rPr lang="ro-RO" altLang="en-US" b="1" dirty="0" smtClean="0">
                <a:solidFill>
                  <a:srgbClr val="0000FF"/>
                </a:solidFill>
              </a:rPr>
              <a:t>52.583,</a:t>
            </a:r>
            <a:r>
              <a:rPr lang="en-US" altLang="en-US" b="1" dirty="0" smtClean="0">
                <a:solidFill>
                  <a:srgbClr val="0000FF"/>
                </a:solidFill>
              </a:rPr>
              <a:t>5</a:t>
            </a:r>
            <a:r>
              <a:rPr lang="ro-RO" altLang="en-US" b="1" dirty="0">
                <a:solidFill>
                  <a:srgbClr val="0000FF"/>
                </a:solidFill>
              </a:rPr>
              <a:t>5</a:t>
            </a:r>
            <a:r>
              <a:rPr lang="en-GB" altLang="en-US" dirty="0">
                <a:solidFill>
                  <a:srgbClr val="0000FF"/>
                </a:solidFill>
              </a:rPr>
              <a:t> </a:t>
            </a:r>
            <a:r>
              <a:rPr lang="en-GB" altLang="ro-RO" b="1" dirty="0" smtClean="0">
                <a:solidFill>
                  <a:srgbClr val="0000FF"/>
                </a:solidFill>
                <a:cs typeface="Arial" panose="020B0604020202020204" pitchFamily="34" charset="0"/>
              </a:rPr>
              <a:t>EUR</a:t>
            </a:r>
            <a:endParaRPr lang="ro-RO" altLang="ro-RO" b="1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algn="just">
              <a:spcBef>
                <a:spcPts val="700"/>
              </a:spcBef>
            </a:pPr>
            <a:r>
              <a:rPr lang="ru-RU" altLang="ro-RO" b="1" dirty="0" smtClean="0">
                <a:solidFill>
                  <a:srgbClr val="0000FF"/>
                </a:solidFill>
                <a:cs typeface="Arial" panose="020B0604020202020204" pitchFamily="34" charset="0"/>
              </a:rPr>
              <a:t>Вклад ЕС</a:t>
            </a:r>
            <a:r>
              <a:rPr lang="ro-RO" altLang="ro-RO" b="1" dirty="0" smtClean="0">
                <a:solidFill>
                  <a:srgbClr val="0000FF"/>
                </a:solidFill>
                <a:cs typeface="Arial" panose="020B0604020202020204" pitchFamily="34" charset="0"/>
              </a:rPr>
              <a:t> (92%):            </a:t>
            </a:r>
            <a:r>
              <a:rPr lang="ru-RU" altLang="ro-RO" b="1" dirty="0" smtClean="0">
                <a:solidFill>
                  <a:srgbClr val="0000FF"/>
                </a:solidFill>
                <a:cs typeface="Arial" panose="020B0604020202020204" pitchFamily="34" charset="0"/>
              </a:rPr>
              <a:t>          </a:t>
            </a:r>
            <a:r>
              <a:rPr lang="ro-RO" altLang="ro-RO" b="1" dirty="0" smtClean="0">
                <a:solidFill>
                  <a:srgbClr val="0000FF"/>
                </a:solidFill>
                <a:cs typeface="Arial" panose="020B0604020202020204" pitchFamily="34" charset="0"/>
              </a:rPr>
              <a:t>    </a:t>
            </a:r>
            <a:r>
              <a:rPr lang="ro-RO" altLang="en-US" b="1" dirty="0" smtClean="0">
                <a:solidFill>
                  <a:srgbClr val="0000FF"/>
                </a:solidFill>
              </a:rPr>
              <a:t>876.576,85</a:t>
            </a:r>
            <a:r>
              <a:rPr lang="en-GB" altLang="en-US" dirty="0" smtClean="0">
                <a:solidFill>
                  <a:srgbClr val="0000FF"/>
                </a:solidFill>
              </a:rPr>
              <a:t> </a:t>
            </a:r>
            <a:r>
              <a:rPr lang="en-GB" altLang="ro-RO" b="1" dirty="0" smtClean="0">
                <a:solidFill>
                  <a:srgbClr val="0000FF"/>
                </a:solidFill>
                <a:cs typeface="Arial" panose="020B0604020202020204" pitchFamily="34" charset="0"/>
              </a:rPr>
              <a:t>EUR</a:t>
            </a:r>
            <a:endParaRPr lang="ru-RU" altLang="ro-RO" b="1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algn="just">
              <a:spcBef>
                <a:spcPts val="700"/>
              </a:spcBef>
            </a:pPr>
            <a:endParaRPr lang="ru-RU" altLang="ro-RO" b="1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marL="0" indent="0" algn="ctr">
              <a:spcBef>
                <a:spcPts val="700"/>
              </a:spcBef>
              <a:buNone/>
            </a:pPr>
            <a:r>
              <a:rPr lang="ru-RU" altLang="ro-RO" b="1" dirty="0" smtClean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Киев, 04 апреля 2019</a:t>
            </a:r>
            <a:endParaRPr lang="en-US" altLang="ro-RO" sz="1600" dirty="0" smtClean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>
              <a:spcBef>
                <a:spcPts val="700"/>
              </a:spcBef>
            </a:pPr>
            <a:endParaRPr lang="en-US" altLang="ro-RO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7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2400" y="98611"/>
            <a:ext cx="12192000" cy="6858000"/>
            <a:chOff x="0" y="0"/>
            <a:chExt cx="12192000" cy="6818751"/>
          </a:xfrm>
        </p:grpSpPr>
        <p:pic>
          <p:nvPicPr>
            <p:cNvPr id="7" name="Picture 6" descr="P">
              <a:extLst>
                <a:ext uri="{FF2B5EF4-FFF2-40B4-BE49-F238E27FC236}">
                  <a16:creationId xmlns="" xmlns:a16="http://schemas.microsoft.com/office/drawing/2014/main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0" y="0"/>
              <a:ext cx="12192000" cy="6818751"/>
            </a:xfrm>
            <a:prstGeom prst="rect">
              <a:avLst/>
            </a:prstGeom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344384" y="1805049"/>
            <a:ext cx="988584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o-RO" sz="2400" b="1" u="sng" dirty="0" smtClean="0">
                <a:solidFill>
                  <a:srgbClr val="CC00FF"/>
                </a:solidFill>
              </a:rPr>
              <a:t>ПАРТНЕРЫ</a:t>
            </a:r>
            <a:r>
              <a:rPr lang="en-US" altLang="ro-RO" sz="2400" b="1" u="sng" dirty="0" smtClean="0">
                <a:solidFill>
                  <a:srgbClr val="CC00FF"/>
                </a:solidFill>
              </a:rPr>
              <a:t>:</a:t>
            </a:r>
            <a:endParaRPr lang="en-US" altLang="ro-RO" sz="2400" dirty="0">
              <a:solidFill>
                <a:srgbClr val="CC00FF"/>
              </a:solidFill>
            </a:endParaRPr>
          </a:p>
          <a:p>
            <a:pPr marL="3240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CC00FF"/>
                </a:solidFill>
              </a:rPr>
              <a:t>Университет</a:t>
            </a:r>
            <a:r>
              <a:rPr lang="ro-RO" sz="2400" b="1" dirty="0" smtClean="0">
                <a:solidFill>
                  <a:srgbClr val="CC00FF"/>
                </a:solidFill>
              </a:rPr>
              <a:t> </a:t>
            </a:r>
            <a:r>
              <a:rPr lang="ro-RO" sz="2400" b="1" dirty="0">
                <a:solidFill>
                  <a:srgbClr val="CC00FF"/>
                </a:solidFill>
              </a:rPr>
              <a:t>„Dunărea de Jos” din Galați</a:t>
            </a:r>
            <a:r>
              <a:rPr lang="ro-RO" sz="2400" b="1" dirty="0" smtClean="0">
                <a:solidFill>
                  <a:srgbClr val="CC00FF"/>
                </a:solidFill>
              </a:rPr>
              <a:t>; </a:t>
            </a:r>
            <a:r>
              <a:rPr lang="ru-RU" sz="2400" b="1" dirty="0" smtClean="0">
                <a:solidFill>
                  <a:srgbClr val="CC00FF"/>
                </a:solidFill>
              </a:rPr>
              <a:t>Румыния</a:t>
            </a:r>
            <a:r>
              <a:rPr lang="ro-RO" sz="2400" b="1" dirty="0" smtClean="0">
                <a:solidFill>
                  <a:srgbClr val="CC00FF"/>
                </a:solidFill>
              </a:rPr>
              <a:t> –</a:t>
            </a:r>
            <a:r>
              <a:rPr lang="ru-RU" sz="2400" b="1" dirty="0" smtClean="0">
                <a:solidFill>
                  <a:srgbClr val="CC00FF"/>
                </a:solidFill>
              </a:rPr>
              <a:t>Лидер партнер</a:t>
            </a:r>
            <a:r>
              <a:rPr lang="ro-RO" sz="2400" b="1" dirty="0" smtClean="0">
                <a:solidFill>
                  <a:srgbClr val="CC00FF"/>
                </a:solidFill>
              </a:rPr>
              <a:t> </a:t>
            </a:r>
            <a:endParaRPr lang="ru-RU" sz="2400" b="1" dirty="0" smtClean="0">
              <a:solidFill>
                <a:srgbClr val="CC00FF"/>
              </a:solidFill>
            </a:endParaRPr>
          </a:p>
          <a:p>
            <a:pPr marL="3240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00FF"/>
                </a:solidFill>
              </a:rPr>
              <a:t>Институт зоологии</a:t>
            </a:r>
            <a:r>
              <a:rPr lang="en-GB" sz="2400" dirty="0" smtClean="0">
                <a:solidFill>
                  <a:srgbClr val="0000FF"/>
                </a:solidFill>
              </a:rPr>
              <a:t>, </a:t>
            </a:r>
            <a:r>
              <a:rPr lang="ru-RU" sz="2400" dirty="0" err="1" smtClean="0">
                <a:solidFill>
                  <a:srgbClr val="0000FF"/>
                </a:solidFill>
              </a:rPr>
              <a:t>Кишинэу</a:t>
            </a:r>
            <a:r>
              <a:rPr lang="ru-RU" sz="2400" dirty="0" smtClean="0">
                <a:solidFill>
                  <a:srgbClr val="0000FF"/>
                </a:solidFill>
              </a:rPr>
              <a:t>, Республика  Молдова</a:t>
            </a:r>
            <a:r>
              <a:rPr lang="en-GB" sz="2400" dirty="0" smtClean="0">
                <a:solidFill>
                  <a:srgbClr val="0000FF"/>
                </a:solidFill>
              </a:rPr>
              <a:t>; </a:t>
            </a:r>
            <a:endParaRPr lang="ro-RO" sz="2400" dirty="0" smtClean="0">
              <a:solidFill>
                <a:srgbClr val="0000FF"/>
              </a:solidFill>
            </a:endParaRPr>
          </a:p>
          <a:p>
            <a:pPr marL="3240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00FF"/>
                </a:solidFill>
              </a:rPr>
              <a:t>Технологический Институт Восточной Македонии и  Фракии, </a:t>
            </a:r>
            <a:r>
              <a:rPr lang="ru-RU" sz="2400" dirty="0" err="1" smtClean="0">
                <a:solidFill>
                  <a:srgbClr val="0000FF"/>
                </a:solidFill>
              </a:rPr>
              <a:t>Кавала</a:t>
            </a:r>
            <a:r>
              <a:rPr lang="ru-RU" sz="2400" dirty="0" smtClean="0">
                <a:solidFill>
                  <a:srgbClr val="0000FF"/>
                </a:solidFill>
              </a:rPr>
              <a:t>, Греция</a:t>
            </a:r>
            <a:r>
              <a:rPr lang="en-US" sz="2400" dirty="0" smtClean="0">
                <a:solidFill>
                  <a:srgbClr val="0000FF"/>
                </a:solidFill>
              </a:rPr>
              <a:t>; </a:t>
            </a:r>
            <a:endParaRPr lang="ro-RO" sz="2400" dirty="0" smtClean="0">
              <a:solidFill>
                <a:srgbClr val="0000FF"/>
              </a:solidFill>
            </a:endParaRPr>
          </a:p>
          <a:p>
            <a:pPr marL="3240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00FF"/>
                </a:solidFill>
              </a:rPr>
              <a:t>Институт Геологии и </a:t>
            </a:r>
            <a:r>
              <a:rPr lang="ru-RU" sz="2400" dirty="0" smtClean="0">
                <a:solidFill>
                  <a:srgbClr val="0000FF"/>
                </a:solidFill>
              </a:rPr>
              <a:t>Сейсмологии, </a:t>
            </a:r>
            <a:r>
              <a:rPr lang="ru-RU" sz="2400" dirty="0" err="1" smtClean="0">
                <a:solidFill>
                  <a:srgbClr val="0000FF"/>
                </a:solidFill>
              </a:rPr>
              <a:t>Кишинэу</a:t>
            </a:r>
            <a:r>
              <a:rPr lang="ru-RU" sz="2400" dirty="0">
                <a:solidFill>
                  <a:srgbClr val="0000FF"/>
                </a:solidFill>
              </a:rPr>
              <a:t>, Республика  Молдова</a:t>
            </a:r>
            <a:r>
              <a:rPr lang="en-GB" sz="2400" dirty="0" smtClean="0">
                <a:solidFill>
                  <a:srgbClr val="0000FF"/>
                </a:solidFill>
              </a:rPr>
              <a:t>; </a:t>
            </a:r>
            <a:endParaRPr lang="ro-RO" sz="2400" dirty="0" smtClean="0">
              <a:solidFill>
                <a:srgbClr val="0000FF"/>
              </a:solidFill>
            </a:endParaRPr>
          </a:p>
          <a:p>
            <a:pPr marL="3240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FF"/>
                </a:solidFill>
              </a:rPr>
              <a:t>Национальный институт исследований и </a:t>
            </a:r>
            <a:r>
              <a:rPr lang="ru-RU" sz="2400" dirty="0" smtClean="0">
                <a:solidFill>
                  <a:srgbClr val="0000FF"/>
                </a:solidFill>
              </a:rPr>
              <a:t>развития </a:t>
            </a:r>
            <a:r>
              <a:rPr lang="ru-RU" sz="2400" dirty="0">
                <a:solidFill>
                  <a:srgbClr val="0000FF"/>
                </a:solidFill>
              </a:rPr>
              <a:t>Дельты Дуная</a:t>
            </a:r>
            <a:r>
              <a:rPr lang="ru-RU" sz="2400" dirty="0" smtClean="0">
                <a:solidFill>
                  <a:srgbClr val="0000FF"/>
                </a:solidFill>
              </a:rPr>
              <a:t>,   </a:t>
            </a:r>
            <a:r>
              <a:rPr lang="ru-RU" sz="2400" dirty="0" err="1">
                <a:solidFill>
                  <a:srgbClr val="0000FF"/>
                </a:solidFill>
              </a:rPr>
              <a:t>Тулча</a:t>
            </a:r>
            <a:r>
              <a:rPr lang="ru-RU" sz="2400" dirty="0">
                <a:solidFill>
                  <a:srgbClr val="0000FF"/>
                </a:solidFill>
              </a:rPr>
              <a:t>, </a:t>
            </a:r>
            <a:r>
              <a:rPr lang="ru-RU" sz="2400" dirty="0" smtClean="0">
                <a:solidFill>
                  <a:srgbClr val="0000FF"/>
                </a:solidFill>
              </a:rPr>
              <a:t>Румыния</a:t>
            </a:r>
            <a:endParaRPr lang="en-US" altLang="en-US" sz="2400" dirty="0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384" y="1985401"/>
            <a:ext cx="1053155" cy="1133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No automatic alt text available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384" y="3320122"/>
            <a:ext cx="1233019" cy="126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829" y="4507830"/>
            <a:ext cx="11271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No automatic alt text available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479" y="5638693"/>
            <a:ext cx="1147482" cy="114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0" descr="stema_institutul de zoologie.jp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44592" y="2850077"/>
            <a:ext cx="643554" cy="10827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94578" y="6483135"/>
            <a:ext cx="2622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700"/>
              </a:spcBef>
            </a:pPr>
            <a:r>
              <a:rPr lang="ru-RU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Киев, 04 апреля 2019</a:t>
            </a:r>
            <a:endParaRPr lang="en-US" altLang="ro-RO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3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" y="0"/>
            <a:ext cx="12192000" cy="6858000"/>
            <a:chOff x="-1" y="0"/>
            <a:chExt cx="12192000" cy="6818751"/>
          </a:xfrm>
        </p:grpSpPr>
        <p:pic>
          <p:nvPicPr>
            <p:cNvPr id="7" name="Picture 6" descr="P">
              <a:extLst>
                <a:ext uri="{FF2B5EF4-FFF2-40B4-BE49-F238E27FC236}">
                  <a16:creationId xmlns="" xmlns:a16="http://schemas.microsoft.com/office/drawing/2014/main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-1" y="0"/>
              <a:ext cx="12192000" cy="6818751"/>
            </a:xfrm>
            <a:prstGeom prst="rect">
              <a:avLst/>
            </a:prstGeom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Subtitle 14"/>
          <p:cNvSpPr txBox="1">
            <a:spLocks/>
          </p:cNvSpPr>
          <p:nvPr/>
        </p:nvSpPr>
        <p:spPr>
          <a:xfrm>
            <a:off x="140025" y="1937374"/>
            <a:ext cx="11911947" cy="49206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o-RO" sz="2400" b="1" u="sng" dirty="0" smtClean="0"/>
              <a:t>Схема сотрудничества </a:t>
            </a:r>
            <a:r>
              <a:rPr lang="ro-RO" altLang="ro-RO" sz="2400" b="1" u="sng" dirty="0" smtClean="0"/>
              <a:t>1 – </a:t>
            </a:r>
            <a:r>
              <a:rPr lang="ro-RO" altLang="ro-RO" sz="2400" b="1" u="sng" dirty="0"/>
              <a:t>2 – </a:t>
            </a:r>
            <a:r>
              <a:rPr lang="ro-RO" altLang="ro-RO" sz="2400" b="1" u="sng" dirty="0" smtClean="0"/>
              <a:t>3</a:t>
            </a:r>
            <a:r>
              <a:rPr lang="ro-RO" altLang="ro-RO" sz="2400" b="1" u="sng" dirty="0"/>
              <a:t> – </a:t>
            </a:r>
            <a:r>
              <a:rPr lang="ro-RO" altLang="ro-RO" sz="2400" b="1" u="sng" dirty="0" smtClean="0"/>
              <a:t>4</a:t>
            </a:r>
            <a:r>
              <a:rPr lang="ro-RO" altLang="ro-RO" sz="2400" b="1" u="sng" dirty="0"/>
              <a:t> – </a:t>
            </a:r>
            <a:r>
              <a:rPr lang="ro-RO" altLang="ro-RO" sz="2400" b="1" u="sng" dirty="0" smtClean="0"/>
              <a:t>5</a:t>
            </a:r>
            <a:r>
              <a:rPr lang="ro-RO" altLang="ro-RO" sz="2400" b="1" u="sng" dirty="0"/>
              <a:t> – </a:t>
            </a:r>
            <a:r>
              <a:rPr lang="ro-RO" altLang="ro-RO" sz="2400" b="1" u="sng" dirty="0" smtClean="0"/>
              <a:t>6</a:t>
            </a:r>
            <a:r>
              <a:rPr lang="ro-RO" altLang="ro-RO" sz="2400" b="1" u="sng" dirty="0"/>
              <a:t> – 7 – </a:t>
            </a:r>
            <a:r>
              <a:rPr lang="ro-RO" altLang="ro-RO" sz="2400" b="1" u="sng" dirty="0" smtClean="0"/>
              <a:t>8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ro-RO" altLang="ro-RO" sz="2000" dirty="0" smtClean="0">
                <a:solidFill>
                  <a:srgbClr val="0000FF"/>
                </a:solidFill>
              </a:rPr>
              <a:t>1 </a:t>
            </a:r>
            <a:r>
              <a:rPr lang="ru-RU" altLang="ro-RO" sz="2000" dirty="0" smtClean="0">
                <a:solidFill>
                  <a:srgbClr val="0000FF"/>
                </a:solidFill>
              </a:rPr>
              <a:t>бассейн </a:t>
            </a:r>
            <a:r>
              <a:rPr lang="ru-RU" altLang="ro-RO" sz="2000" dirty="0" smtClean="0">
                <a:solidFill>
                  <a:srgbClr val="FF0000"/>
                </a:solidFill>
              </a:rPr>
              <a:t>в котором будет внедрена новая система </a:t>
            </a:r>
            <a:r>
              <a:rPr lang="ru-RU" altLang="ro-RO" sz="2000" dirty="0" err="1" smtClean="0">
                <a:solidFill>
                  <a:srgbClr val="FF0000"/>
                </a:solidFill>
              </a:rPr>
              <a:t>экотоксикологического</a:t>
            </a:r>
            <a:r>
              <a:rPr lang="ru-RU" altLang="ro-RO" sz="2000" dirty="0" smtClean="0">
                <a:solidFill>
                  <a:srgbClr val="FF0000"/>
                </a:solidFill>
              </a:rPr>
              <a:t> мониторинга 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ru-RU" altLang="ro-RO" sz="2000" dirty="0">
                <a:solidFill>
                  <a:srgbClr val="FF0000"/>
                </a:solidFill>
              </a:rPr>
              <a:t> </a:t>
            </a:r>
            <a:r>
              <a:rPr lang="ru-RU" altLang="ro-RO" sz="2000" dirty="0" smtClean="0">
                <a:solidFill>
                  <a:srgbClr val="FF0000"/>
                </a:solidFill>
              </a:rPr>
              <a:t>   окружающей среды</a:t>
            </a:r>
            <a:endParaRPr lang="ro-RO" altLang="ro-RO" sz="20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ro-RO" altLang="ro-RO" sz="2000" dirty="0" smtClean="0">
                <a:solidFill>
                  <a:srgbClr val="0000FF"/>
                </a:solidFill>
              </a:rPr>
              <a:t>2 </a:t>
            </a:r>
            <a:r>
              <a:rPr lang="ru-RU" altLang="ro-RO" sz="2000" dirty="0" smtClean="0">
                <a:solidFill>
                  <a:srgbClr val="0000FF"/>
                </a:solidFill>
              </a:rPr>
              <a:t>моря </a:t>
            </a:r>
            <a:r>
              <a:rPr lang="ro-RO" altLang="ro-RO" sz="2000" dirty="0" smtClean="0">
                <a:solidFill>
                  <a:srgbClr val="0000FF"/>
                </a:solidFill>
              </a:rPr>
              <a:t> </a:t>
            </a:r>
            <a:r>
              <a:rPr lang="ro-RO" altLang="ro-RO" sz="2000" dirty="0" smtClean="0">
                <a:solidFill>
                  <a:srgbClr val="FF0000"/>
                </a:solidFill>
              </a:rPr>
              <a:t>(</a:t>
            </a:r>
            <a:r>
              <a:rPr lang="ru-RU" altLang="ro-RO" sz="2000" dirty="0" smtClean="0">
                <a:solidFill>
                  <a:srgbClr val="FF0000"/>
                </a:solidFill>
              </a:rPr>
              <a:t>Черное и Эгейское</a:t>
            </a:r>
            <a:r>
              <a:rPr lang="ro-RO" altLang="ro-RO" sz="2000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ro-RO" altLang="ro-RO" sz="2000" dirty="0" smtClean="0">
                <a:solidFill>
                  <a:srgbClr val="0000FF"/>
                </a:solidFill>
              </a:rPr>
              <a:t>3 </a:t>
            </a:r>
            <a:r>
              <a:rPr lang="ru-RU" altLang="ro-RO" sz="2000" dirty="0" smtClean="0">
                <a:solidFill>
                  <a:srgbClr val="0000FF"/>
                </a:solidFill>
              </a:rPr>
              <a:t>страны</a:t>
            </a:r>
            <a:r>
              <a:rPr lang="ro-RO" altLang="ro-RO" sz="2000" dirty="0" smtClean="0">
                <a:solidFill>
                  <a:srgbClr val="0000FF"/>
                </a:solidFill>
              </a:rPr>
              <a:t> </a:t>
            </a:r>
            <a:r>
              <a:rPr lang="ro-RO" altLang="ro-RO" sz="2000" dirty="0" smtClean="0">
                <a:solidFill>
                  <a:srgbClr val="FF0000"/>
                </a:solidFill>
              </a:rPr>
              <a:t>(</a:t>
            </a:r>
            <a:r>
              <a:rPr lang="ru-RU" altLang="ro-RO" sz="2000" dirty="0" smtClean="0">
                <a:solidFill>
                  <a:srgbClr val="FF0000"/>
                </a:solidFill>
              </a:rPr>
              <a:t>Румыния-Молдова-Греция</a:t>
            </a:r>
            <a:r>
              <a:rPr lang="ro-RO" altLang="ro-RO" sz="2000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ro-RO" altLang="ro-RO" sz="2000" dirty="0" smtClean="0">
                <a:solidFill>
                  <a:srgbClr val="0000FF"/>
                </a:solidFill>
              </a:rPr>
              <a:t>4 </a:t>
            </a:r>
            <a:r>
              <a:rPr lang="ru-RU" altLang="ro-RO" sz="2000" dirty="0" smtClean="0">
                <a:solidFill>
                  <a:srgbClr val="0000FF"/>
                </a:solidFill>
              </a:rPr>
              <a:t>города</a:t>
            </a:r>
            <a:r>
              <a:rPr lang="ro-RO" altLang="ro-RO" sz="2000" dirty="0" smtClean="0">
                <a:solidFill>
                  <a:srgbClr val="0000FF"/>
                </a:solidFill>
              </a:rPr>
              <a:t> </a:t>
            </a:r>
            <a:r>
              <a:rPr lang="ro-RO" altLang="ro-RO" sz="2000" dirty="0" smtClean="0">
                <a:solidFill>
                  <a:srgbClr val="FF0000"/>
                </a:solidFill>
              </a:rPr>
              <a:t>(</a:t>
            </a:r>
            <a:r>
              <a:rPr lang="ru-RU" altLang="ro-RO" sz="2000" dirty="0" err="1" smtClean="0">
                <a:solidFill>
                  <a:srgbClr val="FF0000"/>
                </a:solidFill>
              </a:rPr>
              <a:t>Галац</a:t>
            </a:r>
            <a:r>
              <a:rPr lang="ru-RU" altLang="ro-RO" sz="2000" dirty="0" smtClean="0">
                <a:solidFill>
                  <a:srgbClr val="FF0000"/>
                </a:solidFill>
              </a:rPr>
              <a:t>, </a:t>
            </a:r>
            <a:r>
              <a:rPr lang="ru-RU" altLang="ro-RO" sz="2000" dirty="0" err="1" smtClean="0">
                <a:solidFill>
                  <a:srgbClr val="FF0000"/>
                </a:solidFill>
              </a:rPr>
              <a:t>Кишинэу</a:t>
            </a:r>
            <a:r>
              <a:rPr lang="ru-RU" altLang="ro-RO" sz="2000" dirty="0" smtClean="0">
                <a:solidFill>
                  <a:srgbClr val="FF0000"/>
                </a:solidFill>
              </a:rPr>
              <a:t>, </a:t>
            </a:r>
            <a:r>
              <a:rPr lang="ru-RU" altLang="ro-RO" sz="2000" dirty="0" err="1" smtClean="0">
                <a:solidFill>
                  <a:srgbClr val="FF0000"/>
                </a:solidFill>
              </a:rPr>
              <a:t>Кавала</a:t>
            </a:r>
            <a:r>
              <a:rPr lang="ru-RU" altLang="ro-RO" sz="2000" dirty="0" smtClean="0">
                <a:solidFill>
                  <a:srgbClr val="FF0000"/>
                </a:solidFill>
              </a:rPr>
              <a:t>, </a:t>
            </a:r>
            <a:r>
              <a:rPr lang="ru-RU" altLang="ro-RO" sz="2000" dirty="0" err="1" smtClean="0">
                <a:solidFill>
                  <a:srgbClr val="FF0000"/>
                </a:solidFill>
              </a:rPr>
              <a:t>Тулча</a:t>
            </a:r>
            <a:r>
              <a:rPr lang="ro-RO" altLang="ro-RO" sz="2000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ro-RO" altLang="ro-RO" sz="2000" dirty="0" smtClean="0">
                <a:solidFill>
                  <a:srgbClr val="0000FF"/>
                </a:solidFill>
              </a:rPr>
              <a:t>5 </a:t>
            </a:r>
            <a:r>
              <a:rPr lang="ru-RU" altLang="ro-RO" sz="2000" dirty="0" smtClean="0">
                <a:solidFill>
                  <a:srgbClr val="0000FF"/>
                </a:solidFill>
              </a:rPr>
              <a:t>партнеров</a:t>
            </a:r>
            <a:r>
              <a:rPr lang="ro-RO" altLang="ro-RO" sz="2000" dirty="0" smtClean="0">
                <a:solidFill>
                  <a:srgbClr val="0000FF"/>
                </a:solidFill>
              </a:rPr>
              <a:t> </a:t>
            </a:r>
            <a:r>
              <a:rPr lang="ro-RO" altLang="ro-RO" sz="2000" dirty="0" smtClean="0">
                <a:solidFill>
                  <a:srgbClr val="FF0000"/>
                </a:solidFill>
              </a:rPr>
              <a:t>(UDJG, IZ, EMaTTech, IGS, INCDDD)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ro-RO" altLang="ro-RO" sz="2000" dirty="0" smtClean="0">
                <a:solidFill>
                  <a:srgbClr val="0000FF"/>
                </a:solidFill>
              </a:rPr>
              <a:t>6 </a:t>
            </a:r>
            <a:r>
              <a:rPr lang="ru-RU" altLang="ro-RO" sz="2000" dirty="0" smtClean="0">
                <a:solidFill>
                  <a:srgbClr val="0000FF"/>
                </a:solidFill>
              </a:rPr>
              <a:t> </a:t>
            </a:r>
            <a:r>
              <a:rPr lang="ru-RU" altLang="ro-RO" sz="2000" dirty="0">
                <a:solidFill>
                  <a:srgbClr val="0000FF"/>
                </a:solidFill>
              </a:rPr>
              <a:t>к</a:t>
            </a:r>
            <a:r>
              <a:rPr lang="ru-RU" altLang="ro-RO" sz="2000" dirty="0" smtClean="0">
                <a:solidFill>
                  <a:srgbClr val="0000FF"/>
                </a:solidFill>
              </a:rPr>
              <a:t>лассов токсических веществ в общем мониторинге</a:t>
            </a:r>
            <a:r>
              <a:rPr lang="ro-RO" altLang="ro-RO" sz="2000" dirty="0" smtClean="0">
                <a:solidFill>
                  <a:srgbClr val="0000FF"/>
                </a:solidFill>
              </a:rPr>
              <a:t> </a:t>
            </a:r>
            <a:r>
              <a:rPr lang="ro-RO" altLang="ro-RO" sz="2000" dirty="0" smtClean="0">
                <a:solidFill>
                  <a:srgbClr val="FF0000"/>
                </a:solidFill>
              </a:rPr>
              <a:t>(</a:t>
            </a:r>
            <a:r>
              <a:rPr lang="ru-RU" altLang="ro-RO" sz="2000" dirty="0" err="1" smtClean="0">
                <a:solidFill>
                  <a:srgbClr val="FF0000"/>
                </a:solidFill>
              </a:rPr>
              <a:t>металы</a:t>
            </a:r>
            <a:r>
              <a:rPr lang="ru-RU" altLang="ro-RO" sz="2000" dirty="0" smtClean="0">
                <a:solidFill>
                  <a:srgbClr val="FF0000"/>
                </a:solidFill>
              </a:rPr>
              <a:t> и микроэлементы, </a:t>
            </a:r>
            <a:r>
              <a:rPr lang="ru-RU" altLang="ro-RO" sz="2000" dirty="0" err="1" smtClean="0">
                <a:solidFill>
                  <a:srgbClr val="FF0000"/>
                </a:solidFill>
              </a:rPr>
              <a:t>СОЗы</a:t>
            </a:r>
            <a:r>
              <a:rPr lang="ru-RU" altLang="ro-RO" sz="2000" dirty="0" smtClean="0">
                <a:solidFill>
                  <a:srgbClr val="FF0000"/>
                </a:solidFill>
              </a:rPr>
              <a:t> </a:t>
            </a:r>
            <a:r>
              <a:rPr lang="en-US" altLang="ro-RO" sz="2000" dirty="0" smtClean="0">
                <a:solidFill>
                  <a:srgbClr val="FF0000"/>
                </a:solidFill>
              </a:rPr>
              <a:t>, </a:t>
            </a:r>
            <a:r>
              <a:rPr lang="ru-RU" sz="2000" dirty="0" smtClean="0">
                <a:solidFill>
                  <a:srgbClr val="FF0000"/>
                </a:solidFill>
              </a:rPr>
              <a:t>полициклические </a:t>
            </a:r>
            <a:r>
              <a:rPr lang="ru-RU" sz="2000" dirty="0">
                <a:solidFill>
                  <a:srgbClr val="FF0000"/>
                </a:solidFill>
              </a:rPr>
              <a:t>ароматические углеводороды</a:t>
            </a:r>
            <a:r>
              <a:rPr lang="ro-RO" altLang="ro-RO" sz="2000" dirty="0" smtClean="0">
                <a:solidFill>
                  <a:srgbClr val="FF0000"/>
                </a:solidFill>
              </a:rPr>
              <a:t>, </a:t>
            </a:r>
            <a:r>
              <a:rPr lang="ru-RU" sz="2000" dirty="0">
                <a:solidFill>
                  <a:srgbClr val="FF0000"/>
                </a:solidFill>
              </a:rPr>
              <a:t>фармацевтические препараты и эндокринные </a:t>
            </a:r>
            <a:r>
              <a:rPr lang="ru-RU" sz="2000" dirty="0" smtClean="0">
                <a:solidFill>
                  <a:srgbClr val="FF0000"/>
                </a:solidFill>
              </a:rPr>
              <a:t>изомеры, </a:t>
            </a:r>
            <a:r>
              <a:rPr lang="ru-RU" sz="2000" dirty="0">
                <a:solidFill>
                  <a:srgbClr val="FF0000"/>
                </a:solidFill>
              </a:rPr>
              <a:t>радиоактивные изотопы, </a:t>
            </a:r>
            <a:r>
              <a:rPr lang="ru-RU" sz="2000" dirty="0" smtClean="0">
                <a:solidFill>
                  <a:srgbClr val="FF0000"/>
                </a:solidFill>
              </a:rPr>
              <a:t>биогенные вещества</a:t>
            </a:r>
            <a:r>
              <a:rPr lang="ro-RO" altLang="ro-RO" sz="2000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altLang="ro-RO" sz="2000" dirty="0" smtClean="0">
                <a:solidFill>
                  <a:srgbClr val="0000FF"/>
                </a:solidFill>
              </a:rPr>
              <a:t>7 </a:t>
            </a:r>
            <a:r>
              <a:rPr lang="ru-RU" altLang="ro-RO" sz="2000" dirty="0" smtClean="0">
                <a:solidFill>
                  <a:srgbClr val="0000FF"/>
                </a:solidFill>
              </a:rPr>
              <a:t>компонентов окружающей среды</a:t>
            </a:r>
            <a:r>
              <a:rPr lang="ro-RO" sz="2000" dirty="0" smtClean="0">
                <a:solidFill>
                  <a:srgbClr val="FF0000"/>
                </a:solidFill>
              </a:rPr>
              <a:t> (</a:t>
            </a:r>
            <a:r>
              <a:rPr lang="ru-RU" sz="2000" dirty="0" smtClean="0">
                <a:solidFill>
                  <a:srgbClr val="FF0000"/>
                </a:solidFill>
              </a:rPr>
              <a:t>поверхностные и подземные воды, </a:t>
            </a:r>
            <a:r>
              <a:rPr lang="ru-RU" sz="2000" dirty="0">
                <a:solidFill>
                  <a:srgbClr val="FF0000"/>
                </a:solidFill>
              </a:rPr>
              <a:t>донные отложения, почвы</a:t>
            </a:r>
            <a:r>
              <a:rPr lang="ro-RO" sz="2000" dirty="0">
                <a:solidFill>
                  <a:srgbClr val="FF0000"/>
                </a:solidFill>
              </a:rPr>
              <a:t>, </a:t>
            </a:r>
            <a:r>
              <a:rPr lang="ru-RU" sz="2000" dirty="0">
                <a:solidFill>
                  <a:srgbClr val="FF0000"/>
                </a:solidFill>
              </a:rPr>
              <a:t> горные породы</a:t>
            </a:r>
            <a:r>
              <a:rPr lang="ru-RU" sz="2000" dirty="0" smtClean="0">
                <a:solidFill>
                  <a:srgbClr val="FF0000"/>
                </a:solidFill>
              </a:rPr>
              <a:t>, растительность</a:t>
            </a:r>
            <a:r>
              <a:rPr lang="ru-RU" sz="2000" dirty="0">
                <a:solidFill>
                  <a:srgbClr val="FF0000"/>
                </a:solidFill>
              </a:rPr>
              <a:t>, </a:t>
            </a:r>
            <a:r>
              <a:rPr lang="ru-RU" sz="2000" dirty="0" smtClean="0">
                <a:solidFill>
                  <a:srgbClr val="FF0000"/>
                </a:solidFill>
              </a:rPr>
              <a:t>фауна</a:t>
            </a:r>
            <a:r>
              <a:rPr lang="ro-RO" sz="2000" dirty="0" smtClean="0">
                <a:solidFill>
                  <a:srgbClr val="FF0000"/>
                </a:solidFill>
              </a:rPr>
              <a:t>)</a:t>
            </a:r>
            <a:endParaRPr lang="en-US" sz="2000" dirty="0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o-RO" altLang="ro-RO" sz="2000" dirty="0" smtClean="0">
                <a:solidFill>
                  <a:srgbClr val="0000FF"/>
                </a:solidFill>
              </a:rPr>
              <a:t>8 </a:t>
            </a:r>
            <a:r>
              <a:rPr lang="ru-RU" altLang="ro-RO" sz="2000" dirty="0" smtClean="0">
                <a:solidFill>
                  <a:srgbClr val="0000FF"/>
                </a:solidFill>
              </a:rPr>
              <a:t>типов комплексных исследований</a:t>
            </a:r>
            <a:r>
              <a:rPr lang="ro-RO" altLang="ro-RO" sz="2000" dirty="0" smtClean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ro-RO" altLang="ro-RO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(</a:t>
            </a:r>
            <a:r>
              <a:rPr lang="ru-RU" altLang="ro-RO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химические</a:t>
            </a:r>
            <a:r>
              <a:rPr lang="ru-RU" altLang="ro-RO" sz="2000" dirty="0">
                <a:solidFill>
                  <a:srgbClr val="FF0000"/>
                </a:solidFill>
                <a:cs typeface="Arial" panose="020B0604020202020204" pitchFamily="34" charset="0"/>
              </a:rPr>
              <a:t>, биологические</a:t>
            </a:r>
            <a:r>
              <a:rPr lang="ro-RO" altLang="ro-RO" sz="2000" dirty="0">
                <a:solidFill>
                  <a:srgbClr val="FF0000"/>
                </a:solidFill>
                <a:cs typeface="Arial" panose="020B0604020202020204" pitchFamily="34" charset="0"/>
              </a:rPr>
              <a:t>, </a:t>
            </a:r>
            <a:r>
              <a:rPr lang="ru-RU" altLang="ro-RO" sz="2000" dirty="0">
                <a:solidFill>
                  <a:srgbClr val="FF0000"/>
                </a:solidFill>
                <a:cs typeface="Arial" panose="020B0604020202020204" pitchFamily="34" charset="0"/>
              </a:rPr>
              <a:t>физические, </a:t>
            </a:r>
            <a:r>
              <a:rPr lang="ru-RU" altLang="ro-RO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микробиологические </a:t>
            </a:r>
            <a:r>
              <a:rPr lang="ru-RU" altLang="ro-RO" sz="2000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экотоксикологические</a:t>
            </a:r>
            <a:r>
              <a:rPr lang="en-US" altLang="ro-RO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, </a:t>
            </a:r>
            <a:r>
              <a:rPr lang="ru-RU" altLang="ro-RO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геоморфологические, геологические</a:t>
            </a:r>
            <a:r>
              <a:rPr lang="en-US" altLang="ro-RO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ru-RU" altLang="ro-RO" sz="2000" dirty="0">
                <a:solidFill>
                  <a:srgbClr val="FF0000"/>
                </a:solidFill>
                <a:cs typeface="Arial" panose="020B0604020202020204" pitchFamily="34" charset="0"/>
              </a:rPr>
              <a:t>и</a:t>
            </a:r>
            <a:r>
              <a:rPr lang="ro-RO" altLang="ro-RO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ru-RU" altLang="ro-RO" sz="2000" dirty="0" smtClean="0">
                <a:solidFill>
                  <a:srgbClr val="FF0000"/>
                </a:solidFill>
                <a:cs typeface="Arial" panose="020B0604020202020204" pitchFamily="34" charset="0"/>
              </a:rPr>
              <a:t>гидрогеологические,</a:t>
            </a:r>
            <a:r>
              <a:rPr lang="ro-RO" altLang="ro-RO" sz="1400" dirty="0" smtClean="0">
                <a:solidFill>
                  <a:srgbClr val="FF0000"/>
                </a:solidFill>
                <a:cs typeface="Arial" panose="020B0604020202020204" pitchFamily="34" charset="0"/>
              </a:rPr>
              <a:t>)</a:t>
            </a:r>
            <a:r>
              <a:rPr lang="ru-RU" sz="14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   Киев</a:t>
            </a:r>
            <a:r>
              <a:rPr lang="ru-RU" sz="1400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04 апреля 2019</a:t>
            </a:r>
            <a:endParaRPr lang="en-US" altLang="ro-RO" sz="1400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ro-RO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29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9050"/>
            <a:ext cx="12192000" cy="6858000"/>
            <a:chOff x="4763" y="18941"/>
            <a:chExt cx="12192000" cy="6818751"/>
          </a:xfrm>
        </p:grpSpPr>
        <p:pic>
          <p:nvPicPr>
            <p:cNvPr id="7" name="Picture 6" descr="P">
              <a:extLst>
                <a:ext uri="{FF2B5EF4-FFF2-40B4-BE49-F238E27FC236}">
                  <a16:creationId xmlns="" xmlns:a16="http://schemas.microsoft.com/office/drawing/2014/main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4763" y="18941"/>
              <a:ext cx="12192000" cy="6818751"/>
            </a:xfrm>
            <a:prstGeom prst="rect">
              <a:avLst/>
            </a:prstGeom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Subtitle 14"/>
          <p:cNvSpPr txBox="1">
            <a:spLocks/>
          </p:cNvSpPr>
          <p:nvPr/>
        </p:nvSpPr>
        <p:spPr>
          <a:xfrm>
            <a:off x="190006" y="1856459"/>
            <a:ext cx="2151368" cy="7614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o-RO" sz="2000" u="sng" dirty="0" smtClean="0">
                <a:solidFill>
                  <a:srgbClr val="FF0000"/>
                </a:solidFill>
              </a:rPr>
              <a:t>РЕГИОН исследования</a:t>
            </a:r>
            <a:endParaRPr lang="ro-RO" altLang="ro-RO" sz="2000" u="sng" dirty="0" smtClean="0">
              <a:solidFill>
                <a:srgbClr val="FF0000"/>
              </a:solidFill>
            </a:endParaRPr>
          </a:p>
        </p:txBody>
      </p:sp>
      <p:grpSp>
        <p:nvGrpSpPr>
          <p:cNvPr id="2057" name="Group 2056"/>
          <p:cNvGrpSpPr/>
          <p:nvPr/>
        </p:nvGrpSpPr>
        <p:grpSpPr>
          <a:xfrm>
            <a:off x="2361924" y="2107910"/>
            <a:ext cx="8050053" cy="4612039"/>
            <a:chOff x="205442" y="2102722"/>
            <a:chExt cx="8050053" cy="4612039"/>
          </a:xfrm>
        </p:grpSpPr>
        <p:pic>
          <p:nvPicPr>
            <p:cNvPr id="2051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559" t="12599" r="31102" b="25197"/>
            <a:stretch>
              <a:fillRect/>
            </a:stretch>
          </p:blipFill>
          <p:spPr bwMode="auto">
            <a:xfrm>
              <a:off x="4482067" y="2155830"/>
              <a:ext cx="3402825" cy="2875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Subtitle 14"/>
            <p:cNvSpPr txBox="1">
              <a:spLocks/>
            </p:cNvSpPr>
            <p:nvPr/>
          </p:nvSpPr>
          <p:spPr>
            <a:xfrm>
              <a:off x="7019925" y="2102722"/>
              <a:ext cx="1221682" cy="50999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o-RO" altLang="ro-RO" sz="2400" b="1" dirty="0" smtClean="0">
                  <a:solidFill>
                    <a:srgbClr val="00CCFF"/>
                  </a:solidFill>
                </a:rPr>
                <a:t>Nistru</a:t>
              </a: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205442" y="2357718"/>
              <a:ext cx="4265052" cy="4357043"/>
              <a:chOff x="205442" y="2357718"/>
              <a:chExt cx="4265052" cy="4357043"/>
            </a:xfrm>
          </p:grpSpPr>
          <p:pic>
            <p:nvPicPr>
              <p:cNvPr id="2050" name="Picture 11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442" y="2357718"/>
                <a:ext cx="4265052" cy="43570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" name="Oval 26"/>
              <p:cNvSpPr/>
              <p:nvPr/>
            </p:nvSpPr>
            <p:spPr>
              <a:xfrm rot="904446">
                <a:off x="2094942" y="3263501"/>
                <a:ext cx="242073" cy="659931"/>
              </a:xfrm>
              <a:prstGeom prst="ellipse">
                <a:avLst/>
              </a:prstGeom>
              <a:noFill/>
              <a:ln>
                <a:solidFill>
                  <a:srgbClr val="9900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 rot="20560794">
                <a:off x="2508733" y="2426584"/>
                <a:ext cx="278693" cy="818349"/>
              </a:xfrm>
              <a:prstGeom prst="ellipse">
                <a:avLst/>
              </a:prstGeom>
              <a:noFill/>
              <a:ln>
                <a:solidFill>
                  <a:srgbClr val="9900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 rot="20882597">
                <a:off x="2214010" y="2811676"/>
                <a:ext cx="217756" cy="516382"/>
              </a:xfrm>
              <a:prstGeom prst="ellipse">
                <a:avLst/>
              </a:prstGeom>
              <a:noFill/>
              <a:ln>
                <a:solidFill>
                  <a:srgbClr val="9900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 rot="1071129" flipH="1">
                <a:off x="2428339" y="3366561"/>
                <a:ext cx="219597" cy="661172"/>
              </a:xfrm>
              <a:prstGeom prst="ellipse">
                <a:avLst/>
              </a:pr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 rot="17269181">
                <a:off x="2410042" y="3149703"/>
                <a:ext cx="279479" cy="576094"/>
              </a:xfrm>
              <a:prstGeom prst="ellipse">
                <a:avLst/>
              </a:prstGeom>
              <a:noFill/>
              <a:ln>
                <a:solidFill>
                  <a:srgbClr val="9900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052" name="Picture 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17" t="22047" r="10236" b="18198"/>
            <a:stretch>
              <a:fillRect/>
            </a:stretch>
          </p:blipFill>
          <p:spPr bwMode="auto">
            <a:xfrm>
              <a:off x="2447441" y="4401579"/>
              <a:ext cx="3575006" cy="226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6" name="Group 35"/>
            <p:cNvGrpSpPr/>
            <p:nvPr/>
          </p:nvGrpSpPr>
          <p:grpSpPr>
            <a:xfrm>
              <a:off x="1376895" y="4840105"/>
              <a:ext cx="430529" cy="249800"/>
              <a:chOff x="1316140" y="4794932"/>
              <a:chExt cx="430529" cy="249800"/>
            </a:xfrm>
          </p:grpSpPr>
          <p:sp>
            <p:nvSpPr>
              <p:cNvPr id="31" name="Oval 30"/>
              <p:cNvSpPr/>
              <p:nvPr/>
            </p:nvSpPr>
            <p:spPr>
              <a:xfrm rot="662529">
                <a:off x="1524344" y="4794932"/>
                <a:ext cx="222325" cy="214967"/>
              </a:xfrm>
              <a:prstGeom prst="ellipse">
                <a:avLst/>
              </a:prstGeom>
              <a:noFill/>
              <a:ln>
                <a:solidFill>
                  <a:srgbClr val="9900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 rot="4195024">
                <a:off x="1378879" y="4808195"/>
                <a:ext cx="173798" cy="299276"/>
              </a:xfrm>
              <a:prstGeom prst="ellipse">
                <a:avLst/>
              </a:pr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6" name="Straight Arrow Connector 15"/>
            <p:cNvCxnSpPr>
              <a:stCxn id="27" idx="4"/>
            </p:cNvCxnSpPr>
            <p:nvPr/>
          </p:nvCxnSpPr>
          <p:spPr>
            <a:xfrm>
              <a:off x="2130165" y="3912078"/>
              <a:ext cx="4513748" cy="1089673"/>
            </a:xfrm>
            <a:prstGeom prst="straightConnector1">
              <a:avLst/>
            </a:prstGeom>
            <a:ln w="25400">
              <a:solidFill>
                <a:srgbClr val="CC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Arrow Connector 3"/>
            <p:cNvCxnSpPr/>
            <p:nvPr/>
          </p:nvCxnSpPr>
          <p:spPr>
            <a:xfrm>
              <a:off x="1526533" y="5031102"/>
              <a:ext cx="1679342" cy="475973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1730542" y="4906903"/>
              <a:ext cx="2718396" cy="96103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>
              <a:stCxn id="30" idx="0"/>
            </p:cNvCxnSpPr>
            <p:nvPr/>
          </p:nvCxnSpPr>
          <p:spPr>
            <a:xfrm flipV="1">
              <a:off x="2526265" y="2326504"/>
              <a:ext cx="4493660" cy="118633"/>
            </a:xfrm>
            <a:prstGeom prst="straightConnector1">
              <a:avLst/>
            </a:prstGeom>
            <a:ln w="25400">
              <a:solidFill>
                <a:srgbClr val="CC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Subtitle 14"/>
            <p:cNvSpPr txBox="1">
              <a:spLocks/>
            </p:cNvSpPr>
            <p:nvPr/>
          </p:nvSpPr>
          <p:spPr>
            <a:xfrm>
              <a:off x="6091236" y="2866252"/>
              <a:ext cx="1221682" cy="50999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o-RO" altLang="ro-RO" sz="2400" b="1" dirty="0" smtClean="0">
                  <a:solidFill>
                    <a:srgbClr val="00CCFF"/>
                  </a:solidFill>
                </a:rPr>
                <a:t>Prut</a:t>
              </a:r>
            </a:p>
          </p:txBody>
        </p:sp>
        <p:sp>
          <p:nvSpPr>
            <p:cNvPr id="69" name="Subtitle 14"/>
            <p:cNvSpPr txBox="1">
              <a:spLocks/>
            </p:cNvSpPr>
            <p:nvPr/>
          </p:nvSpPr>
          <p:spPr>
            <a:xfrm>
              <a:off x="5619886" y="3894846"/>
              <a:ext cx="1221682" cy="50999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o-RO" altLang="ro-RO" sz="2400" b="1" dirty="0" smtClean="0">
                  <a:solidFill>
                    <a:srgbClr val="00CCFF"/>
                  </a:solidFill>
                </a:rPr>
                <a:t>Dunăre</a:t>
              </a:r>
            </a:p>
          </p:txBody>
        </p:sp>
        <p:sp>
          <p:nvSpPr>
            <p:cNvPr id="70" name="Subtitle 14"/>
            <p:cNvSpPr txBox="1">
              <a:spLocks/>
            </p:cNvSpPr>
            <p:nvPr/>
          </p:nvSpPr>
          <p:spPr>
            <a:xfrm>
              <a:off x="7122265" y="3607345"/>
              <a:ext cx="1133230" cy="609466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o-RO" altLang="ro-RO" sz="1800" b="1" dirty="0" smtClean="0">
                  <a:solidFill>
                    <a:srgbClr val="00CCFF"/>
                  </a:solidFill>
                </a:rPr>
                <a:t>Delta Dunării</a:t>
              </a:r>
            </a:p>
          </p:txBody>
        </p:sp>
        <p:sp>
          <p:nvSpPr>
            <p:cNvPr id="71" name="Subtitle 14"/>
            <p:cNvSpPr txBox="1">
              <a:spLocks/>
            </p:cNvSpPr>
            <p:nvPr/>
          </p:nvSpPr>
          <p:spPr>
            <a:xfrm>
              <a:off x="4188523" y="4519258"/>
              <a:ext cx="1221682" cy="50999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o-RO" altLang="ro-RO" sz="2400" b="1" dirty="0" smtClean="0">
                  <a:solidFill>
                    <a:srgbClr val="00CCFF"/>
                  </a:solidFill>
                </a:rPr>
                <a:t>Nestos</a:t>
              </a:r>
            </a:p>
          </p:txBody>
        </p:sp>
        <p:sp>
          <p:nvSpPr>
            <p:cNvPr id="72" name="Subtitle 14"/>
            <p:cNvSpPr txBox="1">
              <a:spLocks/>
            </p:cNvSpPr>
            <p:nvPr/>
          </p:nvSpPr>
          <p:spPr>
            <a:xfrm>
              <a:off x="4140109" y="5055516"/>
              <a:ext cx="1221682" cy="87147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o-RO" altLang="ro-RO" sz="1800" b="1" dirty="0" smtClean="0">
                  <a:solidFill>
                    <a:srgbClr val="00CCFF"/>
                  </a:solidFill>
                </a:rPr>
                <a:t>Delta Nestos</a:t>
              </a:r>
            </a:p>
          </p:txBody>
        </p:sp>
        <p:cxnSp>
          <p:nvCxnSpPr>
            <p:cNvPr id="73" name="Straight Arrow Connector 72"/>
            <p:cNvCxnSpPr/>
            <p:nvPr/>
          </p:nvCxnSpPr>
          <p:spPr>
            <a:xfrm>
              <a:off x="2549781" y="3687031"/>
              <a:ext cx="4470144" cy="838377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Subtitle 14"/>
            <p:cNvSpPr txBox="1">
              <a:spLocks/>
            </p:cNvSpPr>
            <p:nvPr/>
          </p:nvSpPr>
          <p:spPr>
            <a:xfrm rot="19211898">
              <a:off x="2666717" y="5401287"/>
              <a:ext cx="1057415" cy="50999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o-RO" altLang="ro-RO" sz="2000" b="1" dirty="0" smtClean="0">
                  <a:solidFill>
                    <a:srgbClr val="00FFFF"/>
                  </a:solidFill>
                </a:rPr>
                <a:t>M. Egee</a:t>
              </a:r>
            </a:p>
          </p:txBody>
        </p:sp>
        <p:sp>
          <p:nvSpPr>
            <p:cNvPr id="79" name="Subtitle 14"/>
            <p:cNvSpPr txBox="1">
              <a:spLocks/>
            </p:cNvSpPr>
            <p:nvPr/>
          </p:nvSpPr>
          <p:spPr>
            <a:xfrm rot="19146613">
              <a:off x="6714002" y="4354592"/>
              <a:ext cx="1336183" cy="50999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o-RO" altLang="ro-RO" sz="2000" b="1" dirty="0" smtClean="0">
                  <a:solidFill>
                    <a:srgbClr val="00FFFF"/>
                  </a:solidFill>
                </a:rPr>
                <a:t>M. Neagră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9368458" y="6350617"/>
            <a:ext cx="2622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700"/>
              </a:spcBef>
            </a:pPr>
            <a:r>
              <a:rPr lang="ru-RU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Киев, 04 апреля 2019</a:t>
            </a:r>
            <a:endParaRPr lang="en-US" altLang="ro-RO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91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12192000" cy="6858000"/>
            <a:chOff x="0" y="0"/>
            <a:chExt cx="12192000" cy="6818751"/>
          </a:xfrm>
        </p:grpSpPr>
        <p:pic>
          <p:nvPicPr>
            <p:cNvPr id="7" name="Picture 6" descr="P">
              <a:extLst>
                <a:ext uri="{FF2B5EF4-FFF2-40B4-BE49-F238E27FC236}">
                  <a16:creationId xmlns="" xmlns:a16="http://schemas.microsoft.com/office/drawing/2014/main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0" y="0"/>
              <a:ext cx="12192000" cy="6818751"/>
            </a:xfrm>
            <a:prstGeom prst="rect">
              <a:avLst/>
            </a:prstGeom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Subtitle 14"/>
          <p:cNvSpPr txBox="1">
            <a:spLocks/>
          </p:cNvSpPr>
          <p:nvPr/>
        </p:nvSpPr>
        <p:spPr>
          <a:xfrm>
            <a:off x="356260" y="1876803"/>
            <a:ext cx="11251519" cy="4490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300"/>
              </a:spcBef>
              <a:buNone/>
            </a:pPr>
            <a:r>
              <a:rPr lang="ru-RU" altLang="ro-RO" b="1" u="sng" dirty="0" smtClean="0"/>
              <a:t>Главная цель </a:t>
            </a:r>
            <a:endParaRPr lang="ro-RO" altLang="ro-RO" b="1" u="sng" dirty="0" smtClean="0"/>
          </a:p>
          <a:p>
            <a:pPr marL="0" indent="0" algn="just">
              <a:spcBef>
                <a:spcPts val="300"/>
              </a:spcBef>
              <a:buNone/>
            </a:pPr>
            <a:endParaRPr lang="ro-RO" altLang="ro-RO" sz="100" b="1" u="sng" dirty="0" smtClean="0">
              <a:solidFill>
                <a:srgbClr val="0000FF"/>
              </a:solidFill>
            </a:endParaRPr>
          </a:p>
          <a:p>
            <a:pPr marL="0" indent="0" algn="just">
              <a:spcBef>
                <a:spcPts val="1200"/>
              </a:spcBef>
              <a:buNone/>
            </a:pPr>
            <a:r>
              <a:rPr lang="ru-RU" sz="2400" dirty="0">
                <a:solidFill>
                  <a:srgbClr val="0000FF"/>
                </a:solidFill>
              </a:rPr>
              <a:t>Проект направлен на укрепление трансграничного регионального сотрудничества для улучшения совместного мониторинга загрязнения окружающей среды токсичными веществами и лучшего обмена методологией анализа, данными и информацией о состоянии окружающей среды и воздействии вредных веществ на здоровье человека.</a:t>
            </a:r>
            <a:r>
              <a:rPr lang="en-US" altLang="ro-RO" sz="21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o-RO" sz="21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1200"/>
              </a:spcBef>
              <a:buNone/>
            </a:pPr>
            <a:r>
              <a:rPr lang="ru-RU" sz="2400" dirty="0">
                <a:solidFill>
                  <a:srgbClr val="0000FF"/>
                </a:solidFill>
              </a:rPr>
              <a:t>а) создание сильной сети аналитических лабораторий и экспертов BSB для разработки общей системы </a:t>
            </a:r>
            <a:r>
              <a:rPr lang="ru-RU" sz="2400" dirty="0" err="1">
                <a:solidFill>
                  <a:srgbClr val="0000FF"/>
                </a:solidFill>
              </a:rPr>
              <a:t>экотоксикологического</a:t>
            </a:r>
            <a:r>
              <a:rPr lang="ru-RU" sz="2400" dirty="0">
                <a:solidFill>
                  <a:srgbClr val="0000FF"/>
                </a:solidFill>
              </a:rPr>
              <a:t> мониторинга для поддержки региональных программ по охране окружающей среды и </a:t>
            </a:r>
            <a:r>
              <a:rPr lang="ru-RU" sz="2400" dirty="0" smtClean="0">
                <a:solidFill>
                  <a:srgbClr val="0000FF"/>
                </a:solidFill>
              </a:rPr>
              <a:t>устойчивому управлению</a:t>
            </a:r>
            <a:r>
              <a:rPr lang="ru-RU" sz="2400" dirty="0">
                <a:solidFill>
                  <a:srgbClr val="0000FF"/>
                </a:solidFill>
              </a:rPr>
              <a:t>;</a:t>
            </a:r>
            <a:endParaRPr lang="ro-RO" altLang="ro-RO" sz="21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1200"/>
              </a:spcBef>
              <a:buNone/>
            </a:pPr>
            <a:r>
              <a:rPr lang="ru-RU" sz="2400" dirty="0">
                <a:solidFill>
                  <a:srgbClr val="0000FF"/>
                </a:solidFill>
              </a:rPr>
              <a:t>b) создание научной платформы с согласованной информацией о токсичности почвы, воды, отложений и </a:t>
            </a:r>
            <a:r>
              <a:rPr lang="ru-RU" sz="2400" dirty="0" err="1">
                <a:solidFill>
                  <a:srgbClr val="0000FF"/>
                </a:solidFill>
              </a:rPr>
              <a:t>биоты</a:t>
            </a:r>
            <a:r>
              <a:rPr lang="ru-RU" sz="2400" dirty="0">
                <a:solidFill>
                  <a:srgbClr val="0000FF"/>
                </a:solidFill>
              </a:rPr>
              <a:t> в общих прибрежных, дельтовых и морских районах и их потенциальном воздействии на экосистемы и </a:t>
            </a:r>
            <a:r>
              <a:rPr lang="ru-RU" sz="2400" dirty="0" smtClean="0">
                <a:solidFill>
                  <a:srgbClr val="0000FF"/>
                </a:solidFill>
              </a:rPr>
              <a:t> на человека</a:t>
            </a:r>
            <a:r>
              <a:rPr lang="ru-RU" sz="2400" dirty="0">
                <a:solidFill>
                  <a:srgbClr val="0000FF"/>
                </a:solidFill>
              </a:rPr>
              <a:t>.</a:t>
            </a:r>
            <a:endParaRPr lang="en-US" altLang="ro-RO" sz="21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21549" y="6488668"/>
            <a:ext cx="2622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700"/>
              </a:spcBef>
            </a:pPr>
            <a:r>
              <a:rPr lang="ru-RU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Киев, 04 апреля 2019</a:t>
            </a:r>
            <a:endParaRPr lang="en-US" altLang="ro-RO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71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71717"/>
            <a:ext cx="12192000" cy="6858000"/>
            <a:chOff x="0" y="0"/>
            <a:chExt cx="12192000" cy="6818751"/>
          </a:xfrm>
        </p:grpSpPr>
        <p:pic>
          <p:nvPicPr>
            <p:cNvPr id="7" name="Picture 6" descr="P">
              <a:extLst>
                <a:ext uri="{FF2B5EF4-FFF2-40B4-BE49-F238E27FC236}">
                  <a16:creationId xmlns="" xmlns:a16="http://schemas.microsoft.com/office/drawing/2014/main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0" y="0"/>
              <a:ext cx="12192000" cy="6818751"/>
            </a:xfrm>
            <a:prstGeom prst="rect">
              <a:avLst/>
            </a:prstGeom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Subtitle 14"/>
          <p:cNvSpPr txBox="1">
            <a:spLocks/>
          </p:cNvSpPr>
          <p:nvPr/>
        </p:nvSpPr>
        <p:spPr>
          <a:xfrm>
            <a:off x="645459" y="2271249"/>
            <a:ext cx="11253616" cy="43581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ru-RU" altLang="ro-RO" b="1" u="sng" dirty="0" smtClean="0"/>
              <a:t>Специфические задачи</a:t>
            </a:r>
            <a:endParaRPr lang="ro-RO" altLang="ro-RO" b="1" u="sng" dirty="0" smtClean="0"/>
          </a:p>
          <a:p>
            <a:pPr algn="just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00FF"/>
                </a:solidFill>
              </a:rPr>
              <a:t>Интеграция междисциплинарной экспертизы высокого уровня и исследовательского потенциала партнерских учреждений для комплексной оценки трансграничного воздействия опасных химических веществ на экосистемы бассейна Черного моря посредством согласованных методов</a:t>
            </a:r>
            <a:r>
              <a:rPr lang="ro-RO" sz="2000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00FF"/>
                </a:solidFill>
              </a:rPr>
              <a:t>Совершенствование </a:t>
            </a:r>
            <a:r>
              <a:rPr lang="ru-RU" sz="2000" dirty="0">
                <a:solidFill>
                  <a:srgbClr val="0000FF"/>
                </a:solidFill>
              </a:rPr>
              <a:t>технических знаний и диверсификация навыков специалистов и молодых исследователей для совместного мониторинга токсичных химических веществ в бассейне Черного моря с помощью инновационных методов и современных инструментов</a:t>
            </a:r>
            <a:r>
              <a:rPr lang="ru-RU" sz="2000" dirty="0" smtClean="0">
                <a:solidFill>
                  <a:srgbClr val="0000FF"/>
                </a:solidFill>
              </a:rPr>
              <a:t>;</a:t>
            </a:r>
          </a:p>
          <a:p>
            <a:pPr algn="just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00FF"/>
                </a:solidFill>
              </a:rPr>
              <a:t>Повышение осведомленности населения в </a:t>
            </a:r>
            <a:r>
              <a:rPr lang="ru-RU" sz="2000" dirty="0" smtClean="0">
                <a:solidFill>
                  <a:srgbClr val="0000FF"/>
                </a:solidFill>
              </a:rPr>
              <a:t>бассейне </a:t>
            </a:r>
            <a:r>
              <a:rPr lang="ru-RU" sz="2000" dirty="0">
                <a:solidFill>
                  <a:srgbClr val="0000FF"/>
                </a:solidFill>
              </a:rPr>
              <a:t>Черного моря по экологическим вопросам, связанным с распространением </a:t>
            </a:r>
            <a:r>
              <a:rPr lang="ru-RU" sz="2000" dirty="0" err="1" smtClean="0">
                <a:solidFill>
                  <a:srgbClr val="0000FF"/>
                </a:solidFill>
              </a:rPr>
              <a:t>токсикантов</a:t>
            </a:r>
            <a:r>
              <a:rPr lang="ru-RU" sz="2000" dirty="0" smtClean="0">
                <a:solidFill>
                  <a:srgbClr val="0000FF"/>
                </a:solidFill>
              </a:rPr>
              <a:t>, </a:t>
            </a:r>
            <a:r>
              <a:rPr lang="ru-RU" sz="2000" dirty="0">
                <a:solidFill>
                  <a:srgbClr val="0000FF"/>
                </a:solidFill>
              </a:rPr>
              <a:t>путем обучения и обмена научной информацией и инновационными знаниями о воздействии неорганических, органических и радиоактивных загрязнителей на </a:t>
            </a:r>
            <a:r>
              <a:rPr lang="ru-RU" sz="2000" dirty="0" smtClean="0">
                <a:solidFill>
                  <a:srgbClr val="0000FF"/>
                </a:solidFill>
              </a:rPr>
              <a:t>здоровье населения.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endParaRPr lang="ro-RO" dirty="0" smtClean="0">
              <a:solidFill>
                <a:srgbClr val="0000FF"/>
              </a:solidFill>
            </a:endParaRPr>
          </a:p>
          <a:p>
            <a:pPr marL="0" indent="0">
              <a:spcBef>
                <a:spcPts val="1800"/>
              </a:spcBef>
              <a:buNone/>
            </a:pPr>
            <a:endParaRPr lang="ro-RO" altLang="ro-RO" sz="100" b="1" u="sng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5942474" y="6444734"/>
            <a:ext cx="2622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700"/>
              </a:spcBef>
            </a:pPr>
            <a:r>
              <a:rPr lang="ru-RU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Киев, 04 апреля 2019</a:t>
            </a:r>
            <a:endParaRPr lang="en-US" altLang="ro-RO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6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115145"/>
            <a:ext cx="12192000" cy="6858000"/>
            <a:chOff x="0" y="0"/>
            <a:chExt cx="12192000" cy="6818751"/>
          </a:xfrm>
        </p:grpSpPr>
        <p:pic>
          <p:nvPicPr>
            <p:cNvPr id="7" name="Picture 6" descr="P">
              <a:extLst>
                <a:ext uri="{FF2B5EF4-FFF2-40B4-BE49-F238E27FC236}">
                  <a16:creationId xmlns="" xmlns:a16="http://schemas.microsoft.com/office/drawing/2014/main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0" y="0"/>
              <a:ext cx="12192000" cy="6818751"/>
            </a:xfrm>
            <a:prstGeom prst="rect">
              <a:avLst/>
            </a:prstGeom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Subtitle 14"/>
          <p:cNvSpPr txBox="1">
            <a:spLocks/>
          </p:cNvSpPr>
          <p:nvPr/>
        </p:nvSpPr>
        <p:spPr>
          <a:xfrm>
            <a:off x="201881" y="1831441"/>
            <a:ext cx="11804072" cy="44556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ru-RU" altLang="ro-RO" sz="2400" b="1" u="sng" dirty="0" smtClean="0"/>
              <a:t>Результаты</a:t>
            </a:r>
            <a:endParaRPr lang="ro-RO" altLang="ro-RO" sz="2400" b="1" u="sng" dirty="0" smtClean="0"/>
          </a:p>
          <a:p>
            <a:pPr algn="just"/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Черноморское бассейновое трансграничное партнерство (BSB) путем создания междисциплинарной сети мониторинга токсичных веществ - MONITOX - на основе экологического законодательства ЕС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Инновационная региональная система мониторинга токсичных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веществ, путем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разработки общего научного подхода и согласованных процедур для анализа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различных классов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токсичных и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загрязняющих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веществ и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целом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экотоксикологических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исследований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o-RO" sz="2400" dirty="0" smtClean="0">
                <a:solidFill>
                  <a:srgbClr val="0000FF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Улучшенная система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экологического состояния целевых районов BSB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токсичным веществам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Доступность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экологической научной информации в BSB и повышение осведомленности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населения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 воздействии токсичных загрязнителей 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charset="0"/>
                <a:cs typeface="Times New Roman" pitchFamily="18" charset="0"/>
              </a:rPr>
              <a:t>                                                     </a:t>
            </a:r>
            <a:r>
              <a:rPr lang="ru-RU" sz="18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ru-RU" sz="1800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04 апреля 2019</a:t>
            </a:r>
            <a:endParaRPr lang="en-US" altLang="ro-RO" sz="1800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marL="0" indent="0" algn="ctr">
              <a:spcBef>
                <a:spcPts val="1800"/>
              </a:spcBef>
              <a:buNone/>
            </a:pPr>
            <a:endParaRPr lang="ro-RO" altLang="ro-RO" sz="20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417747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98611"/>
            <a:ext cx="12192000" cy="6858000"/>
            <a:chOff x="0" y="0"/>
            <a:chExt cx="12192000" cy="6818751"/>
          </a:xfrm>
        </p:grpSpPr>
        <p:pic>
          <p:nvPicPr>
            <p:cNvPr id="7" name="Picture 6" descr="P">
              <a:extLst>
                <a:ext uri="{FF2B5EF4-FFF2-40B4-BE49-F238E27FC236}">
                  <a16:creationId xmlns="" xmlns:a16="http://schemas.microsoft.com/office/drawing/2014/main" id="{DA9DB5E3-0DCE-4207-8D6E-B0304D37C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7"/>
            <a:stretch/>
          </p:blipFill>
          <p:spPr>
            <a:xfrm>
              <a:off x="0" y="0"/>
              <a:ext cx="12192000" cy="6818751"/>
            </a:xfrm>
            <a:prstGeom prst="rect">
              <a:avLst/>
            </a:prstGeom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273" y="203200"/>
              <a:ext cx="1412403" cy="129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59036" y="2103036"/>
            <a:ext cx="11807458" cy="4754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ts val="600"/>
              </a:spcBef>
              <a:buClr>
                <a:srgbClr val="990099"/>
              </a:buClr>
              <a:buSzPct val="150000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                                Методы </a:t>
            </a:r>
            <a:r>
              <a:rPr lang="ru-RU" sz="2400" b="1" dirty="0">
                <a:solidFill>
                  <a:srgbClr val="FF0000"/>
                </a:solidFill>
              </a:rPr>
              <a:t>комплексного исследования </a:t>
            </a:r>
            <a:r>
              <a:rPr lang="ru-RU" sz="2400" b="1" dirty="0" smtClean="0">
                <a:solidFill>
                  <a:srgbClr val="FF0000"/>
                </a:solidFill>
              </a:rPr>
              <a:t>в рамках проекта</a:t>
            </a:r>
            <a:endParaRPr lang="ro-RO" altLang="ro-RO" sz="24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buClr>
                <a:srgbClr val="990099"/>
              </a:buClr>
              <a:buSzPct val="150000"/>
              <a:defRPr/>
            </a:pPr>
            <a:r>
              <a:rPr lang="ru-RU" altLang="ro-RO" sz="20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Анализ микроэлементов, металлов </a:t>
            </a:r>
            <a:r>
              <a:rPr lang="ro-RO" sz="2400" b="1" dirty="0" smtClean="0">
                <a:solidFill>
                  <a:srgbClr val="0000FF"/>
                </a:solidFill>
              </a:rPr>
              <a:t>(</a:t>
            </a:r>
            <a:r>
              <a:rPr lang="en-GB" sz="2400" b="1" dirty="0" smtClean="0">
                <a:solidFill>
                  <a:srgbClr val="0000FF"/>
                </a:solidFill>
              </a:rPr>
              <a:t>HRCS-AAS</a:t>
            </a:r>
            <a:r>
              <a:rPr lang="ro-RO" sz="2400" b="1" dirty="0" smtClean="0">
                <a:solidFill>
                  <a:srgbClr val="0000FF"/>
                </a:solidFill>
              </a:rPr>
              <a:t> &amp; </a:t>
            </a:r>
            <a:r>
              <a:rPr lang="en-GB" sz="2400" b="1" dirty="0" smtClean="0">
                <a:solidFill>
                  <a:srgbClr val="0000FF"/>
                </a:solidFill>
              </a:rPr>
              <a:t>AAS</a:t>
            </a:r>
            <a:r>
              <a:rPr lang="ro-RO" sz="2400" b="1" dirty="0" smtClean="0">
                <a:solidFill>
                  <a:srgbClr val="0000FF"/>
                </a:solidFill>
              </a:rPr>
              <a:t>, </a:t>
            </a:r>
            <a:r>
              <a:rPr lang="en-GB" sz="2400" b="1" dirty="0" smtClean="0">
                <a:solidFill>
                  <a:srgbClr val="0000FF"/>
                </a:solidFill>
              </a:rPr>
              <a:t>XRF</a:t>
            </a:r>
            <a:r>
              <a:rPr lang="ro-RO" sz="2400" b="1" dirty="0" smtClean="0">
                <a:solidFill>
                  <a:srgbClr val="0000FF"/>
                </a:solidFill>
              </a:rPr>
              <a:t>, </a:t>
            </a:r>
            <a:r>
              <a:rPr lang="en-GB" sz="2400" b="1" dirty="0" smtClean="0">
                <a:solidFill>
                  <a:srgbClr val="0000FF"/>
                </a:solidFill>
              </a:rPr>
              <a:t>ICP-OES</a:t>
            </a:r>
            <a:r>
              <a:rPr lang="ro-RO" sz="2400" b="1" dirty="0" smtClean="0">
                <a:solidFill>
                  <a:srgbClr val="0000FF"/>
                </a:solidFill>
              </a:rPr>
              <a:t>, </a:t>
            </a:r>
            <a:r>
              <a:rPr lang="en-GB" sz="2400" b="1" dirty="0" smtClean="0">
                <a:solidFill>
                  <a:srgbClr val="0000FF"/>
                </a:solidFill>
              </a:rPr>
              <a:t>ICP-MS</a:t>
            </a:r>
            <a:r>
              <a:rPr lang="ro-RO" sz="2400" b="1" dirty="0" smtClean="0">
                <a:solidFill>
                  <a:srgbClr val="0000FF"/>
                </a:solidFill>
              </a:rPr>
              <a:t> &amp;</a:t>
            </a:r>
            <a:r>
              <a:rPr lang="en-GB" sz="2400" b="1" dirty="0" smtClean="0">
                <a:solidFill>
                  <a:srgbClr val="0000FF"/>
                </a:solidFill>
              </a:rPr>
              <a:t> LA-ICP-MS</a:t>
            </a:r>
            <a:r>
              <a:rPr lang="ro-RO" sz="2400" b="1" dirty="0" smtClean="0">
                <a:solidFill>
                  <a:srgbClr val="0000FF"/>
                </a:solidFill>
              </a:rPr>
              <a:t>, </a:t>
            </a:r>
            <a:r>
              <a:rPr lang="en-GB" sz="2400" b="1" dirty="0" smtClean="0">
                <a:solidFill>
                  <a:srgbClr val="0000FF"/>
                </a:solidFill>
              </a:rPr>
              <a:t>FIAS – Hg</a:t>
            </a:r>
            <a:r>
              <a:rPr lang="ro-RO" sz="2400" b="1" dirty="0" smtClean="0">
                <a:solidFill>
                  <a:srgbClr val="0000FF"/>
                </a:solidFill>
              </a:rPr>
              <a:t>)</a:t>
            </a:r>
            <a:r>
              <a:rPr lang="en-GB" sz="2400" b="1" dirty="0" smtClean="0">
                <a:solidFill>
                  <a:srgbClr val="0000FF"/>
                </a:solidFill>
              </a:rPr>
              <a:t>  </a:t>
            </a:r>
            <a:endParaRPr lang="en-US" sz="2400" b="1" dirty="0" smtClean="0">
              <a:solidFill>
                <a:srgbClr val="0000FF"/>
              </a:solidFill>
            </a:endParaRPr>
          </a:p>
          <a:p>
            <a:pPr marL="342900" indent="-342900"/>
            <a:r>
              <a:rPr lang="ru-RU" sz="2400" b="1" dirty="0">
                <a:solidFill>
                  <a:srgbClr val="0000FF"/>
                </a:solidFill>
              </a:rPr>
              <a:t>Хроматография</a:t>
            </a:r>
            <a:r>
              <a:rPr lang="ro-RO" sz="2400" b="1" dirty="0" smtClean="0">
                <a:solidFill>
                  <a:srgbClr val="0000FF"/>
                </a:solidFill>
              </a:rPr>
              <a:t>(</a:t>
            </a:r>
            <a:r>
              <a:rPr lang="en-GB" sz="2400" b="1" dirty="0" smtClean="0">
                <a:solidFill>
                  <a:srgbClr val="0000FF"/>
                </a:solidFill>
              </a:rPr>
              <a:t>GC-MS</a:t>
            </a:r>
            <a:r>
              <a:rPr lang="ro-RO" sz="2400" b="1" dirty="0" smtClean="0">
                <a:solidFill>
                  <a:srgbClr val="0000FF"/>
                </a:solidFill>
              </a:rPr>
              <a:t>, </a:t>
            </a:r>
            <a:r>
              <a:rPr lang="en-GB" sz="2400" b="1" dirty="0" smtClean="0">
                <a:solidFill>
                  <a:srgbClr val="0000FF"/>
                </a:solidFill>
              </a:rPr>
              <a:t>GC-ECD</a:t>
            </a:r>
            <a:r>
              <a:rPr lang="ro-RO" sz="2400" b="1" dirty="0" smtClean="0">
                <a:solidFill>
                  <a:srgbClr val="0000FF"/>
                </a:solidFill>
              </a:rPr>
              <a:t>, </a:t>
            </a:r>
            <a:r>
              <a:rPr lang="en-GB" sz="2400" b="1" dirty="0" smtClean="0">
                <a:solidFill>
                  <a:srgbClr val="0000FF"/>
                </a:solidFill>
              </a:rPr>
              <a:t>HPLC</a:t>
            </a:r>
            <a:r>
              <a:rPr lang="ro-RO" sz="2400" b="1" dirty="0" smtClean="0">
                <a:solidFill>
                  <a:srgbClr val="0000FF"/>
                </a:solidFill>
              </a:rPr>
              <a:t>)</a:t>
            </a:r>
            <a:endParaRPr lang="en-US" sz="2400" b="1" dirty="0">
              <a:solidFill>
                <a:srgbClr val="0000FF"/>
              </a:solidFill>
            </a:endParaRPr>
          </a:p>
          <a:p>
            <a:pPr marL="342900" indent="-342900"/>
            <a:r>
              <a:rPr lang="ru-RU" sz="2400" b="1" dirty="0" smtClean="0">
                <a:solidFill>
                  <a:srgbClr val="0000FF"/>
                </a:solidFill>
              </a:rPr>
              <a:t>Молекулярная спектрометрия</a:t>
            </a:r>
            <a:r>
              <a:rPr lang="ro-RO" sz="2400" b="1" dirty="0" smtClean="0">
                <a:solidFill>
                  <a:srgbClr val="0000FF"/>
                </a:solidFill>
              </a:rPr>
              <a:t>(</a:t>
            </a:r>
            <a:r>
              <a:rPr lang="en-GB" sz="2400" b="1" dirty="0" smtClean="0">
                <a:solidFill>
                  <a:srgbClr val="0000FF"/>
                </a:solidFill>
              </a:rPr>
              <a:t>UV-VIS</a:t>
            </a:r>
            <a:r>
              <a:rPr lang="ro-RO" sz="2400" b="1" dirty="0" smtClean="0">
                <a:solidFill>
                  <a:srgbClr val="0000FF"/>
                </a:solidFill>
              </a:rPr>
              <a:t>, </a:t>
            </a:r>
            <a:r>
              <a:rPr lang="en-GB" sz="2400" b="1" dirty="0" smtClean="0">
                <a:solidFill>
                  <a:srgbClr val="0000FF"/>
                </a:solidFill>
              </a:rPr>
              <a:t>FT-IR</a:t>
            </a:r>
            <a:r>
              <a:rPr lang="ro-RO" sz="2400" b="1" dirty="0" smtClean="0">
                <a:solidFill>
                  <a:srgbClr val="0000FF"/>
                </a:solidFill>
              </a:rPr>
              <a:t>)</a:t>
            </a:r>
            <a:r>
              <a:rPr lang="en-GB" sz="2400" b="1" dirty="0" smtClean="0">
                <a:solidFill>
                  <a:srgbClr val="0000FF"/>
                </a:solidFill>
              </a:rPr>
              <a:t> </a:t>
            </a:r>
            <a:endParaRPr lang="en-US" sz="2400" b="1" dirty="0">
              <a:solidFill>
                <a:srgbClr val="0000FF"/>
              </a:solidFill>
            </a:endParaRPr>
          </a:p>
          <a:p>
            <a:pPr marL="342900" indent="-342900"/>
            <a:r>
              <a:rPr lang="ru-RU" sz="2400" b="1" dirty="0">
                <a:solidFill>
                  <a:srgbClr val="0000FF"/>
                </a:solidFill>
              </a:rPr>
              <a:t>Ядерная гамма и альфа </a:t>
            </a:r>
            <a:r>
              <a:rPr lang="ru-RU" sz="2400" b="1" dirty="0" smtClean="0">
                <a:solidFill>
                  <a:srgbClr val="0000FF"/>
                </a:solidFill>
              </a:rPr>
              <a:t>спектрометрия</a:t>
            </a:r>
          </a:p>
          <a:p>
            <a:pPr marL="342900" indent="-342900"/>
            <a:r>
              <a:rPr lang="ru-RU" sz="2400" b="1" dirty="0">
                <a:solidFill>
                  <a:srgbClr val="0000FF"/>
                </a:solidFill>
              </a:rPr>
              <a:t>Ядерная </a:t>
            </a:r>
            <a:r>
              <a:rPr lang="ru-RU" sz="2400" b="1" dirty="0" smtClean="0">
                <a:solidFill>
                  <a:srgbClr val="0000FF"/>
                </a:solidFill>
              </a:rPr>
              <a:t>дозиметрия</a:t>
            </a:r>
          </a:p>
          <a:p>
            <a:pPr marL="342900" indent="-342900"/>
            <a:r>
              <a:rPr lang="ru-RU" sz="2400" b="1" dirty="0" smtClean="0">
                <a:solidFill>
                  <a:srgbClr val="0000FF"/>
                </a:solidFill>
              </a:rPr>
              <a:t>Минералогические методы</a:t>
            </a:r>
            <a:r>
              <a:rPr lang="en-GB" sz="2400" b="1" dirty="0" smtClean="0">
                <a:solidFill>
                  <a:srgbClr val="0000FF"/>
                </a:solidFill>
              </a:rPr>
              <a:t> </a:t>
            </a:r>
            <a:r>
              <a:rPr lang="ro-RO" sz="2400" b="1" dirty="0" smtClean="0">
                <a:solidFill>
                  <a:srgbClr val="0000FF"/>
                </a:solidFill>
              </a:rPr>
              <a:t>(</a:t>
            </a:r>
            <a:r>
              <a:rPr lang="en-GB" sz="2400" b="1" dirty="0" smtClean="0">
                <a:solidFill>
                  <a:srgbClr val="0000FF"/>
                </a:solidFill>
              </a:rPr>
              <a:t>SEM</a:t>
            </a:r>
            <a:r>
              <a:rPr lang="en-GB" sz="2400" b="1" dirty="0">
                <a:solidFill>
                  <a:srgbClr val="0000FF"/>
                </a:solidFill>
              </a:rPr>
              <a:t>, </a:t>
            </a:r>
            <a:r>
              <a:rPr lang="en-GB" sz="2400" b="1" dirty="0" smtClean="0">
                <a:solidFill>
                  <a:srgbClr val="0000FF"/>
                </a:solidFill>
              </a:rPr>
              <a:t>XRD</a:t>
            </a:r>
            <a:r>
              <a:rPr lang="ro-RO" sz="2400" b="1" dirty="0" smtClean="0">
                <a:solidFill>
                  <a:srgbClr val="0000FF"/>
                </a:solidFill>
              </a:rPr>
              <a:t>)</a:t>
            </a:r>
            <a:endParaRPr lang="en-US" sz="2400" b="1" dirty="0">
              <a:solidFill>
                <a:srgbClr val="0000FF"/>
              </a:solidFill>
            </a:endParaRPr>
          </a:p>
          <a:p>
            <a:pPr marL="342900" indent="-342900"/>
            <a:r>
              <a:rPr lang="ru-RU" sz="2400" b="1" dirty="0" smtClean="0">
                <a:solidFill>
                  <a:srgbClr val="0000FF"/>
                </a:solidFill>
              </a:rPr>
              <a:t>Биологические (</a:t>
            </a:r>
            <a:r>
              <a:rPr lang="ru-RU" sz="2400" b="1" dirty="0" err="1" smtClean="0">
                <a:solidFill>
                  <a:srgbClr val="0000FF"/>
                </a:solidFill>
              </a:rPr>
              <a:t>токсикол</a:t>
            </a:r>
            <a:r>
              <a:rPr lang="ru-RU" sz="2400" b="1" dirty="0" smtClean="0">
                <a:solidFill>
                  <a:srgbClr val="0000FF"/>
                </a:solidFill>
              </a:rPr>
              <a:t>., генетические на молекулярном уровне….)</a:t>
            </a:r>
            <a:endParaRPr lang="en-US" sz="2400" b="1" dirty="0">
              <a:solidFill>
                <a:srgbClr val="0000FF"/>
              </a:solidFill>
            </a:endParaRPr>
          </a:p>
          <a:p>
            <a:pPr marL="342900" indent="-342900"/>
            <a:r>
              <a:rPr lang="ru-RU" sz="2400" b="1" dirty="0" smtClean="0">
                <a:solidFill>
                  <a:srgbClr val="0000FF"/>
                </a:solidFill>
              </a:rPr>
              <a:t>Микробиологические…</a:t>
            </a:r>
          </a:p>
          <a:p>
            <a:pPr marL="342900" indent="-342900"/>
            <a:r>
              <a:rPr lang="en-GB" sz="2400" b="1" dirty="0" smtClean="0">
                <a:solidFill>
                  <a:srgbClr val="0000FF"/>
                </a:solidFill>
              </a:rPr>
              <a:t>GIS</a:t>
            </a:r>
            <a:r>
              <a:rPr lang="en-GB" sz="2400" b="1" dirty="0">
                <a:solidFill>
                  <a:srgbClr val="0000FF"/>
                </a:solidFill>
              </a:rPr>
              <a:t>, </a:t>
            </a:r>
            <a:r>
              <a:rPr lang="en-GB" sz="2400" b="1" dirty="0" smtClean="0">
                <a:solidFill>
                  <a:srgbClr val="0000FF"/>
                </a:solidFill>
              </a:rPr>
              <a:t>Q-GIS</a:t>
            </a:r>
            <a:r>
              <a:rPr lang="ru-RU" sz="2400" b="1" dirty="0" smtClean="0">
                <a:solidFill>
                  <a:srgbClr val="0000FF"/>
                </a:solidFill>
              </a:rPr>
              <a:t>                                                              </a:t>
            </a:r>
            <a:r>
              <a:rPr lang="ru-RU" sz="1800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Киев, 04 апреля 2019</a:t>
            </a:r>
            <a:endParaRPr lang="en-US" altLang="ro-RO" sz="1800" dirty="0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marL="342900" indent="-342900"/>
            <a:endParaRPr lang="ro-RO" altLang="ro-RO" sz="2400" b="1" dirty="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41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E1E1E1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1043</Words>
  <Application>Microsoft Office PowerPoint</Application>
  <PresentationFormat>Произвольный</PresentationFormat>
  <Paragraphs>103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Оценка и установление закономерностей накопления экотоксикантов и ксенобионитов в различных группах гидробионатов в зависимости от их содержания в среде обитания, специфики организмов и с учетом синергизма, антагонизма и адитизма © Зубков Елена</vt:lpstr>
      <vt:lpstr>Оценка влияния экотоксикантов и ксенобиоников на развитие гидробиононов, в том числе  на онтогенез и гаметогенез у рыб ©   Зубков Елена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Jesica</dc:creator>
  <cp:lastModifiedBy>Пользователь Windows</cp:lastModifiedBy>
  <cp:revision>263</cp:revision>
  <dcterms:created xsi:type="dcterms:W3CDTF">2018-08-30T12:28:00Z</dcterms:created>
  <dcterms:modified xsi:type="dcterms:W3CDTF">2019-03-31T15:25:14Z</dcterms:modified>
</cp:coreProperties>
</file>