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6" r:id="rId1"/>
  </p:sldMasterIdLst>
  <p:notesMasterIdLst>
    <p:notesMasterId r:id="rId21"/>
  </p:notesMasterIdLst>
  <p:handoutMasterIdLst>
    <p:handoutMasterId r:id="rId22"/>
  </p:handoutMasterIdLst>
  <p:sldIdLst>
    <p:sldId id="288" r:id="rId2"/>
    <p:sldId id="364" r:id="rId3"/>
    <p:sldId id="413" r:id="rId4"/>
    <p:sldId id="420" r:id="rId5"/>
    <p:sldId id="421" r:id="rId6"/>
    <p:sldId id="419" r:id="rId7"/>
    <p:sldId id="422" r:id="rId8"/>
    <p:sldId id="428" r:id="rId9"/>
    <p:sldId id="429" r:id="rId10"/>
    <p:sldId id="320" r:id="rId11"/>
    <p:sldId id="430" r:id="rId12"/>
    <p:sldId id="431" r:id="rId13"/>
    <p:sldId id="435" r:id="rId14"/>
    <p:sldId id="436" r:id="rId15"/>
    <p:sldId id="437" r:id="rId16"/>
    <p:sldId id="432" r:id="rId17"/>
    <p:sldId id="433" r:id="rId18"/>
    <p:sldId id="434" r:id="rId19"/>
    <p:sldId id="372" r:id="rId20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9" autoAdjust="0"/>
    <p:restoredTop sz="91119" autoAdjust="0"/>
  </p:normalViewPr>
  <p:slideViewPr>
    <p:cSldViewPr>
      <p:cViewPr varScale="1">
        <p:scale>
          <a:sx n="57" d="100"/>
          <a:sy n="57" d="100"/>
        </p:scale>
        <p:origin x="2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nl-NL"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nl-NL" sz="1200"/>
            </a:lvl1pPr>
          </a:lstStyle>
          <a:p>
            <a:fld id="{D83FDC75-7F73-4A4A-A77C-09AADF00E0EA}" type="datetimeFigureOut">
              <a:rPr lang="nl-NL" smtClean="0"/>
              <a:pPr/>
              <a:t>4-4-2019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nl-NL" sz="1200"/>
            </a:lvl1pPr>
          </a:lstStyle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nl-NL" sz="1200"/>
            </a:lvl1pPr>
          </a:lstStyle>
          <a:p>
            <a:fld id="{459226BF-1F13-42D3-80DC-373E7ADD1EBC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1061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nl-NL"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nl-NL" sz="1200"/>
            </a:lvl1pPr>
          </a:lstStyle>
          <a:p>
            <a:fld id="{48AEF76B-3757-4A0B-AF93-28494465C1DD}" type="datetimeFigureOut">
              <a:rPr lang="en-US"/>
              <a:pPr/>
              <a:t>4/4/2019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tekststijlen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nl-NL"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nl-NL" sz="1200"/>
            </a:lvl1pPr>
          </a:lstStyle>
          <a:p>
            <a:fld id="{75693FD4-8F83-4EF7-AC3F-0DC0388986B0}" type="slidenum">
              <a:rPr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1139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nl-NL" dirty="0" smtClean="0"/>
              <a:t>Microsoft </a:t>
            </a:r>
            <a:r>
              <a:rPr lang="nl-NL" b="1" dirty="0" smtClean="0"/>
              <a:t>Technisch onovertroffen</a:t>
            </a:r>
            <a:endParaRPr lang="nl-NL" dirty="0" smtClean="0"/>
          </a:p>
        </p:txBody>
      </p:sp>
      <p:sp>
        <p:nvSpPr>
          <p:cNvPr id="43011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dirty="0" smtClean="0"/>
              <a:t>Microsoft Vertrouwelijk</a:t>
            </a:r>
          </a:p>
        </p:txBody>
      </p:sp>
      <p:sp>
        <p:nvSpPr>
          <p:cNvPr id="43012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FF76F4-FC11-42FE-9D94-04E3E6D16C06}" type="slidenum">
              <a:rPr lang="nl-NL" smtClean="0"/>
              <a:pPr/>
              <a:t>1</a:t>
            </a:fld>
            <a:endParaRPr lang="nl-NL" dirty="0" smtClean="0"/>
          </a:p>
        </p:txBody>
      </p:sp>
      <p:sp>
        <p:nvSpPr>
          <p:cNvPr id="430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488950"/>
            <a:ext cx="4965700" cy="3724275"/>
          </a:xfrm>
          <a:ln/>
        </p:spPr>
      </p:sp>
      <p:sp>
        <p:nvSpPr>
          <p:cNvPr id="430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787" y="4484317"/>
            <a:ext cx="6206573" cy="4998021"/>
          </a:xfrm>
          <a:noFill/>
          <a:ln/>
        </p:spPr>
        <p:txBody>
          <a:bodyPr/>
          <a:lstStyle/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2309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0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nl-NL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nl-NL"/>
              <a:t>Klik om de titelstijl van het model te bewerken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nl-NL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en-US" smtClean="0"/>
              <a:t>Click to edit Master subtitle style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nl-NL" sz="2000" baseline="0"/>
            </a:lvl1pPr>
          </a:lstStyle>
          <a:p>
            <a:r>
              <a:rPr kumimoji="0" lang="nl-NL"/>
              <a:t>Bedrijfslogo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leen op d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nl-N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44E58-5B17-4323-8C61-34304EF48A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nl-NL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nl-NL"/>
              <a:t>Klik om de titelstijl van het model te bewerken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nl-NL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nl-NL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nl-NL" smtClean="0"/>
              <a:t>Klik om de ondertitelstijl van het model te bewerken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nl-NL" sz="2000" baseline="0"/>
            </a:lvl1pPr>
          </a:lstStyle>
          <a:p>
            <a:r>
              <a:rPr kumimoji="0" lang="nl-NL"/>
              <a:t>Bedrijfslogo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nl-NL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nl-NL"/>
              <a:t>Klik om de titelstijl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/>
              <a:pPr/>
              <a:t>4/4/2019</a:t>
            </a:fld>
            <a:endParaRPr kumimoji="0"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nl-NL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nl-NL" sz="1800"/>
            </a:lvl1pPr>
          </a:lstStyle>
          <a:p>
            <a:r>
              <a:rPr kumimoji="0" lang="nl-NL"/>
              <a:t>Bedrijfslogo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inhou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nl-NL"/>
            </a:lvl1pPr>
          </a:lstStyle>
          <a:p>
            <a:r>
              <a:rPr kumimoji="0" lang="nl-NL"/>
              <a:t>Klik om de titelstijl van het model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nl-NL" sz="3200">
                <a:latin typeface="+mn-lt"/>
              </a:defRPr>
            </a:lvl1pPr>
            <a:lvl2pPr eaLnBrk="1" latinLnBrk="0" hangingPunct="1">
              <a:defRPr kumimoji="0" lang="nl-NL" sz="2800">
                <a:latin typeface="+mn-lt"/>
              </a:defRPr>
            </a:lvl2pPr>
            <a:lvl3pPr eaLnBrk="1" latinLnBrk="0" hangingPunct="1">
              <a:defRPr kumimoji="0" lang="nl-NL" sz="2400">
                <a:latin typeface="+mn-lt"/>
              </a:defRPr>
            </a:lvl3pPr>
            <a:lvl4pPr eaLnBrk="1" latinLnBrk="0" hangingPunct="1">
              <a:defRPr kumimoji="0" lang="nl-NL" sz="2400">
                <a:latin typeface="+mn-lt"/>
              </a:defRPr>
            </a:lvl4pPr>
            <a:lvl5pPr eaLnBrk="1" latinLnBrk="0" hangingPunct="1">
              <a:defRPr kumimoji="0" lang="nl-NL" sz="2400">
                <a:latin typeface="+mn-lt"/>
              </a:defRPr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/>
              <a:pPr/>
              <a:t>4/4/2019</a:t>
            </a:fld>
            <a:endParaRPr kumimoji="0"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nl-NL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lleen op d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rPr lang="en-US"/>
              <a:pPr/>
              <a:t>4/4/2019</a:t>
            </a:fld>
            <a:endParaRPr kumimoji="0"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nl-N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nl-NL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nl-NL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nl-NL"/>
              <a:t>Klik om de titelstijl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nl-NL" sz="1800"/>
            </a:lvl1pPr>
          </a:lstStyle>
          <a:p>
            <a:r>
              <a:rPr kumimoji="0" lang="nl-NL"/>
              <a:t>Bedrijfslogo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inhou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nl-NL"/>
            </a:lvl1pPr>
          </a:lstStyle>
          <a:p>
            <a:r>
              <a:rPr kumimoji="0" lang="nl-NL"/>
              <a:t>Klik om de titelstijl van het model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nl-NL" sz="3200">
                <a:latin typeface="+mn-lt"/>
              </a:defRPr>
            </a:lvl1pPr>
            <a:lvl2pPr eaLnBrk="1" latinLnBrk="0" hangingPunct="1">
              <a:defRPr kumimoji="0" lang="nl-NL" sz="2800">
                <a:latin typeface="+mn-lt"/>
              </a:defRPr>
            </a:lvl2pPr>
            <a:lvl3pPr eaLnBrk="1" latinLnBrk="0" hangingPunct="1">
              <a:defRPr kumimoji="0" lang="nl-NL" sz="2400">
                <a:latin typeface="+mn-lt"/>
              </a:defRPr>
            </a:lvl3pPr>
            <a:lvl4pPr eaLnBrk="1" latinLnBrk="0" hangingPunct="1">
              <a:defRPr kumimoji="0" lang="nl-NL" sz="2400">
                <a:latin typeface="+mn-lt"/>
              </a:defRPr>
            </a:lvl4pPr>
            <a:lvl5pPr eaLnBrk="1" latinLnBrk="0" hangingPunct="1">
              <a:defRPr kumimoji="0" lang="nl-NL" sz="2400">
                <a:latin typeface="+mn-lt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nl-NL" sz="2800"/>
            </a:lvl1pPr>
            <a:lvl2pPr eaLnBrk="1" latinLnBrk="0" hangingPunct="1">
              <a:defRPr kumimoji="0" lang="nl-NL" sz="2400"/>
            </a:lvl2pPr>
            <a:lvl3pPr eaLnBrk="1" latinLnBrk="0" hangingPunct="1">
              <a:defRPr kumimoji="0" lang="nl-NL" sz="2000"/>
            </a:lvl3pPr>
            <a:lvl4pPr eaLnBrk="1" latinLnBrk="0" hangingPunct="1">
              <a:defRPr kumimoji="0" lang="nl-NL" sz="1800"/>
            </a:lvl4pPr>
            <a:lvl5pPr eaLnBrk="1" latinLnBrk="0" hangingPunct="1">
              <a:defRPr kumimoji="0" lang="nl-NL" sz="1800"/>
            </a:lvl5pPr>
            <a:lvl6pPr eaLnBrk="1" latinLnBrk="0" hangingPunct="1">
              <a:defRPr kumimoji="0" lang="nl-NL" sz="1800"/>
            </a:lvl6pPr>
            <a:lvl7pPr eaLnBrk="1" latinLnBrk="0" hangingPunct="1">
              <a:defRPr kumimoji="0" lang="nl-NL" sz="1800"/>
            </a:lvl7pPr>
            <a:lvl8pPr eaLnBrk="1" latinLnBrk="0" hangingPunct="1">
              <a:defRPr kumimoji="0" lang="nl-NL" sz="1800"/>
            </a:lvl8pPr>
            <a:lvl9pPr eaLnBrk="1" latinLnBrk="0" hangingPunct="1">
              <a:defRPr kumimoji="0" lang="nl-NL"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nl-NL" sz="2800"/>
            </a:lvl1pPr>
            <a:lvl2pPr eaLnBrk="1" latinLnBrk="0" hangingPunct="1">
              <a:defRPr kumimoji="0" lang="nl-NL" sz="2400"/>
            </a:lvl2pPr>
            <a:lvl3pPr eaLnBrk="1" latinLnBrk="0" hangingPunct="1">
              <a:defRPr kumimoji="0" lang="nl-NL" sz="2000"/>
            </a:lvl3pPr>
            <a:lvl4pPr eaLnBrk="1" latinLnBrk="0" hangingPunct="1">
              <a:defRPr kumimoji="0" lang="nl-NL" sz="1800"/>
            </a:lvl4pPr>
            <a:lvl5pPr eaLnBrk="1" latinLnBrk="0" hangingPunct="1">
              <a:defRPr kumimoji="0" lang="nl-NL" sz="1800"/>
            </a:lvl5pPr>
            <a:lvl6pPr eaLnBrk="1" latinLnBrk="0" hangingPunct="1">
              <a:defRPr kumimoji="0" lang="nl-NL" sz="1800"/>
            </a:lvl6pPr>
            <a:lvl7pPr eaLnBrk="1" latinLnBrk="0" hangingPunct="1">
              <a:defRPr kumimoji="0" lang="nl-NL" sz="1800"/>
            </a:lvl7pPr>
            <a:lvl8pPr eaLnBrk="1" latinLnBrk="0" hangingPunct="1">
              <a:defRPr kumimoji="0" lang="nl-NL" sz="1800"/>
            </a:lvl8pPr>
            <a:lvl9pPr eaLnBrk="1" latinLnBrk="0" hangingPunct="1">
              <a:defRPr kumimoji="0" lang="nl-NL"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nl-NL"/>
            </a:lvl1pPr>
          </a:lstStyle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nl-NL" sz="2400" b="1"/>
            </a:lvl1pPr>
            <a:lvl2pPr marL="457200" indent="0" eaLnBrk="1" latinLnBrk="0" hangingPunct="1">
              <a:buNone/>
              <a:defRPr kumimoji="0" lang="nl-NL" sz="2000" b="1"/>
            </a:lvl2pPr>
            <a:lvl3pPr marL="914400" indent="0" eaLnBrk="1" latinLnBrk="0" hangingPunct="1">
              <a:buNone/>
              <a:defRPr kumimoji="0" lang="nl-NL" sz="1800" b="1"/>
            </a:lvl3pPr>
            <a:lvl4pPr marL="1371600" indent="0" eaLnBrk="1" latinLnBrk="0" hangingPunct="1">
              <a:buNone/>
              <a:defRPr kumimoji="0" lang="nl-NL" sz="1600" b="1"/>
            </a:lvl4pPr>
            <a:lvl5pPr marL="1828800" indent="0" eaLnBrk="1" latinLnBrk="0" hangingPunct="1">
              <a:buNone/>
              <a:defRPr kumimoji="0" lang="nl-NL" sz="1600" b="1"/>
            </a:lvl5pPr>
            <a:lvl6pPr marL="2286000" indent="0" eaLnBrk="1" latinLnBrk="0" hangingPunct="1">
              <a:buNone/>
              <a:defRPr kumimoji="0" lang="nl-NL" sz="1600" b="1"/>
            </a:lvl6pPr>
            <a:lvl7pPr marL="2743200" indent="0" eaLnBrk="1" latinLnBrk="0" hangingPunct="1">
              <a:buNone/>
              <a:defRPr kumimoji="0" lang="nl-NL" sz="1600" b="1"/>
            </a:lvl7pPr>
            <a:lvl8pPr marL="3200400" indent="0" eaLnBrk="1" latinLnBrk="0" hangingPunct="1">
              <a:buNone/>
              <a:defRPr kumimoji="0" lang="nl-NL" sz="1600" b="1"/>
            </a:lvl8pPr>
            <a:lvl9pPr marL="3657600" indent="0" eaLnBrk="1" latinLnBrk="0" hangingPunct="1">
              <a:buNone/>
              <a:defRPr kumimoji="0" lang="nl-NL" sz="1600" b="1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nl-NL" sz="2400"/>
            </a:lvl1pPr>
            <a:lvl2pPr eaLnBrk="1" latinLnBrk="0" hangingPunct="1">
              <a:defRPr kumimoji="0" lang="nl-NL" sz="2000"/>
            </a:lvl2pPr>
            <a:lvl3pPr eaLnBrk="1" latinLnBrk="0" hangingPunct="1">
              <a:defRPr kumimoji="0" lang="nl-NL" sz="1800"/>
            </a:lvl3pPr>
            <a:lvl4pPr eaLnBrk="1" latinLnBrk="0" hangingPunct="1">
              <a:defRPr kumimoji="0" lang="nl-NL" sz="1600"/>
            </a:lvl4pPr>
            <a:lvl5pPr eaLnBrk="1" latinLnBrk="0" hangingPunct="1">
              <a:defRPr kumimoji="0" lang="nl-NL" sz="1600"/>
            </a:lvl5pPr>
            <a:lvl6pPr eaLnBrk="1" latinLnBrk="0" hangingPunct="1">
              <a:defRPr kumimoji="0" lang="nl-NL" sz="1600"/>
            </a:lvl6pPr>
            <a:lvl7pPr eaLnBrk="1" latinLnBrk="0" hangingPunct="1">
              <a:defRPr kumimoji="0" lang="nl-NL" sz="1600"/>
            </a:lvl7pPr>
            <a:lvl8pPr eaLnBrk="1" latinLnBrk="0" hangingPunct="1">
              <a:defRPr kumimoji="0" lang="nl-NL" sz="1600"/>
            </a:lvl8pPr>
            <a:lvl9pPr eaLnBrk="1" latinLnBrk="0" hangingPunct="1">
              <a:defRPr kumimoji="0" lang="nl-NL"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nl-NL" sz="2400" b="1"/>
            </a:lvl1pPr>
            <a:lvl2pPr marL="457200" indent="0" eaLnBrk="1" latinLnBrk="0" hangingPunct="1">
              <a:buNone/>
              <a:defRPr kumimoji="0" lang="nl-NL" sz="2000" b="1"/>
            </a:lvl2pPr>
            <a:lvl3pPr marL="914400" indent="0" eaLnBrk="1" latinLnBrk="0" hangingPunct="1">
              <a:buNone/>
              <a:defRPr kumimoji="0" lang="nl-NL" sz="1800" b="1"/>
            </a:lvl3pPr>
            <a:lvl4pPr marL="1371600" indent="0" eaLnBrk="1" latinLnBrk="0" hangingPunct="1">
              <a:buNone/>
              <a:defRPr kumimoji="0" lang="nl-NL" sz="1600" b="1"/>
            </a:lvl4pPr>
            <a:lvl5pPr marL="1828800" indent="0" eaLnBrk="1" latinLnBrk="0" hangingPunct="1">
              <a:buNone/>
              <a:defRPr kumimoji="0" lang="nl-NL" sz="1600" b="1"/>
            </a:lvl5pPr>
            <a:lvl6pPr marL="2286000" indent="0" eaLnBrk="1" latinLnBrk="0" hangingPunct="1">
              <a:buNone/>
              <a:defRPr kumimoji="0" lang="nl-NL" sz="1600" b="1"/>
            </a:lvl6pPr>
            <a:lvl7pPr marL="2743200" indent="0" eaLnBrk="1" latinLnBrk="0" hangingPunct="1">
              <a:buNone/>
              <a:defRPr kumimoji="0" lang="nl-NL" sz="1600" b="1"/>
            </a:lvl7pPr>
            <a:lvl8pPr marL="3200400" indent="0" eaLnBrk="1" latinLnBrk="0" hangingPunct="1">
              <a:buNone/>
              <a:defRPr kumimoji="0" lang="nl-NL" sz="1600" b="1"/>
            </a:lvl8pPr>
            <a:lvl9pPr marL="3657600" indent="0" eaLnBrk="1" latinLnBrk="0" hangingPunct="1">
              <a:buNone/>
              <a:defRPr kumimoji="0" lang="nl-NL" sz="1600" b="1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nl-NL" sz="2400"/>
            </a:lvl1pPr>
            <a:lvl2pPr eaLnBrk="1" latinLnBrk="0" hangingPunct="1">
              <a:defRPr kumimoji="0" lang="nl-NL" sz="2000"/>
            </a:lvl2pPr>
            <a:lvl3pPr eaLnBrk="1" latinLnBrk="0" hangingPunct="1">
              <a:defRPr kumimoji="0" lang="nl-NL" sz="1800"/>
            </a:lvl3pPr>
            <a:lvl4pPr eaLnBrk="1" latinLnBrk="0" hangingPunct="1">
              <a:defRPr kumimoji="0" lang="nl-NL" sz="1600"/>
            </a:lvl4pPr>
            <a:lvl5pPr eaLnBrk="1" latinLnBrk="0" hangingPunct="1">
              <a:defRPr kumimoji="0" lang="nl-NL" sz="1600"/>
            </a:lvl5pPr>
            <a:lvl6pPr eaLnBrk="1" latinLnBrk="0" hangingPunct="1">
              <a:defRPr kumimoji="0" lang="nl-NL" sz="1600"/>
            </a:lvl6pPr>
            <a:lvl7pPr eaLnBrk="1" latinLnBrk="0" hangingPunct="1">
              <a:defRPr kumimoji="0" lang="nl-NL" sz="1600"/>
            </a:lvl7pPr>
            <a:lvl8pPr eaLnBrk="1" latinLnBrk="0" hangingPunct="1">
              <a:defRPr kumimoji="0" lang="nl-NL" sz="1600"/>
            </a:lvl8pPr>
            <a:lvl9pPr eaLnBrk="1" latinLnBrk="0" hangingPunct="1">
              <a:defRPr kumimoji="0" lang="nl-NL"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nl-NL" sz="2000" b="1"/>
            </a:lvl1pPr>
          </a:lstStyle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nl-NL" sz="3200"/>
            </a:lvl1pPr>
            <a:lvl2pPr eaLnBrk="1" latinLnBrk="0" hangingPunct="1">
              <a:defRPr kumimoji="0" lang="nl-NL" sz="2800"/>
            </a:lvl2pPr>
            <a:lvl3pPr eaLnBrk="1" latinLnBrk="0" hangingPunct="1">
              <a:defRPr kumimoji="0" lang="nl-NL" sz="2400"/>
            </a:lvl3pPr>
            <a:lvl4pPr eaLnBrk="1" latinLnBrk="0" hangingPunct="1">
              <a:defRPr kumimoji="0" lang="nl-NL" sz="2000"/>
            </a:lvl4pPr>
            <a:lvl5pPr eaLnBrk="1" latinLnBrk="0" hangingPunct="1">
              <a:defRPr kumimoji="0" lang="nl-NL" sz="2000"/>
            </a:lvl5pPr>
            <a:lvl6pPr eaLnBrk="1" latinLnBrk="0" hangingPunct="1">
              <a:defRPr kumimoji="0" lang="nl-NL" sz="2000"/>
            </a:lvl6pPr>
            <a:lvl7pPr eaLnBrk="1" latinLnBrk="0" hangingPunct="1">
              <a:defRPr kumimoji="0" lang="nl-NL" sz="2000"/>
            </a:lvl7pPr>
            <a:lvl8pPr eaLnBrk="1" latinLnBrk="0" hangingPunct="1">
              <a:defRPr kumimoji="0" lang="nl-NL" sz="2000"/>
            </a:lvl8pPr>
            <a:lvl9pPr eaLnBrk="1" latinLnBrk="0" hangingPunct="1">
              <a:defRPr kumimoji="0" lang="nl-NL" sz="20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nl-NL" sz="1400"/>
            </a:lvl1pPr>
            <a:lvl2pPr marL="457200" indent="0" eaLnBrk="1" latinLnBrk="0" hangingPunct="1">
              <a:buNone/>
              <a:defRPr kumimoji="0" lang="nl-NL" sz="1200"/>
            </a:lvl2pPr>
            <a:lvl3pPr marL="914400" indent="0" eaLnBrk="1" latinLnBrk="0" hangingPunct="1">
              <a:buNone/>
              <a:defRPr kumimoji="0" lang="nl-NL" sz="1000"/>
            </a:lvl3pPr>
            <a:lvl4pPr marL="1371600" indent="0" eaLnBrk="1" latinLnBrk="0" hangingPunct="1">
              <a:buNone/>
              <a:defRPr kumimoji="0" lang="nl-NL" sz="900"/>
            </a:lvl4pPr>
            <a:lvl5pPr marL="1828800" indent="0" eaLnBrk="1" latinLnBrk="0" hangingPunct="1">
              <a:buNone/>
              <a:defRPr kumimoji="0" lang="nl-NL" sz="900"/>
            </a:lvl5pPr>
            <a:lvl6pPr marL="2286000" indent="0" eaLnBrk="1" latinLnBrk="0" hangingPunct="1">
              <a:buNone/>
              <a:defRPr kumimoji="0" lang="nl-NL" sz="900"/>
            </a:lvl6pPr>
            <a:lvl7pPr marL="2743200" indent="0" eaLnBrk="1" latinLnBrk="0" hangingPunct="1">
              <a:buNone/>
              <a:defRPr kumimoji="0" lang="nl-NL" sz="900"/>
            </a:lvl7pPr>
            <a:lvl8pPr marL="3200400" indent="0" eaLnBrk="1" latinLnBrk="0" hangingPunct="1">
              <a:buNone/>
              <a:defRPr kumimoji="0" lang="nl-NL" sz="900"/>
            </a:lvl8pPr>
            <a:lvl9pPr marL="3657600" indent="0" eaLnBrk="1" latinLnBrk="0" hangingPunct="1">
              <a:buNone/>
              <a:defRPr kumimoji="0" lang="nl-NL"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nl-NL" sz="2000" b="1"/>
            </a:lvl1pPr>
          </a:lstStyle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nl-NL" sz="3200"/>
            </a:lvl1pPr>
            <a:lvl2pPr marL="457200" indent="0" eaLnBrk="1" latinLnBrk="0" hangingPunct="1">
              <a:buNone/>
              <a:defRPr kumimoji="0" lang="nl-NL" sz="2800"/>
            </a:lvl2pPr>
            <a:lvl3pPr marL="914400" indent="0" eaLnBrk="1" latinLnBrk="0" hangingPunct="1">
              <a:buNone/>
              <a:defRPr kumimoji="0" lang="nl-NL" sz="2400"/>
            </a:lvl3pPr>
            <a:lvl4pPr marL="1371600" indent="0" eaLnBrk="1" latinLnBrk="0" hangingPunct="1">
              <a:buNone/>
              <a:defRPr kumimoji="0" lang="nl-NL" sz="2000"/>
            </a:lvl4pPr>
            <a:lvl5pPr marL="1828800" indent="0" eaLnBrk="1" latinLnBrk="0" hangingPunct="1">
              <a:buNone/>
              <a:defRPr kumimoji="0" lang="nl-NL" sz="2000"/>
            </a:lvl5pPr>
            <a:lvl6pPr marL="2286000" indent="0" eaLnBrk="1" latinLnBrk="0" hangingPunct="1">
              <a:buNone/>
              <a:defRPr kumimoji="0" lang="nl-NL" sz="2000"/>
            </a:lvl6pPr>
            <a:lvl7pPr marL="2743200" indent="0" eaLnBrk="1" latinLnBrk="0" hangingPunct="1">
              <a:buNone/>
              <a:defRPr kumimoji="0" lang="nl-NL" sz="2000"/>
            </a:lvl7pPr>
            <a:lvl8pPr marL="3200400" indent="0" eaLnBrk="1" latinLnBrk="0" hangingPunct="1">
              <a:buNone/>
              <a:defRPr kumimoji="0" lang="nl-NL" sz="2000"/>
            </a:lvl8pPr>
            <a:lvl9pPr marL="3657600" indent="0" eaLnBrk="1" latinLnBrk="0" hangingPunct="1">
              <a:buNone/>
              <a:defRPr kumimoji="0" lang="nl-NL" sz="2000"/>
            </a:lvl9pPr>
          </a:lstStyle>
          <a:p>
            <a:pPr eaLnBrk="1" latinLnBrk="0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nl-NL" sz="1400"/>
            </a:lvl1pPr>
            <a:lvl2pPr marL="457200" indent="0" eaLnBrk="1" latinLnBrk="0" hangingPunct="1">
              <a:buNone/>
              <a:defRPr kumimoji="0" lang="nl-NL" sz="1200"/>
            </a:lvl2pPr>
            <a:lvl3pPr marL="914400" indent="0" eaLnBrk="1" latinLnBrk="0" hangingPunct="1">
              <a:buNone/>
              <a:defRPr kumimoji="0" lang="nl-NL" sz="1000"/>
            </a:lvl3pPr>
            <a:lvl4pPr marL="1371600" indent="0" eaLnBrk="1" latinLnBrk="0" hangingPunct="1">
              <a:buNone/>
              <a:defRPr kumimoji="0" lang="nl-NL" sz="900"/>
            </a:lvl4pPr>
            <a:lvl5pPr marL="1828800" indent="0" eaLnBrk="1" latinLnBrk="0" hangingPunct="1">
              <a:buNone/>
              <a:defRPr kumimoji="0" lang="nl-NL" sz="900"/>
            </a:lvl5pPr>
            <a:lvl6pPr marL="2286000" indent="0" eaLnBrk="1" latinLnBrk="0" hangingPunct="1">
              <a:buNone/>
              <a:defRPr kumimoji="0" lang="nl-NL" sz="900"/>
            </a:lvl6pPr>
            <a:lvl7pPr marL="2743200" indent="0" eaLnBrk="1" latinLnBrk="0" hangingPunct="1">
              <a:buNone/>
              <a:defRPr kumimoji="0" lang="nl-NL" sz="900"/>
            </a:lvl7pPr>
            <a:lvl8pPr marL="3200400" indent="0" eaLnBrk="1" latinLnBrk="0" hangingPunct="1">
              <a:buNone/>
              <a:defRPr kumimoji="0" lang="nl-NL" sz="900"/>
            </a:lvl8pPr>
            <a:lvl9pPr marL="3657600" indent="0" eaLnBrk="1" latinLnBrk="0" hangingPunct="1">
              <a:buNone/>
              <a:defRPr kumimoji="0" lang="nl-NL"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nl-NL" smtClean="0"/>
              <a:t>Klik om de stijl te bewerken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nl-NL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rPr lang="en-US" smtClean="0"/>
              <a:pPr/>
              <a:t>4/4/2019</a:t>
            </a:fld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nl-NL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nl-NL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kumimoji="0"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80" r:id="rId13"/>
    <p:sldLayoutId id="2147483649" r:id="rId14"/>
    <p:sldLayoutId id="2147483651" r:id="rId15"/>
    <p:sldLayoutId id="2147483650" r:id="rId16"/>
    <p:sldLayoutId id="2147483663" r:id="rId17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kumimoji="0" lang="nl-NL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nl-NL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nl-NL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nl-NL"/>
      </a:defPPr>
      <a:lvl1pPr marL="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nl-NL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2ahUKEwi5-OG4t7XdAhVDiSwKHVR9Bf0QjRx6BAgBEAU&amp;url=https://en.wikipedia.org/wiki/Flag_of_Moldova&amp;psig=AOvVaw1-4iRWFzd065PKWccLVDaT&amp;ust=1536840565914550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7.jpeg"/><Relationship Id="rId10" Type="http://schemas.openxmlformats.org/officeDocument/2006/relationships/hyperlink" Target="https://www.google.com/url?sa=i&amp;rct=j&amp;q=&amp;esrc=s&amp;source=images&amp;cd=&amp;cad=rja&amp;uact=8&amp;ved=2ahUKEwjGxqPpt7XdAhWOblAKHR3YDukQjRx6BAgBEAU&amp;url=https://www.federalflags.com/flag-of-Ukraine.htm&amp;psig=AOvVaw18O982HtE8qXcAdB-QOM2l&amp;ust=1536840620179067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dniester-commission.com/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8077200" cy="1143000"/>
          </a:xfrm>
        </p:spPr>
        <p:txBody>
          <a:bodyPr>
            <a:noAutofit/>
          </a:bodyPr>
          <a:lstStyle/>
          <a:p>
            <a:pPr marL="0" indent="0"/>
            <a:r>
              <a:rPr lang="en-US" sz="3600" b="1" cap="small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3600" b="1" cap="small" dirty="0">
                <a:solidFill>
                  <a:schemeClr val="accent1">
                    <a:lumMod val="75000"/>
                  </a:schemeClr>
                </a:solidFill>
              </a:rPr>
            </a:b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797152"/>
            <a:ext cx="8077200" cy="172819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7200" b="1" dirty="0" smtClean="0">
                <a:solidFill>
                  <a:srgbClr val="00B050"/>
                </a:solidFill>
              </a:rPr>
              <a:t>Второе заседание Днестровской комиссии</a:t>
            </a:r>
            <a:endParaRPr lang="en-US" sz="7200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ru-RU" sz="7200" b="1" dirty="0" smtClean="0">
                <a:solidFill>
                  <a:srgbClr val="00B050"/>
                </a:solidFill>
              </a:rPr>
              <a:t>Киев,  4 апреля 2019 </a:t>
            </a:r>
          </a:p>
          <a:p>
            <a:pPr marL="0" indent="0" algn="ctr">
              <a:buNone/>
            </a:pPr>
            <a:endParaRPr lang="ru-RU" sz="6200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ru-RU" sz="6200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ru-RU" sz="6400" b="1" dirty="0">
                <a:solidFill>
                  <a:schemeClr val="accent5">
                    <a:lumMod val="75000"/>
                  </a:schemeClr>
                </a:solidFill>
              </a:rPr>
              <a:t>Тамара </a:t>
            </a:r>
            <a:r>
              <a:rPr lang="ru-RU" sz="6400" b="1" dirty="0" err="1">
                <a:solidFill>
                  <a:schemeClr val="accent5">
                    <a:lumMod val="75000"/>
                  </a:schemeClr>
                </a:solidFill>
              </a:rPr>
              <a:t>Кутонова</a:t>
            </a:r>
            <a:r>
              <a:rPr lang="ru-RU" sz="6400" b="1" dirty="0">
                <a:solidFill>
                  <a:schemeClr val="accent5">
                    <a:lumMod val="75000"/>
                  </a:schemeClr>
                </a:solidFill>
              </a:rPr>
              <a:t>, ОБСЕ, региональный координатор проекта </a:t>
            </a:r>
            <a:endParaRPr lang="en-US" sz="6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/>
              <a:t> </a:t>
            </a:r>
            <a:endParaRPr lang="ru-RU" sz="2400" dirty="0" smtClean="0"/>
          </a:p>
          <a:p>
            <a:pPr marL="0" indent="0">
              <a:buNone/>
            </a:pPr>
            <a:r>
              <a:rPr lang="ru-RU" sz="2200" dirty="0" smtClean="0">
                <a:solidFill>
                  <a:srgbClr val="00B050"/>
                </a:solidFill>
              </a:rPr>
              <a:t>						</a:t>
            </a:r>
            <a:endParaRPr lang="en-GB" sz="30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83568" y="1628800"/>
            <a:ext cx="8077200" cy="22322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nl-NL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nl-NL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nl-NL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 fontAlgn="base" hangingPunc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Проект ГЭФ «Содействие </a:t>
            </a:r>
            <a:r>
              <a:rPr lang="ru-RU" b="1" dirty="0">
                <a:solidFill>
                  <a:srgbClr val="00B050"/>
                </a:solidFill>
              </a:rPr>
              <a:t>трансграничному сотрудничеству и комплексному управлению водными ресурсами в бассейне реки </a:t>
            </a:r>
            <a:r>
              <a:rPr lang="ru-RU" b="1" dirty="0" smtClean="0">
                <a:solidFill>
                  <a:srgbClr val="00B050"/>
                </a:solidFill>
              </a:rPr>
              <a:t>Днестр»</a:t>
            </a:r>
            <a:r>
              <a:rPr lang="en-US" b="1" dirty="0" smtClean="0">
                <a:solidFill>
                  <a:srgbClr val="00B050"/>
                </a:solidFill>
              </a:rPr>
              <a:t>: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результаты за 6 месяцев </a:t>
            </a:r>
          </a:p>
          <a:p>
            <a:pPr marL="0" indent="0" algn="ctr" fontAlgn="base" hangingPunct="0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(сентябрь 2018 – март 2019)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" name="AutoShape 2" descr="data:image/jpeg;base64,/9j/4AAQSkZJRgABAQAAAQABAAD/2wCEAAkGBxEQDxMSExEWFRUSFhIWGBcYFRcVFhoVGBYYFx8YHxgZKCggGB8nHhUWITEhJSkrLi4uGB8zODMsNygtLi0BCgoKDg0OGhAQGy0mHyUvLS0wLS4vLTYtLS0tLS0tLS0tLS8tLS8vLS0tLS0tLS0tLS0tLS0tLS0tLS0tLS0tLf/AABEIAGAAqAMBEQACEQEDEQH/xAAcAAEAAwEBAAMAAAAAAAAAAAAABQYHBAMBAgj/xAA6EAABAwIEAwYEBAMJAAAAAAABAAIDBBEFBhIhMUFRBxMiYXGBMnKRsRQjUqGyweEVFiQzNDZCYpL/xAAZAQEAAwEBAAAAAAAAAAAAAAAAAQIDBAX/xAApEQACAgEEAQMEAgMAAAAAAAAAAQIDEQQSITFBExQyIkJRYQVSRHGB/9oADAMBAAIRAxEAPwDcUAQBAEAQBAEAQHNX10UEZkleGNHEk2Uxi5PCIckllmfYt2qtBLaWnMn/AHedLfYDf6rrhpP7M5Z6nHxRENz9ibzcCIDppv8Autvb0/sw9xb+iXw7tCqmn8+lDh+qN3i+h2/dZy0sH8WaR1Ul8kXXCMw09U3UyQAji13hcPUFcdsHV8jqhbGa4JBtQw8HNPuFmpRfTL5R6qxIQBAEAQBAEAQBAEAQBAEAQHLimIR00L5pDZkYJJ/krRi5PCKykorLMCzHmOXEpu8k2YCe7jvs0dT1Pmu7MKVhHnOx2PLFFCFRXJk4LDQ06tuySkWCioQeSo5Gqij645gPgEjPC9vBw4/1UfTYnCaymJVLtHllvCnV0RIqtEkZs9mi9jyI3GxXl3fxka39L48Ewgpr9nZPguJ0oLope8A3NiQf/Jvf6rL0ba/iw6Zx5iywZOzCayNwe20kRAdbgb338uB2XRVZvXJfT3+onntFhWx0BAEAQBAEAQBAEAQBAEBlHbXjBvDSN4H8x/nyaPuuuiOIuZwayfUTOqUBefZJuXJnDon6ABXgapFho3tC6lInaTFNiACslktuwe1Zil2WWkYJctkO0r+A1clLXCfSRG4FsnLbkfO26y1Os0yht3ZfjBlC1qeccE1iOcpqtxho4iSdiW7kX6u4NC8v1LLPisItPUSs+mtFiybl40Ubi9wMkpBdbgLcAOvE7reutQWDfT0emue2WJaHQEAQBAEAQBAEAQBAEAQGHdp7DJirh0YwD03XfHCoyeZqFutIujwGZ3BtvXZeLZdHPZaESXiwVsQvLWQs8gdRUK9rqLZq5QiuWj4fX0cfCaST5WWV/W1D+MUjN3R+3k8X5ha34ID6vfb7KNmpl3PH+im6x9ROKpzTMdmljPlGo/UqPZQk82SbJ22vzgiJK6SV7Nb3P8TdidjuNrL0NPRRD4QyUlT/AGZ+kqOljiYGxsaxo5NFgsj1IxSWEe6EhAEAQBAEAQBAEAQBAfSaVrGlziA1oJJPAAI2Q2ksszfEu0GeplMGHQF5G2u379APVZNyl0efPVzm9tSKnm+lr6V8b6p41T38TdyNNvCT7q0NNGSzJ/8ADOdNuU5PshXnUL+N3m5x+yo68fFGioh5OCbw8gPZQlIuo1x6R4/ij1VsP8llNeD0jbq6phFsnXFSjorKSRVs78v4eZ6+niAvd4c75W7kr0apYrcjDG6aR+iFwnphAEAQBAEAQBAEAQBAEBB51w+WpoJoovjc3Ydbf8fdQ1lGOog51tIoXZ/m+looTTTxGF7XHU63xHz5iyzUsdo4dNqIVrbJYLDmuoocUpHRNqGB48UZJtZ44fVa06qFcss6rJ12xwmY2yodGTG8Wc02I816c4Rmt0emccJ44Z9pQHBYOnJo5HlFRbrOVWCUSMNOAuKx4L5FRO1gU0UymykppI0vsqyy+FrquYWfMAGNPFrON/UrtvmklXHwbaatr65eTQ1zHWEAQBAEAQBAEAQBAEAQBARuKYDS1P8AnQMeepAv9VGDOdUJ9ogJOzTDibhj2/LI4KNqMHo6vwR+J9lNJIw93JIyTk5zi8ehBXRRc6uPH4IejhjhmfYpk6vo3WdCZG8nRguB9huF6ELK59M5pVWQ8EZ3jxsYng9NJupnUpeSu/8AR3UGEVtSbRU0hvzc0tb9SuSVEFy2WSnLpGiZT7N2wuE1W4SvFi1gHgaepv8AEVnK5JbYHVVpsPM+Sx5ozbTYeB3pJe7gxvxW6+QXM3g0uvjV2cWVc9w4hMYWRPaQ3Vd1rWvbkoUsladVG14SLarHSEAQBAEAQBAEAQBAEAQBAfCAhMQzdQ07tElSwOHK9/soyjGV9cXhs+cMzXRVLxHFUNc93BvMplMRvrk8JknVvijaXyaWtG5c6wU5NG0llkHDnnDnP0CpZfgOQ+qjcjJamr8k1XYjDBF3skgawW8RO26k1lNRWX0Y3iWI01Tjolkka6nDm+I/DYAbel1n5PJnOE78t8GtYNX0lQHPpnRu02aSwAW52V0epXOEuYkopNAgCAIAgCAIAgCAIAgCAICi9rGPvpaVkUZLXzlwuOIYAL/W4VZM4tba4RwvJ45R7PaQUsb54+8kkaHG5IAvvYAIokU6SGxOSyytYRQxwZkEUbdLGudYcbeEqPJz1xUdThHp2nYoJ8RjpZJCyCLTrtvudybc9rJLlk6uzdYoN8HpjUuAvpXRxHS9rTocGuvqHC/W6PaTY9M4Yj2SPZhpr8Plpaga2ROaACT8JBIG3SyR5XJpo8WVuEukV0YFT/28aXu/ydVtFz+kHjxUY5wc/pQ9xtxwa5gmBU9E1zYI9AeQTuTcjbmrpYPUrqjXxFEkpNAgCAIAgCAIAgCAIAgCAIDLO26md/hZR8I7xp9TpI+xVJHm/wAhF/Sy54DmCmdQxymVjQ2Nuq7hcEDcW9lZM667YempZMyyxiP4rMDZ7WEj3kA/p0myouzzqZ79RuPbOzGU2OtlmYHRPLHkEXBbbSfVS+y2oSjqFKXRo0OEYW9ge2GnLSL3s21lbCO9QpaykjvwWCla1xpmxhpNnGO1i4enG10RetQS+gzQf7oPzD+EKv3Hn/5RrqueoEAQBAEAQBAEAQBAEAQBAEBxYvhcVVC6GVupjv2PUdCofJScFNYkU2Dspo2vuZJHMvfQSLe55qNiOVaGCZXsK0OzLaIDRG5wGngA1pCj7jnhj3PBpeYMv09dGGTMvbdpGzmnyKs1k9CyqNixIqI7J6YH/US6f03VdiOb2MfyW/L2BQ0MPcw303LvEbm5VksHVXUq1hHB/c6D8f8AjdT+8ve1xp4W4eyY5yU9vHfv8ljUm4QBAEAQBAEAQBAEAQBAEAQFezrhNTVU7W00vdyNeHXuRsOVwoabML4SnHEXyU05Zx140OqgGna+ve3tuq4ZyejqHw2WbJGSmYdqeX95M8WLrWAHQBSlg6NPplVz5LarHUEAQBAEAQBAEAQBAEB//9k="/>
          <p:cNvSpPr>
            <a:spLocks noChangeAspect="1" noChangeArrowheads="1"/>
          </p:cNvSpPr>
          <p:nvPr/>
        </p:nvSpPr>
        <p:spPr bwMode="auto">
          <a:xfrm>
            <a:off x="155575" y="-547688"/>
            <a:ext cx="200025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data:image/png;base64,iVBORw0KGgoAAAANSUhEUgAAAGIAAADHCAMAAADVqnZhAAAArlBMVEUMSJ7///8ARp0MSZ3p7fMsW6cAOZcfUqMxWaMAOZqdrMmbqcwxWKQ0X6gMSKAARZ4APZiNocglVqV/lcHCzN8zUJ84XaEANZiotNEALZLf5+7E0OBceLLN1OVCXqAAQp0AKJLy9vkAAIUAIo/V3eqyvdUAIJI+WJ+2w9dIZqYAF45dcq5jea51i7hrhLWDmLxMYKsAOIuiutNDaKIdSZTu+/l9jcGOp8gAAHVxjbSCxdknAAARcElEQVR4nO2bDX+iPhLHMwkXRS0JhRoe1BCFFirgbXW3t+//jd0Eu622Pu79vc89bHa3n64CXybJTH4zBPI3j5Gbth75g/iD+IP4g/iD+IP4yxGUCtvoTRCMUu0q3a+qZdVnSml66Z1diqBS6vVgmjjGNicvJkRK8S8iPMKI0PY75lEumxDASSO/gfTHMEodgLDlHI/x8FB+yqajCMaY1Mtx97sc+QaS4czTnMeQLuI4FnfDBMyKSXuyXjU9+RtW0HiSv2xwYMUicCCsXVcwNEhBOq/DsJJcTUpI2gx7i7Lc8ZW+CsEo4085pAqv6lb4Sz+2k0hwFT9CUuRhWGsihNqE+BUaQmM0qeL64N0eRHhCyKUDDsM7lK0xLRceE1yPV2Ge4JAkRbsRHKFS1cYsuUd0ZcAsq82h7jqEYHL8iqfARBJP+ZBuOCM67g/w6ibHzilz/DL3qcqqQPVyCJTH8DhwZnnrehch8JaWJcCrS4g7gEJib6lZgVcNxlQ/4nALcRfkAIO0SO81L8DnaNAAYDiB+qsdBxB0ZMIRXlD0iPoJ0Cgm4sbAS8Vtf2WQxniMy5cpACQTN8bZ3Cq9FikYlpunL87yBeGROIflAMKs6KsGhniPapNCyWJBmNDu3KRzVwv0lTkaAiaeQuAjY5YuCmiHMM3OWyHWAHFSyqLk9yZXMoRVAoHtLS5HbRSiAw7rBy093iACcnjlamp6fJo+RNMKYN0TZxCy9cGMApHDiE9NX4i4BKdSOGnipusaY3DYYdrGq76xjNeM6b4JVQVOXXPs2Fd5EsFkMCmgzLDv/UUALWfCc/B3l/A6gSQa02czfaTjKIG8yMsVIspvgsgamsdXgGiRg+8POWNHETgQTlVCg6eW/MFJcU7JEpbYV/EATMAwvmYwjalWLEAT0jmGKogUzrg0kXKIZwUwqCHbm7mfELKFp9LB+yljN4KZZmqFU0qV2OURxzkvNA73s6BMSI6zdBbZrhrETPRh6Lo/DYRmsIZWekcRjIfwVCQODJdCIoaJO1Mqj9IEiox6Qo5q3zj+8oELDF0lpDywjFqzuDAxW81wpPwWCn4cQXoJVJGBqirQXSvN3AJGlMURpLBS7qaAt1aMlRpACeV8MsUpgHcxw4mb+o85ND7kTBxFCIwb7dDMWhPwfEqJYNgLRKJ7ZBEMcZKW7aPJF3VpYBXhXPIhYdb1xprqMFc/4CWeBhE4/dOI16hegiEVzneGdzqjOAUSKZSNIMtYzk3+rBTOCYRrlUPF7wemUEw2ZiYdiDYtTvK7owjPBsxiU+Pp2U/A+cqSUBLs74n08AOzUaIKHGeZ+48R5M2PijuQjGhWOCNKv0ETWzvn6Jx9fRTRq3DxkbjCbeLSZEwsIeBU5Ni3orRu1zyUnUfrOrEOaEZPuZkJjdFPkywpY4pftyEk40ocQei2n0OBE7HSmZPGngzQFFqBH/Ppr4HG6WuK+u33cjBxxtiTMFBMRU7m4e1NS5huhvIwwuPRJoIXA8O7XowRmqEpC+auQK+ddwKUBnbaTyeMSZbnOCkCUPfNEmUDBFV4DKHDeowzMVcvjEGjWZZMY6IK08XUbTNDNks/CM4gT+0hkGEXwEikCx+mkPm5pgcRROflHP1uNJnyCmrlPuOw83k+JebXnZsK3THesWn4YuYKo1kWZ5WpVGijVPmc594RhMgd4UNEkyheQzQcriD0h68mH5i682KDsxPdmu0gwikMyhJHsExTU2MkqybQ3JmjCDqF9s7p+ejJa9hr/sT+bJ+SUZ9S993JwXzHf9u/aOnEbSGf53fYWeJYRxXgPEcY8yu5NstMzc3gWf0jKctB2101tepg6urJx/T6x+D7PHv+CY8ZdtRES4AfbYwBhh+ZtO7QLlr4IxZjaAVZ4HQRkUkGJEyhG/IpRg4u6w/zVmGSEQy6ONw1VGLhwBTjDfhHZhSztxe6OeQZkbCSXpwmj1OrbPp1Cz9RUKG2ihTfGQrbQRuKxyGigY3AgAkPOOPGR1wPV2eDYgjvgZEFBnEdD2E7JmHWcxI+xkkK6Sr6uHweFtuDMUjxIWRiXVtXAXQT7zCCaTwdzVwGLM6T5woX68F2+sfqFVYBpKzYNWCpnwfmTogeNJLFaZ6xF5xteEqzfPiQ6rsI2mseHCggidMKl4vNhxubtUbpg0sodecv9v+p/efUcoTGEj5EDltgPJiZeYnenbrlSBxGkJDgrINi/r2WS3j9QMBEoxmoFjRxXzqzjO006wfY6zSfSqorWMoJxDXkRlQJO4wgPCzmEaBKRsnRc8rkAzFABy4xCi8XE5g2aVnbiOtUFZSK6SWyPTdKRq4P6xGYWiXhTjTfQ6AuXT2GcDeBQrmFmaTvduQ+ShKWWlVe1uPsKcpXg2mRJwmjRE0ThZ3sRFy9gK/Bfw6xzzzvEMLD9QHntvkbykbrGQFf/jIEFacS1LUrKmYSpZ220xDDeoVO0cIPiQoP7jWuscUmXaBjjY6tFwxj2Pflco1OHos4NVIu3n0AFSH6ZrAXVgyUqFIAw7mnnBRF1hRChusBdgI5grAeilMRY7PTq90azRVk8H5BHzOWPa9DbYnRILRiXPqw5P63BMJnPMHp06MIyvEWzMMrGJWO0QwiOv3fWZGDM+yt9hAJjrpjMx1BUWdNchSHAxu/Jvy44GQYC2zSgKvyMM9GkEpCUdMnedlWcYADk++bMUTlXMYCFZ5DlIkwOLR4QLBfXPgk1eiaI2OAt1YDam94VW6DnpJyzC44aVLYb9+m6KkFR1Xaxj40fZOgqApYq08gBBs8WvULwd9RhaGkrBqr022upD1PxvGmj9P23RS868UKijWujhgXltZvnUmc61OymfEyeLTGDvoONK6HwbvUQlao9deaU8yNUPzP330yr6QnrYyXGMHNE4500VNp6ZITmhb1ILw+E0xLuY3pWqLGtemLleHTQGauRMHZhSnbothmmmPUExrFbKIT085ROff306TPCIaxKKkf106NkWTc52xqkzDMw+UQ7z15WS2dZLnajgkqGczGcYHn7sTKyHWR3VutxslJBKYYeH661i16evDaKowaJccE3HN7k8G72LFdlYyE4JjhlDpeDX7gEnCPKySaJtk5hOiU33SJ4il/+P5ToTJCnS4poUJl8X3fyfu9+HGcD6SWCnOlYKGG5gEjeNx5aZSRcwi0nXXCNVwa2LyiPucV9nPLXGErQzjc+YLiQYIrhunf9J6ju0YUnKabZw1H5/LOIGwNx+864xVdttP4MrC1ov6jqyl9NMlCYP69GOHgJJjT2+VaFqawUXlaueRLO1gDIWMSOV18nWDciziVcWNlQhRMKs/JWVUH2OsmXGaa8aIrTODhTjgjzYGK0SGER8cvgi1fwwScb6lNLTHO8aoJ8UaNs13yTNrMuGYas3KYMicpmqoXt+n4QC3vcD2K16Zs7p/ni7/Xmc2Oqkxj56iMTdrA94NmssliKajMKlttee5/y0bLoHDM+NJikc1cMZexVca0jFavOSYNbcW0i7FdZrHKuMeY5Jgx5TbFiHJbk7S+vtHsa63oWOGOyd6HnHEcm0fySZTmSR4GbYkLah4OJpW/FxYDqckBwvHaIFX3kS1tWT222syXlmiizRrHB/xea33HDPW8FxTTxBLbTIqDFzpRfmS6N36YVVVfZ7Lt3Dp/4oUJxxvf5LP4tbOvrNxMkQdGnyaYfB6y4XQpuBfhPLmrmsE2sg7ntkyYoZOPUWs9V9tokhd+EER5yY7WhU8hqFx9LHLoxpgIM85wqG0SnlSx/x7Uk4Yf6aUzCI9w5nf3aooJx/CYMlxsbHWZuLi814+stXIO5zfj5OBIn0VYP5ex6o3EQsknB5e/t85AQ2J0+5WQapEtFrH2jl7/LAIdHbuFYthD+ZPLd7XtUYG5ciS7wjrBvjvFuLTyz9zJ/e6AekRO1Kl7vx6B4XtPulAmNLvoxCuewnwJlheddRXit9sfxB/EH8QfxL+AuMf14JZN9Eg16t+2jYlz80bg5u1aK4xV51dagWMxurwxTFgidsUJo1FF7vU188PWWYfuVTPq7kq/4BbBL163sdH/PYTneV+lEWMo9T4uuY/wSPfdHhEvQoT94qAVjGqtPwkmobXYAX9G2PHc36DB7GeoU99Ls3sIr1qv1719whg/2qmbfOooOnrCtp8J0z5+5NGDVtCNTSfq3RNYbDOu6KNw8gmhQ+u+E71bNSP2lNG7PN0fC2ZzksmuOma2kAeDowjZIRy+o3cptYgHcdCKN8S+FZcg7PPwWyNMJd5nyY0Quw8sboHIbTrY8FsiHFv9Ne9V8lsgzIO9ZhHfFNE9cGrfaoI3Ge6nLO2c43ZWwJNe4nKLK5V3O4RQXXFzqW+HoIJZM/LsZoiZ8Lb7QQJ+MwQGwbjbyWTj680QurJmlLHn3aijbDl/aBmN9oi+EYJQZU92FGE6PYEg2yXJ+w0EY7K1Zryq7Up4ElF/tWJ4gRWEqHK7cvATCOLlO7Fmi8jsR8FHEfkEYuscZXwS0Zk42BFintc9om8vQrw5x8SW0Y92lLQP5NOYfDQ9s3d2XOTsIgh1rcnTuDhhhbS3YeSHvGN2qwKYxTGpto94c45qeMIK0e/m9k75vpNRhboQ4dlvIV+d8ovMTqn8o6zLu8Vmd46dRDARY7+alxMdRXU3twuFktSWRt2xHYlUehdasX3UbPe2HEUQQbvHBeGDdDnntLYHw3jXUc4giNs96jqBIGK7bcKUfhNE27p7sPcE6hxCPJgzCJylO5saLKzZfQB/HuHJ4ByCyFG5Q8grvv9U4hyCeZ1znEQQGveHaWKMSdLB2BbiTyHEqijK0Y4uxwxpXOBnD4fzi/fzXMEeHh6I5l+f0n3O9bSU/NMbAIJLKT8+O4iwzzkF/iEHiuJf0slDhfO9z45lrKz7c+iJ3398UvyfgWC/hWAudy9vmUVkV5zgqnsyuK7ZbQPXnfHy76iq/RsQ/nUNl8GwCa5pPuFvzX374e782P+P/bEdbnlFw+FmVzW7uwkn7RWNjr/M48Nzfvsp6qroN/ziuvZfgWDs4zWwg3HlIOLXSV8fYX5GMOrGMWejcVVVYyZjd7tBeX/V+4rQKlaC9e/GfaJiTj1v/4w9BO29pLmtWXevgTn5oH6wrxqdQYi6yJ3tWU4S/hxJsW/LHkKMP/ulU1bxfnHxK0JGe6eYiMrjVoi7A95fjvZ2qBxADD6dYSZ7Z3y1wgyaul4u6+DXfivnbve9kyMIp3hdrVbFVoOZ+11Z8RXh9LjUgmrpLtiw20Bh1js7w44gomcXdYda3HWCNSe75civiP7b/3Am8q1sM3QnhTmMeMsPmHa7kdlJqw4hdoVXtx0aL7CTiB2x4pcspdJ2VriTkZxBMNElbjsZxhmER7jdIWbijyPOIH4p7Y/875wVZLvPfadrzyLsNnW8q/fdW+cR9jU8w/YE5xmE7vwx+OVO5xBMrC1CXoNgj90bVL8G/NxYsO7lNCe7YiyI19Ud8gsRdpc37G88vgDRXSK5EMF4l3rvVoMuQdg0+leF9DSCinhiJ+DumzAXIbYlhdPDXcTcVXJTdZ5q2O5upgsQvLPi1xQ5gjDTMAzTbeA01V5ydQkiumC4d1ohPz1aOj9pVbjbu6cRxkTV59TvLMJj3Yb5wZnhDoPhYOg3FVfiszo5b8V2tW3OeXenQbU4IEHOI9wuct5fHKOuR9CuJBm+B4QbINzVvrf+9QhZdcvFR+D8KxHdVWRXfQR2du3+LYR9lz9uO0JwgQK5DtGpZs1j3W5fNQy4d1ZHXYdoq9lsVi39t/cTjLXhr0V8amml9oT2X41A1aw+7ZM9IpsvR3zfiWio/UeufVZ+Rvx3Vrwc2CV/CEFE5tLefXVXje9llrmHtnR/Rdh3S+ITqdkewmPb3QqYhaHUsnL8QMnra5bE8NATyd//Zsb6/4GgNkW5evPS/VXNbsEa3N9d0yb/BLNx7juRpI0vAAAAAElFTkSuQmCC"/>
          <p:cNvSpPr>
            <a:spLocks noChangeAspect="1" noChangeArrowheads="1"/>
          </p:cNvSpPr>
          <p:nvPr/>
        </p:nvSpPr>
        <p:spPr bwMode="auto">
          <a:xfrm>
            <a:off x="155575" y="-2795588"/>
            <a:ext cx="2876550" cy="58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1" descr="Image result for osce logo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43796"/>
            <a:ext cx="1143000" cy="3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6" descr="UNDP logo 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914" y="270704"/>
            <a:ext cx="561975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8" descr="Short-GEF%20logo%20colored%20NOTAG%20transparent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350" y="345534"/>
            <a:ext cx="78105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4" descr="UNECE Logo Landscape-blue-no background-vect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000" y="486240"/>
            <a:ext cx="172402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 for moldova flag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3" name="Picture 12" descr="Image result for moldova flag">
            <a:hlinkClick r:id="rId8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40875"/>
            <a:ext cx="1224136" cy="611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Image result for ukraine flag">
            <a:hlinkClick r:id="rId10"/>
          </p:cNvPr>
          <p:cNvPicPr/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39752" y="453309"/>
            <a:ext cx="1092835" cy="5994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17990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99648" cy="64807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Совместные органы управления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36712"/>
            <a:ext cx="8352928" cy="5832647"/>
          </a:xfrm>
        </p:spPr>
        <p:txBody>
          <a:bodyPr>
            <a:noAutofit/>
          </a:bodyPr>
          <a:lstStyle/>
          <a:p>
            <a:pPr fontAlgn="base" hangingPunct="0">
              <a:buFont typeface="Wingdings" pitchFamily="2" charset="2"/>
              <a:buChar char="ü"/>
            </a:pPr>
            <a:r>
              <a:rPr lang="en-US" sz="2600" b="1" dirty="0" smtClean="0">
                <a:solidFill>
                  <a:schemeClr val="accent1"/>
                </a:solidFill>
                <a:hlinkClick r:id="rId2"/>
              </a:rPr>
              <a:t>http://dniester-commission.com</a:t>
            </a:r>
            <a:r>
              <a:rPr lang="en-US" sz="2600" b="1" dirty="0" smtClean="0">
                <a:solidFill>
                  <a:schemeClr val="accent1"/>
                </a:solidFill>
              </a:rPr>
              <a:t> </a:t>
            </a:r>
            <a:r>
              <a:rPr lang="ru-RU" sz="2600" b="1" dirty="0" smtClean="0">
                <a:solidFill>
                  <a:schemeClr val="accent1"/>
                </a:solidFill>
              </a:rPr>
              <a:t>(порядка </a:t>
            </a:r>
            <a:r>
              <a:rPr lang="en-US" sz="2600" b="1" dirty="0" smtClean="0">
                <a:solidFill>
                  <a:schemeClr val="accent1"/>
                </a:solidFill>
              </a:rPr>
              <a:t>60 </a:t>
            </a:r>
            <a:r>
              <a:rPr lang="ru-RU" sz="2600" b="1" dirty="0" smtClean="0">
                <a:solidFill>
                  <a:schemeClr val="accent1"/>
                </a:solidFill>
              </a:rPr>
              <a:t>посещений в месяц)</a:t>
            </a:r>
          </a:p>
          <a:p>
            <a:pPr marL="0" indent="0" fontAlgn="base" hangingPunct="0">
              <a:buNone/>
            </a:pPr>
            <a:endParaRPr lang="ru-RU" sz="2600" b="1" dirty="0" smtClean="0">
              <a:solidFill>
                <a:schemeClr val="accent1"/>
              </a:solidFill>
            </a:endParaRPr>
          </a:p>
          <a:p>
            <a:pPr fontAlgn="base" hangingPunct="0">
              <a:buFont typeface="Wingdings" pitchFamily="2" charset="2"/>
              <a:buChar char="ü"/>
            </a:pPr>
            <a:r>
              <a:rPr lang="ru-RU" sz="2600" b="1" dirty="0" smtClean="0">
                <a:solidFill>
                  <a:schemeClr val="accent1"/>
                </a:solidFill>
              </a:rPr>
              <a:t>Утверждение планов РГ </a:t>
            </a:r>
          </a:p>
          <a:p>
            <a:pPr fontAlgn="base" hangingPunct="0">
              <a:buNone/>
            </a:pPr>
            <a:r>
              <a:rPr lang="ru-RU" sz="2600" b="1" dirty="0" smtClean="0">
                <a:solidFill>
                  <a:schemeClr val="accent1"/>
                </a:solidFill>
              </a:rPr>
              <a:t>на встрече Управляющего </a:t>
            </a:r>
          </a:p>
          <a:p>
            <a:pPr fontAlgn="base" hangingPunct="0">
              <a:buNone/>
            </a:pPr>
            <a:r>
              <a:rPr lang="ru-RU" sz="2600" b="1" dirty="0" smtClean="0">
                <a:solidFill>
                  <a:schemeClr val="accent1"/>
                </a:solidFill>
              </a:rPr>
              <a:t>комитета проекта (18 дек., </a:t>
            </a:r>
          </a:p>
          <a:p>
            <a:pPr fontAlgn="base" hangingPunct="0">
              <a:buNone/>
            </a:pPr>
            <a:r>
              <a:rPr lang="ru-RU" sz="2600" b="1" dirty="0" smtClean="0">
                <a:solidFill>
                  <a:schemeClr val="accent1"/>
                </a:solidFill>
              </a:rPr>
              <a:t>Одесса)</a:t>
            </a:r>
          </a:p>
          <a:p>
            <a:pPr fontAlgn="base" hangingPunct="0">
              <a:buFont typeface="Wingdings" pitchFamily="2" charset="2"/>
              <a:buChar char="ü"/>
            </a:pPr>
            <a:r>
              <a:rPr lang="ru-RU" sz="2600" b="1" dirty="0" smtClean="0">
                <a:solidFill>
                  <a:schemeClr val="accent1"/>
                </a:solidFill>
              </a:rPr>
              <a:t>Встречи РГ по скайпу</a:t>
            </a:r>
          </a:p>
          <a:p>
            <a:pPr fontAlgn="base" hangingPunct="0">
              <a:buNone/>
            </a:pPr>
            <a:endParaRPr lang="ru-RU" sz="2600" b="1" dirty="0" smtClean="0">
              <a:solidFill>
                <a:schemeClr val="accent1"/>
              </a:solidFill>
            </a:endParaRPr>
          </a:p>
          <a:p>
            <a:pPr fontAlgn="base" hangingPunct="0">
              <a:buNone/>
            </a:pPr>
            <a:r>
              <a:rPr lang="ru-RU" sz="2600" b="1" dirty="0" smtClean="0">
                <a:solidFill>
                  <a:schemeClr val="accent1"/>
                </a:solidFill>
              </a:rPr>
              <a:t>План: </a:t>
            </a:r>
          </a:p>
          <a:p>
            <a:pPr fontAlgn="base" hangingPunct="0">
              <a:buFont typeface="Wingdings" pitchFamily="2" charset="2"/>
              <a:buChar char="q"/>
            </a:pPr>
            <a:r>
              <a:rPr lang="ru-RU" sz="2600" b="1" dirty="0" smtClean="0">
                <a:solidFill>
                  <a:schemeClr val="accent1"/>
                </a:solidFill>
              </a:rPr>
              <a:t>Ознакомительная поездка секретарей Днестровской Комиссии в Комисию озера Пепси (Эстония, 15 мая 2019) </a:t>
            </a:r>
          </a:p>
          <a:p>
            <a:pPr fontAlgn="base" hangingPunct="0"/>
            <a:endParaRPr lang="ru-RU" sz="2600" b="1" dirty="0" smtClean="0">
              <a:solidFill>
                <a:schemeClr val="accent1"/>
              </a:solidFill>
            </a:endParaRPr>
          </a:p>
          <a:p>
            <a:pPr fontAlgn="base" hangingPunct="0"/>
            <a:endParaRPr lang="ru-RU" sz="2600" b="1" dirty="0" smtClean="0">
              <a:solidFill>
                <a:schemeClr val="accent1"/>
              </a:solidFill>
            </a:endParaRPr>
          </a:p>
          <a:p>
            <a:pPr fontAlgn="base" hangingPunct="0"/>
            <a:endParaRPr lang="en-US" sz="2600" b="1" dirty="0" smtClean="0">
              <a:solidFill>
                <a:schemeClr val="accent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7763" t="4774" r="12070" b="4766"/>
          <a:stretch>
            <a:fillRect/>
          </a:stretch>
        </p:blipFill>
        <p:spPr bwMode="auto">
          <a:xfrm>
            <a:off x="4716016" y="1340768"/>
            <a:ext cx="4104454" cy="2603901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50" y="0"/>
            <a:ext cx="5652150" cy="620610"/>
          </a:xfrm>
        </p:spPr>
        <p:txBody>
          <a:bodyPr>
            <a:noAutofit/>
          </a:bodyPr>
          <a:lstStyle/>
          <a:p>
            <a:pPr fontAlgn="base" hangingPunct="0"/>
            <a:r>
              <a:rPr lang="ru-RU" sz="2800" b="1" dirty="0" smtClean="0">
                <a:solidFill>
                  <a:srgbClr val="00B050"/>
                </a:solidFill>
              </a:rPr>
              <a:t>Стади тур в Испанию и Португалию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1880" y="620610"/>
            <a:ext cx="5652120" cy="6237390"/>
          </a:xfrm>
        </p:spPr>
        <p:txBody>
          <a:bodyPr>
            <a:noAutofit/>
          </a:bodyPr>
          <a:lstStyle/>
          <a:p>
            <a:pPr marL="177800" indent="-177800" fontAlgn="base" hangingPunct="0"/>
            <a:r>
              <a:rPr lang="ru-RU" sz="2000" b="1" dirty="0" smtClean="0">
                <a:solidFill>
                  <a:schemeClr val="accent1"/>
                </a:solidFill>
              </a:rPr>
              <a:t>19-23 ноября 2018</a:t>
            </a:r>
          </a:p>
          <a:p>
            <a:pPr marL="177800" indent="-177800" fontAlgn="base" hangingPunct="0"/>
            <a:r>
              <a:rPr lang="ru-RU" sz="2000" b="1" dirty="0" smtClean="0">
                <a:solidFill>
                  <a:schemeClr val="accent1"/>
                </a:solidFill>
              </a:rPr>
              <a:t>19 человек (Ивано-Франковск, Кишинев, Тирасполь, Одесса, Киев, Вена, Чернигов) </a:t>
            </a:r>
          </a:p>
          <a:p>
            <a:pPr marL="177800" indent="-177800" fontAlgn="base" hangingPunct="0">
              <a:buNone/>
            </a:pPr>
            <a:r>
              <a:rPr lang="ru-RU" sz="2000" b="1" u="sng" dirty="0" smtClean="0">
                <a:solidFill>
                  <a:schemeClr val="accent1"/>
                </a:solidFill>
              </a:rPr>
              <a:t>Посещение</a:t>
            </a:r>
            <a:r>
              <a:rPr lang="ru-RU" sz="2000" b="1" dirty="0" smtClean="0">
                <a:solidFill>
                  <a:schemeClr val="accent1"/>
                </a:solidFill>
              </a:rPr>
              <a:t> (800 км):</a:t>
            </a:r>
          </a:p>
          <a:p>
            <a:pPr marL="177800" indent="-177800" fontAlgn="base" hangingPunct="0"/>
            <a:r>
              <a:rPr lang="ru-RU" sz="2000" b="1" dirty="0" smtClean="0">
                <a:solidFill>
                  <a:schemeClr val="accent1"/>
                </a:solidFill>
              </a:rPr>
              <a:t>Министерство экологического перехода Испании  и Португальское агенство по  ОС</a:t>
            </a:r>
          </a:p>
          <a:p>
            <a:pPr marL="177800" indent="-177800" fontAlgn="base" hangingPunct="0"/>
            <a:r>
              <a:rPr lang="ru-RU" sz="2000" b="1" dirty="0" smtClean="0">
                <a:solidFill>
                  <a:schemeClr val="accent1"/>
                </a:solidFill>
              </a:rPr>
              <a:t>Пример восстановление участка реки </a:t>
            </a:r>
            <a:endParaRPr lang="en-US" sz="2000" b="1" dirty="0" smtClean="0">
              <a:solidFill>
                <a:schemeClr val="accent1"/>
              </a:solidFill>
            </a:endParaRPr>
          </a:p>
          <a:p>
            <a:pPr marL="177800" indent="-177800" fontAlgn="base" hangingPunct="0"/>
            <a:r>
              <a:rPr lang="ru-RU" sz="2000" b="1" dirty="0" smtClean="0">
                <a:solidFill>
                  <a:schemeClr val="accent1"/>
                </a:solidFill>
              </a:rPr>
              <a:t>3 ГЭС  разного назначения</a:t>
            </a:r>
          </a:p>
          <a:p>
            <a:pPr marL="177800" indent="-177800" fontAlgn="base" hangingPunct="0"/>
            <a:r>
              <a:rPr lang="ru-RU" sz="2000" b="1" dirty="0" smtClean="0">
                <a:solidFill>
                  <a:schemeClr val="accent1"/>
                </a:solidFill>
              </a:rPr>
              <a:t>Трансграничный природный парк Тахо</a:t>
            </a:r>
          </a:p>
          <a:p>
            <a:pPr marL="177800" indent="-177800" fontAlgn="base" hangingPunct="0"/>
            <a:r>
              <a:rPr lang="ru-RU" sz="2000" b="1" dirty="0" smtClean="0">
                <a:solidFill>
                  <a:schemeClr val="accent1"/>
                </a:solidFill>
              </a:rPr>
              <a:t>Рамсарское ВБУ в дельте р. Тахо </a:t>
            </a:r>
          </a:p>
          <a:p>
            <a:pPr marL="177800" indent="-177800" fontAlgn="base" hangingPunct="0"/>
            <a:r>
              <a:rPr lang="ru-RU" sz="2000" b="1" u="sng" dirty="0" smtClean="0">
                <a:solidFill>
                  <a:schemeClr val="accent1"/>
                </a:solidFill>
              </a:rPr>
              <a:t>Темы</a:t>
            </a:r>
            <a:r>
              <a:rPr lang="ru-RU" sz="2000" b="1" dirty="0" smtClean="0">
                <a:solidFill>
                  <a:schemeClr val="accent1"/>
                </a:solidFill>
              </a:rPr>
              <a:t>: двусторонее сотрудничество по Конвенции Альбуфейра, распределение воды, управление засухами, орошение, цели гидроэнергетики и ВРД, экологический сток, восстановление рек, управление объектами ПЗФ, развитие ПУРБ по ВРД и финасирование мероприятий </a:t>
            </a:r>
          </a:p>
          <a:p>
            <a:pPr marL="177800" indent="-177800" fontAlgn="base" hangingPunct="0"/>
            <a:r>
              <a:rPr lang="ru-RU" sz="2000" b="1" dirty="0" smtClean="0">
                <a:solidFill>
                  <a:schemeClr val="accent1"/>
                </a:solidFill>
              </a:rPr>
              <a:t>Обсуждается развитие сотрудничества</a:t>
            </a:r>
          </a:p>
          <a:p>
            <a:pPr marL="177800" indent="-177800" fontAlgn="base" hangingPunct="0"/>
            <a:endParaRPr lang="ru-RU" sz="1950" b="1" dirty="0" smtClean="0">
              <a:solidFill>
                <a:schemeClr val="accent1"/>
              </a:solidFill>
            </a:endParaRPr>
          </a:p>
        </p:txBody>
      </p:sp>
      <p:pic>
        <p:nvPicPr>
          <p:cNvPr id="59394" name="Picture 2" descr="Image may contain: 14 people, people smiling, people standing, sky and outdoor"/>
          <p:cNvPicPr>
            <a:picLocks noChangeAspect="1" noChangeArrowheads="1"/>
          </p:cNvPicPr>
          <p:nvPr/>
        </p:nvPicPr>
        <p:blipFill>
          <a:blip r:embed="rId2" cstate="email"/>
          <a:srcRect t="3998"/>
          <a:stretch>
            <a:fillRect/>
          </a:stretch>
        </p:blipFill>
        <p:spPr bwMode="auto">
          <a:xfrm>
            <a:off x="0" y="3284980"/>
            <a:ext cx="3419872" cy="172919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59398" name="Picture 6" descr="Image may contain: 21 people, including Tamara Kutonova and ÐÐºÑÐ°Ð½Ð° ÐÑÐ»ÑÐµÐ²Ð°, people smiling, people standi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085230"/>
            <a:ext cx="3419872" cy="158026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59400" name="Picture 8" descr="Image may contain: 15 people, including ÐÐºÑÐ°Ð½Ð° ÐÑÐ»ÑÐµÐ²Ð° and Tamara Kutonova, people smiling, people sitting and indoor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188550"/>
            <a:ext cx="3419840" cy="12854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59402" name="Picture 10"/>
          <p:cNvPicPr>
            <a:picLocks noChangeAspect="1" noChangeArrowheads="1"/>
          </p:cNvPicPr>
          <p:nvPr/>
        </p:nvPicPr>
        <p:blipFill>
          <a:blip r:embed="rId5" cstate="email"/>
          <a:srcRect t="28885"/>
          <a:stretch>
            <a:fillRect/>
          </a:stretch>
        </p:blipFill>
        <p:spPr bwMode="auto">
          <a:xfrm>
            <a:off x="0" y="1556740"/>
            <a:ext cx="3435924" cy="163569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99648" cy="64807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Национальные бассейновые комитеты / советы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440" y="836712"/>
            <a:ext cx="8425048" cy="5832647"/>
          </a:xfrm>
        </p:spPr>
        <p:txBody>
          <a:bodyPr>
            <a:noAutofit/>
          </a:bodyPr>
          <a:lstStyle/>
          <a:p>
            <a:pPr fontAlgn="base" hangingPunct="0"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accent1"/>
                </a:solidFill>
              </a:rPr>
              <a:t>Аналитическая записка по опыту работы бассейновых советов  в др.странах</a:t>
            </a:r>
            <a:endParaRPr lang="en-US" sz="2200" b="1" dirty="0" smtClean="0">
              <a:solidFill>
                <a:schemeClr val="accent1"/>
              </a:solidFill>
            </a:endParaRPr>
          </a:p>
          <a:p>
            <a:pPr fontAlgn="base" hangingPunct="0"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accent1"/>
                </a:solidFill>
              </a:rPr>
              <a:t> Регулярное общение с проектом </a:t>
            </a:r>
            <a:r>
              <a:rPr lang="en-US" sz="2200" b="1" dirty="0" smtClean="0">
                <a:solidFill>
                  <a:schemeClr val="accent1"/>
                </a:solidFill>
              </a:rPr>
              <a:t>ADA / SDC </a:t>
            </a:r>
            <a:r>
              <a:rPr lang="ru-RU" sz="2200" b="1" dirty="0" smtClean="0">
                <a:solidFill>
                  <a:schemeClr val="accent1"/>
                </a:solidFill>
              </a:rPr>
              <a:t>по поддержке Комитета Днестровского дистрикта</a:t>
            </a:r>
          </a:p>
          <a:p>
            <a:pPr fontAlgn="base" hangingPunct="0"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accent1"/>
                </a:solidFill>
              </a:rPr>
              <a:t>Поддержка первого заседания Днестровского бассейнового совета (Ивано-Франковск, 15 ноября 2018), с участием коллег из Молдовы</a:t>
            </a:r>
          </a:p>
          <a:p>
            <a:pPr fontAlgn="base" hangingPunct="0"/>
            <a:endParaRPr lang="ru-RU" sz="2200" b="1" dirty="0" smtClean="0">
              <a:solidFill>
                <a:schemeClr val="accent1"/>
              </a:solidFill>
            </a:endParaRPr>
          </a:p>
          <a:p>
            <a:pPr fontAlgn="base" hangingPunct="0"/>
            <a:endParaRPr lang="ru-RU" sz="2200" b="1" dirty="0" smtClean="0">
              <a:solidFill>
                <a:schemeClr val="accent1"/>
              </a:solidFill>
            </a:endParaRPr>
          </a:p>
          <a:p>
            <a:pPr fontAlgn="base" hangingPunct="0"/>
            <a:endParaRPr lang="ru-RU" sz="2200" b="1" dirty="0" smtClean="0">
              <a:solidFill>
                <a:schemeClr val="accent1"/>
              </a:solidFill>
            </a:endParaRPr>
          </a:p>
          <a:p>
            <a:pPr fontAlgn="base" hangingPunct="0"/>
            <a:endParaRPr lang="ru-RU" sz="2200" b="1" dirty="0" smtClean="0">
              <a:solidFill>
                <a:schemeClr val="accent1"/>
              </a:solidFill>
            </a:endParaRPr>
          </a:p>
          <a:p>
            <a:pPr fontAlgn="base" hangingPunct="0">
              <a:buNone/>
            </a:pPr>
            <a:r>
              <a:rPr lang="ru-RU" sz="2200" b="1" u="sng" dirty="0" smtClean="0">
                <a:solidFill>
                  <a:schemeClr val="accent1"/>
                </a:solidFill>
              </a:rPr>
              <a:t>Планы </a:t>
            </a:r>
          </a:p>
          <a:p>
            <a:pPr fontAlgn="base" hangingPunct="0">
              <a:buFont typeface="Wingdings" pitchFamily="2" charset="2"/>
              <a:buChar char="q"/>
            </a:pPr>
            <a:r>
              <a:rPr lang="ru-RU" sz="2200" b="1" dirty="0" smtClean="0">
                <a:solidFill>
                  <a:schemeClr val="accent1"/>
                </a:solidFill>
              </a:rPr>
              <a:t>Обсуждение результатов делиниации, типологизации, основных влияний и нагрузок (МД - апрель и УКР – май)</a:t>
            </a:r>
          </a:p>
          <a:p>
            <a:pPr fontAlgn="base" hangingPunct="0">
              <a:buFont typeface="Wingdings" pitchFamily="2" charset="2"/>
              <a:buChar char="q"/>
            </a:pPr>
            <a:r>
              <a:rPr lang="ru-RU" sz="2200" b="1" dirty="0" smtClean="0">
                <a:solidFill>
                  <a:schemeClr val="accent1"/>
                </a:solidFill>
              </a:rPr>
              <a:t>Обсуждение данных скрининга и первых данных мониторинга (ноябрь?)</a:t>
            </a:r>
          </a:p>
          <a:p>
            <a:pPr fontAlgn="base" hangingPunct="0">
              <a:buFontTx/>
              <a:buChar char="-"/>
            </a:pPr>
            <a:endParaRPr lang="en-US" sz="2200" b="1" dirty="0" smtClean="0">
              <a:solidFill>
                <a:schemeClr val="accent1"/>
              </a:solidFill>
            </a:endParaRPr>
          </a:p>
        </p:txBody>
      </p:sp>
      <p:pic>
        <p:nvPicPr>
          <p:cNvPr id="60418" name="Picture 2" descr="http://vodaif.gov.ua/wp-content/uploads/2018/11/46459448_2244549865765552_4230387347398590464_o.jpg"/>
          <p:cNvPicPr>
            <a:picLocks noChangeAspect="1" noChangeArrowheads="1"/>
          </p:cNvPicPr>
          <p:nvPr/>
        </p:nvPicPr>
        <p:blipFill>
          <a:blip r:embed="rId2" cstate="print"/>
          <a:srcRect l="2021" t="24242" r="4010" b="13636"/>
          <a:stretch>
            <a:fillRect/>
          </a:stretch>
        </p:blipFill>
        <p:spPr bwMode="auto">
          <a:xfrm>
            <a:off x="2699792" y="3212976"/>
            <a:ext cx="4752660" cy="209525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6" descr="Displaying MAP_Risk_1%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Displaying MAP_Risk_1%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Displaying MAP_Risk_1%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9552" y="160337"/>
            <a:ext cx="8604448" cy="6525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B050"/>
                </a:solidFill>
              </a:rPr>
              <a:t>Директива о наводнениях </a:t>
            </a:r>
            <a:endParaRPr lang="ru-RU" sz="2800" b="1" dirty="0" smtClean="0">
              <a:solidFill>
                <a:srgbClr val="92D050"/>
              </a:solidFill>
            </a:endParaRPr>
          </a:p>
          <a:p>
            <a:pPr fontAlgn="base" hangingPunct="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accent1"/>
                </a:solidFill>
              </a:rPr>
              <a:t>В Молдове – проект </a:t>
            </a:r>
            <a:r>
              <a:rPr lang="en-US" sz="2400" b="1" dirty="0" smtClean="0">
                <a:solidFill>
                  <a:schemeClr val="accent1"/>
                </a:solidFill>
              </a:rPr>
              <a:t>ADA / SDC</a:t>
            </a:r>
            <a:r>
              <a:rPr lang="ru-RU" sz="2400" b="1" dirty="0" smtClean="0">
                <a:solidFill>
                  <a:schemeClr val="accent1"/>
                </a:solidFill>
              </a:rPr>
              <a:t> занимается разработкой Плана управления рисками наводнений по Днестру и Пруту</a:t>
            </a:r>
          </a:p>
          <a:p>
            <a:pPr fontAlgn="base" hangingPunct="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accent1"/>
                </a:solidFill>
              </a:rPr>
              <a:t>Проведены консультации о внедрении Директивы в Украине с межведомственной комиссией по Директиве и проектом </a:t>
            </a:r>
            <a:r>
              <a:rPr lang="en-US" sz="2400" b="1" dirty="0" smtClean="0">
                <a:solidFill>
                  <a:schemeClr val="accent1"/>
                </a:solidFill>
              </a:rPr>
              <a:t>APENA</a:t>
            </a:r>
            <a:r>
              <a:rPr lang="ru-RU" sz="2400" b="1" dirty="0" smtClean="0">
                <a:solidFill>
                  <a:schemeClr val="accent1"/>
                </a:solidFill>
              </a:rPr>
              <a:t> </a:t>
            </a:r>
          </a:p>
          <a:p>
            <a:pPr fontAlgn="base" hangingPunct="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accent1"/>
                </a:solidFill>
              </a:rPr>
              <a:t>Выполнена предварительная оценка территорий с потенциальным значительным риском затоплений в Украине. </a:t>
            </a:r>
          </a:p>
          <a:p>
            <a:pPr lvl="1" fontAlgn="base" hangingPunct="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accent1"/>
                </a:solidFill>
              </a:rPr>
              <a:t>Результаты представлены общественности, проведены консультации с местными ведомствами.</a:t>
            </a:r>
          </a:p>
          <a:p>
            <a:pPr lvl="1" fontAlgn="base" hangingPunct="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accent1"/>
                </a:solidFill>
              </a:rPr>
              <a:t>Предложен список территорий для картирования.</a:t>
            </a:r>
            <a:endParaRPr lang="ru-RU" sz="2000" b="1" dirty="0">
              <a:solidFill>
                <a:schemeClr val="accent1"/>
              </a:solidFill>
            </a:endParaRPr>
          </a:p>
          <a:p>
            <a:pPr lvl="1" fontAlgn="base" hangingPunct="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accent1"/>
                </a:solidFill>
              </a:rPr>
              <a:t>Собраны ранее разработанные карты, которые будут использованы для  разработки Плана по управлению риском затоплений.</a:t>
            </a:r>
          </a:p>
          <a:p>
            <a:pPr marL="0" indent="0" fontAlgn="base" hangingPunct="0">
              <a:buNone/>
            </a:pPr>
            <a:r>
              <a:rPr lang="ru-RU" sz="2400" b="1" dirty="0" smtClean="0">
                <a:solidFill>
                  <a:schemeClr val="accent1"/>
                </a:solidFill>
              </a:rPr>
              <a:t>Планы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fontAlgn="base" hangingPunct="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accent1"/>
                </a:solidFill>
              </a:rPr>
              <a:t>Картирование 3-4 территорий (апрель – декабрь) </a:t>
            </a:r>
          </a:p>
          <a:p>
            <a:pPr fontAlgn="base" hangingPunct="0">
              <a:buNone/>
            </a:pPr>
            <a:endParaRPr lang="ru-RU" sz="2400" b="1" dirty="0" smtClean="0">
              <a:solidFill>
                <a:schemeClr val="accent1"/>
              </a:solidFill>
            </a:endParaRPr>
          </a:p>
          <a:p>
            <a:pPr fontAlgn="base" hangingPunct="0"/>
            <a:endParaRPr lang="ru-RU" sz="2200" b="1" dirty="0" smtClean="0">
              <a:solidFill>
                <a:schemeClr val="accent1"/>
              </a:solidFill>
            </a:endParaRPr>
          </a:p>
          <a:p>
            <a:pPr fontAlgn="base" hangingPunct="0"/>
            <a:endParaRPr lang="ru-RU" sz="22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5081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6269" y="3126778"/>
            <a:ext cx="2627731" cy="37312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738" y="-27384"/>
            <a:ext cx="8077200" cy="72008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Демонстрационные проекты</a:t>
            </a:r>
            <a:endParaRPr lang="ru-RU" sz="4000" dirty="0">
              <a:solidFill>
                <a:srgbClr val="00B050"/>
              </a:solidFill>
              <a:cs typeface="Arial" pitchFamily="34" charset="0"/>
            </a:endParaRPr>
          </a:p>
        </p:txBody>
      </p:sp>
      <p:sp>
        <p:nvSpPr>
          <p:cNvPr id="8" name="AutoShape 6" descr="Displaying MAP_Risk_1%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Displaying MAP_Risk_1%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Displaying MAP_Risk_1%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9440" y="764704"/>
            <a:ext cx="8604559" cy="5760639"/>
          </a:xfrm>
        </p:spPr>
        <p:txBody>
          <a:bodyPr>
            <a:noAutofit/>
          </a:bodyPr>
          <a:lstStyle/>
          <a:p>
            <a:pPr fontAlgn="base" hangingPunct="0">
              <a:buNone/>
            </a:pPr>
            <a:r>
              <a:rPr lang="ru-RU" sz="2200" b="1" dirty="0" smtClean="0">
                <a:solidFill>
                  <a:srgbClr val="00B050"/>
                </a:solidFill>
              </a:rPr>
              <a:t>1) Экологическое восстановление Ягорлыка</a:t>
            </a:r>
            <a:endParaRPr lang="ru-RU" sz="2200" dirty="0" smtClean="0">
              <a:solidFill>
                <a:schemeClr val="accent1"/>
              </a:solidFill>
            </a:endParaRPr>
          </a:p>
          <a:p>
            <a:pPr fontAlgn="base" hangingPunct="0"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accent1"/>
                </a:solidFill>
              </a:rPr>
              <a:t>Проанализированы общие этапы восстановления рек</a:t>
            </a:r>
          </a:p>
          <a:p>
            <a:pPr fontAlgn="base" hangingPunct="0"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accent1"/>
                </a:solidFill>
              </a:rPr>
              <a:t>Выполнено общее </a:t>
            </a:r>
            <a:r>
              <a:rPr lang="ru-RU" sz="2200" b="1" dirty="0">
                <a:solidFill>
                  <a:schemeClr val="accent1"/>
                </a:solidFill>
              </a:rPr>
              <a:t>полевое исследование </a:t>
            </a:r>
            <a:r>
              <a:rPr lang="ru-RU" sz="2200" b="1" dirty="0" smtClean="0">
                <a:solidFill>
                  <a:schemeClr val="accent1"/>
                </a:solidFill>
              </a:rPr>
              <a:t>бассейна</a:t>
            </a:r>
          </a:p>
          <a:p>
            <a:pPr fontAlgn="base" hangingPunct="0"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accent1"/>
                </a:solidFill>
              </a:rPr>
              <a:t>Выбран участок для ренатурализации, совместно </a:t>
            </a:r>
            <a:r>
              <a:rPr lang="ru-RU" sz="2200" b="1" dirty="0">
                <a:solidFill>
                  <a:schemeClr val="accent1"/>
                </a:solidFill>
              </a:rPr>
              <a:t>с </a:t>
            </a:r>
            <a:r>
              <a:rPr lang="ru-RU" sz="2200" b="1" dirty="0" smtClean="0">
                <a:solidFill>
                  <a:schemeClr val="accent1"/>
                </a:solidFill>
              </a:rPr>
              <a:t>заинтересованными сторонами</a:t>
            </a:r>
          </a:p>
          <a:p>
            <a:pPr fontAlgn="base" hangingPunct="0"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accent1"/>
                </a:solidFill>
              </a:rPr>
              <a:t>Достигнута предварительная договоренность с Министерством экологического перехода о консультационной поддержке</a:t>
            </a:r>
          </a:p>
          <a:p>
            <a:pPr fontAlgn="base" hangingPunct="0">
              <a:buFont typeface="Wingdings" pitchFamily="2" charset="2"/>
              <a:buChar char="ü"/>
            </a:pPr>
            <a:r>
              <a:rPr lang="ru-RU" sz="2200" b="1" dirty="0">
                <a:solidFill>
                  <a:schemeClr val="accent1"/>
                </a:solidFill>
              </a:rPr>
              <a:t>Экспедиция (19-20 дек. 2018, март-май 2019)</a:t>
            </a:r>
          </a:p>
          <a:p>
            <a:pPr fontAlgn="base" hangingPunct="0">
              <a:buFont typeface="Wingdings" pitchFamily="2" charset="2"/>
              <a:buChar char="ü"/>
            </a:pPr>
            <a:endParaRPr lang="ru-RU" sz="2200" dirty="0" smtClean="0">
              <a:solidFill>
                <a:schemeClr val="accent1"/>
              </a:solidFill>
            </a:endParaRPr>
          </a:p>
          <a:p>
            <a:pPr marL="457200" lvl="1" indent="0" fontAlgn="base" hangingPunct="0">
              <a:buNone/>
            </a:pPr>
            <a:r>
              <a:rPr lang="ru-RU" sz="2200" b="1" u="sng" dirty="0" smtClean="0">
                <a:solidFill>
                  <a:srgbClr val="0070C0"/>
                </a:solidFill>
              </a:rPr>
              <a:t>Планы</a:t>
            </a:r>
          </a:p>
          <a:p>
            <a:pPr indent="-285750" fontAlgn="base" hangingPunct="0">
              <a:buFont typeface="Wingdings" pitchFamily="2" charset="2"/>
              <a:buChar char="q"/>
            </a:pPr>
            <a:r>
              <a:rPr lang="ru-RU" sz="2200" b="1" dirty="0" smtClean="0">
                <a:solidFill>
                  <a:schemeClr val="accent1"/>
                </a:solidFill>
              </a:rPr>
              <a:t>Работа с органами местной власти, местным населением и фермерами</a:t>
            </a:r>
          </a:p>
          <a:p>
            <a:pPr indent="-285750" fontAlgn="base" hangingPunct="0">
              <a:buFont typeface="Wingdings" pitchFamily="2" charset="2"/>
              <a:buChar char="q"/>
            </a:pPr>
            <a:r>
              <a:rPr lang="ru-RU" sz="2200" b="1" dirty="0" smtClean="0">
                <a:solidFill>
                  <a:schemeClr val="accent1"/>
                </a:solidFill>
              </a:rPr>
              <a:t>Разработка информационных материалов</a:t>
            </a:r>
          </a:p>
          <a:p>
            <a:pPr indent="-285750" fontAlgn="base" hangingPunct="0">
              <a:buFont typeface="Wingdings" pitchFamily="2" charset="2"/>
              <a:buChar char="q"/>
            </a:pPr>
            <a:r>
              <a:rPr lang="ru-RU" sz="2200" b="1" dirty="0" smtClean="0">
                <a:solidFill>
                  <a:schemeClr val="accent1"/>
                </a:solidFill>
              </a:rPr>
              <a:t>Разработка ТЗ и проведение тендера на восстановительные работы</a:t>
            </a:r>
          </a:p>
          <a:p>
            <a:pPr indent="-285750" fontAlgn="base" hangingPunct="0">
              <a:buFont typeface="Wingdings" pitchFamily="2" charset="2"/>
              <a:buChar char="q"/>
            </a:pPr>
            <a:r>
              <a:rPr lang="ru-RU" sz="2200" b="1" dirty="0" smtClean="0">
                <a:solidFill>
                  <a:schemeClr val="accent1"/>
                </a:solidFill>
              </a:rPr>
              <a:t>Восстановительные работы (август – декабрь)</a:t>
            </a:r>
          </a:p>
          <a:p>
            <a:pPr marL="457200" lvl="1" indent="0" fontAlgn="base" hangingPunct="0">
              <a:buFont typeface="Wingdings" pitchFamily="2" charset="2"/>
              <a:buChar char="q"/>
            </a:pPr>
            <a:endParaRPr lang="ru-RU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457200" lvl="1" indent="0" fontAlgn="base" hangingPunct="0">
              <a:buNone/>
            </a:pPr>
            <a:endParaRPr lang="ru-RU" sz="2200" dirty="0" smtClean="0">
              <a:solidFill>
                <a:schemeClr val="accent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36296" y="5589240"/>
            <a:ext cx="720080" cy="432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02189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450" y="188550"/>
            <a:ext cx="8227750" cy="648090"/>
          </a:xfrm>
        </p:spPr>
        <p:txBody>
          <a:bodyPr>
            <a:normAutofit fontScale="90000"/>
          </a:bodyPr>
          <a:lstStyle/>
          <a:p>
            <a:pPr marL="0" lvl="1" indent="-742950" fontAlgn="base" hangingPunct="0">
              <a:spcBef>
                <a:spcPts val="0"/>
              </a:spcBef>
            </a:pPr>
            <a:r>
              <a:rPr lang="ru-RU" sz="2400" b="1" dirty="0" smtClean="0">
                <a:solidFill>
                  <a:srgbClr val="00B050"/>
                </a:solidFill>
              </a:rPr>
              <a:t> 2) Поддержка рыбного биоразнообразия в МД-УКР низовье Днестра</a:t>
            </a:r>
            <a:r>
              <a:rPr lang="en-US" sz="2400" b="1" dirty="0" smtClean="0">
                <a:solidFill>
                  <a:srgbClr val="00B050"/>
                </a:solidFill>
              </a:rPr>
              <a:t/>
            </a:r>
            <a:br>
              <a:rPr lang="en-US" sz="2400" b="1" dirty="0" smtClean="0">
                <a:solidFill>
                  <a:srgbClr val="00B050"/>
                </a:solidFill>
              </a:rPr>
            </a:br>
            <a:endParaRPr lang="en-US" dirty="0"/>
          </a:p>
        </p:txBody>
      </p:sp>
      <p:pic>
        <p:nvPicPr>
          <p:cNvPr id="67586" name="Picture 2" descr="C:\Users\Owner\Desktop\cobruc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307" t="13791" r="-387"/>
          <a:stretch>
            <a:fillRect/>
          </a:stretch>
        </p:blipFill>
        <p:spPr bwMode="auto">
          <a:xfrm>
            <a:off x="5556137" y="3429000"/>
            <a:ext cx="3312460" cy="25173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67587" name="Picture 3" descr="C:\Users\Owner\Desktop\talmaz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30" y="692620"/>
            <a:ext cx="3360467" cy="252035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11450" y="980660"/>
            <a:ext cx="4896680" cy="58773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pPr marL="0" lvl="1" fontAlgn="base" hangingPunct="0"/>
            <a:r>
              <a:rPr lang="ru-RU" sz="2400" b="1" u="sng" dirty="0" smtClean="0">
                <a:solidFill>
                  <a:srgbClr val="0070C0"/>
                </a:solidFill>
              </a:rPr>
              <a:t>Планы </a:t>
            </a:r>
          </a:p>
          <a:p>
            <a:pPr marL="0" lvl="1" indent="-742950" fontAlgn="base" hangingPunct="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70C0"/>
                </a:solidFill>
              </a:rPr>
              <a:t>Оценка нынешнего состояния биоразнообразия рыб, нескольких краснокнижных и инвазивных видов в Днестре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 marL="0" lvl="1" indent="-742950" fontAlgn="base" hangingPunct="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70C0"/>
                </a:solidFill>
              </a:rPr>
              <a:t>Картирование нерестилищ НижнегоДнестра</a:t>
            </a:r>
          </a:p>
          <a:p>
            <a:pPr marL="0" lvl="1" indent="-742950" fontAlgn="base" hangingPunct="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70C0"/>
                </a:solidFill>
              </a:rPr>
              <a:t>Оценка прессинга любительского рыболовства 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 marL="0" lvl="1" indent="-742950" fontAlgn="base" hangingPunct="0">
              <a:buFont typeface="Wingdings" pitchFamily="2" charset="2"/>
              <a:buChar char="q"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Просвещение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/>
            </a:r>
            <a:b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</a:b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6" descr="Displaying MAP_Risk_1%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Displaying MAP_Risk_1%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Displaying MAP_Risk_1%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9552" y="0"/>
            <a:ext cx="8208912" cy="980729"/>
          </a:xfrm>
        </p:spPr>
        <p:txBody>
          <a:bodyPr>
            <a:noAutofit/>
          </a:bodyPr>
          <a:lstStyle/>
          <a:p>
            <a:pPr fontAlgn="base" hangingPunct="0">
              <a:buNone/>
            </a:pPr>
            <a:r>
              <a:rPr lang="ru-RU" sz="2400" b="1" spc="-100" dirty="0" smtClean="0">
                <a:solidFill>
                  <a:srgbClr val="0070C0"/>
                </a:solidFill>
              </a:rPr>
              <a:t>Совместное юбилейное награждение победителей к</a:t>
            </a:r>
            <a:r>
              <a:rPr lang="ru-RU" sz="2400" b="1" dirty="0" smtClean="0">
                <a:solidFill>
                  <a:schemeClr val="accent1"/>
                </a:solidFill>
              </a:rPr>
              <a:t>онкурса «Акварели Днестра» за 10 лет его существования (</a:t>
            </a:r>
            <a:r>
              <a:rPr lang="ru-RU" sz="2400" b="1" spc="-100" dirty="0" smtClean="0">
                <a:solidFill>
                  <a:srgbClr val="0070C0"/>
                </a:solidFill>
              </a:rPr>
              <a:t>Одесса, 15 марта</a:t>
            </a:r>
            <a:r>
              <a:rPr lang="ru-RU" sz="2400" b="1" dirty="0" smtClean="0">
                <a:solidFill>
                  <a:schemeClr val="accent1"/>
                </a:solidFill>
              </a:rPr>
              <a:t> 2019) – 210 участников из Молдовы и Украины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611560" y="4653136"/>
            <a:ext cx="5760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800" b="1" spc="-100" dirty="0" smtClean="0">
              <a:solidFill>
                <a:srgbClr val="0070C0"/>
              </a:solidFill>
            </a:endParaRPr>
          </a:p>
          <a:p>
            <a:r>
              <a:rPr lang="uk-UA" sz="2800" b="1" spc="-100" dirty="0" smtClean="0">
                <a:solidFill>
                  <a:srgbClr val="0070C0"/>
                </a:solidFill>
              </a:rPr>
              <a:t>Тема 2019 г. </a:t>
            </a:r>
            <a:endParaRPr lang="en-US" sz="2800" b="1" spc="-100" dirty="0" smtClean="0">
              <a:solidFill>
                <a:srgbClr val="0070C0"/>
              </a:solidFill>
            </a:endParaRPr>
          </a:p>
          <a:p>
            <a:r>
              <a:rPr lang="uk-UA" sz="2800" b="1" spc="-100" dirty="0" smtClean="0">
                <a:solidFill>
                  <a:srgbClr val="0070C0"/>
                </a:solidFill>
              </a:rPr>
              <a:t>“Скажи пластику “НЕТ!”</a:t>
            </a:r>
            <a:endParaRPr lang="en-US" sz="28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076" y="4221088"/>
            <a:ext cx="367240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 descr="U:\CD\00. POL-MIL-ENV\A.Zhovtenko\GEF\Colours of the Dniester\pic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19672" y="1340768"/>
            <a:ext cx="2445446" cy="350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mage may contain: 5 people, including Tatiana Siniaeva, ÐÐ»ÑÑ Ð¢ÑÐ¾Ð¼Ð±Ð¸ÑÐºÐ¸Ð¹, Galyna Protsiv and ÐÐ¸Ð»Ð¸Ñ ÐÑÐ¸ÑÑÐ»ÐµÐ²Ð¸Ñ, people smiling, people standing and shoes"/>
          <p:cNvPicPr>
            <a:picLocks noChangeAspect="1" noChangeArrowheads="1"/>
          </p:cNvPicPr>
          <p:nvPr/>
        </p:nvPicPr>
        <p:blipFill>
          <a:blip r:embed="rId4" cstate="print"/>
          <a:srcRect l="13173" t="13173" r="7248"/>
          <a:stretch>
            <a:fillRect/>
          </a:stretch>
        </p:blipFill>
        <p:spPr bwMode="auto">
          <a:xfrm>
            <a:off x="5364088" y="1196752"/>
            <a:ext cx="3456384" cy="28283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69369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952" y="269632"/>
            <a:ext cx="4824536" cy="99912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Информационные бюллетни </a:t>
            </a:r>
            <a:br>
              <a:rPr lang="ru-RU" sz="2400" b="1" dirty="0" smtClean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B050"/>
                </a:solidFill>
              </a:rPr>
              <a:t>(1 раз / 2 месяца) </a:t>
            </a: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88640"/>
            <a:ext cx="3456384" cy="331236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47664" y="1196752"/>
            <a:ext cx="331236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75856" y="2492896"/>
            <a:ext cx="3000691" cy="2956564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52120" y="3356992"/>
            <a:ext cx="3188926" cy="3240360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460" y="274638"/>
            <a:ext cx="8155740" cy="56200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GEF </a:t>
            </a:r>
            <a:r>
              <a:rPr lang="en-US" sz="3200" b="1" dirty="0" err="1" smtClean="0">
                <a:solidFill>
                  <a:srgbClr val="00B050"/>
                </a:solidFill>
              </a:rPr>
              <a:t>IW:Learn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24680"/>
            <a:ext cx="8202610" cy="554477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Участие в 9-ой международной конференции</a:t>
            </a:r>
            <a:r>
              <a:rPr lang="en-US" sz="2400" b="1" dirty="0" smtClean="0">
                <a:solidFill>
                  <a:srgbClr val="0070C0"/>
                </a:solidFill>
              </a:rPr>
              <a:t> GEF </a:t>
            </a:r>
            <a:r>
              <a:rPr lang="en-US" sz="2400" b="1" dirty="0" err="1" smtClean="0">
                <a:solidFill>
                  <a:srgbClr val="0070C0"/>
                </a:solidFill>
              </a:rPr>
              <a:t>IW:Learn</a:t>
            </a:r>
            <a:r>
              <a:rPr lang="en-US" sz="2400" b="1" dirty="0" smtClean="0">
                <a:solidFill>
                  <a:srgbClr val="0070C0"/>
                </a:solidFill>
              </a:rPr>
              <a:t> (</a:t>
            </a:r>
            <a:r>
              <a:rPr lang="ru-RU" sz="2400" b="1" dirty="0" smtClean="0">
                <a:solidFill>
                  <a:srgbClr val="0070C0"/>
                </a:solidFill>
              </a:rPr>
              <a:t>Марракеш, ноябрь 2018)</a:t>
            </a:r>
          </a:p>
          <a:p>
            <a:pPr>
              <a:buNone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 </a:t>
            </a:r>
          </a:p>
          <a:p>
            <a:pPr>
              <a:buNone/>
            </a:pPr>
            <a:r>
              <a:rPr lang="ru-RU" sz="2400" b="1" u="sng" dirty="0" smtClean="0">
                <a:solidFill>
                  <a:srgbClr val="0070C0"/>
                </a:solidFill>
              </a:rPr>
              <a:t>Планы 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70C0"/>
                </a:solidFill>
              </a:rPr>
              <a:t>Твиннинг с р. Гоулбёрн Брокен (Австралия, май)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70C0"/>
                </a:solidFill>
              </a:rPr>
              <a:t>Твиннинг с Курой  - группа из проекта приедет на Днестр  (май?)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70C0"/>
                </a:solidFill>
              </a:rPr>
              <a:t>Встречи Водной конвенции ЕЭК ООН (февраль, апрель)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70C0"/>
                </a:solidFill>
              </a:rPr>
              <a:t>Предложения – приветствуются  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928931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sz="4000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СПАСИБО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ЗА УЧАСТИЕ И ВНИМАНИЕ!</a:t>
            </a:r>
          </a:p>
          <a:p>
            <a:pPr algn="ctr">
              <a:buNone/>
            </a:pPr>
            <a:endParaRPr lang="en-US" sz="4000" b="1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1656184" cy="17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8077200" cy="76470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Структура проекта+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24744"/>
            <a:ext cx="8280920" cy="5544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3 компонента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ТДА (диагноз), Черное море, биогены, водный баланс, изменение климата 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СПД, двусторонние группы и бассейновые советы, твиннинг, гидроэнергетика (распределение воды)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Мониторинг, обмен данными, паводки, демонстрационные проекты, просвещение </a:t>
            </a:r>
          </a:p>
          <a:p>
            <a:pPr marL="457200" indent="-457200">
              <a:buAutoNum type="arabicPeriod"/>
            </a:pP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Срок реализации проекта – 3 года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2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Фактическое начало проекта –  ноябрь 2017 г. </a:t>
            </a:r>
          </a:p>
          <a:p>
            <a:pPr marL="457200" indent="-457200">
              <a:buAutoNum type="arabicPeriod"/>
            </a:pP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69632"/>
            <a:ext cx="8077200" cy="423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</a:rPr>
              <a:t>ТДА: содержание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36712"/>
            <a:ext cx="8352928" cy="5760641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Работало 25 экспертов из Молдовы и Украины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114 стр. основного текста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Методика Водной рамочной директивы (ГЭФ позволяет брать как основу для ТДА / СПД)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Стиль ПУРБ-а Тисы  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Комментарии экспертов и членов Днестровской Комиссии – </a:t>
            </a:r>
            <a:r>
              <a:rPr lang="ru-RU" sz="2400" b="1" u="sng" dirty="0" smtClean="0">
                <a:solidFill>
                  <a:srgbClr val="FFC000"/>
                </a:solidFill>
              </a:rPr>
              <a:t>до 10 апреля</a:t>
            </a:r>
            <a:r>
              <a:rPr lang="ru-RU" sz="2400" b="1" dirty="0" smtClean="0">
                <a:solidFill>
                  <a:srgbClr val="0070C0"/>
                </a:solidFill>
              </a:rPr>
              <a:t>!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Следующая версия – в конце апреля 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70C0"/>
                </a:solidFill>
              </a:rPr>
              <a:t>Уточняющая работа на национальном уровне продлится в ближайшие месяцы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Представление и обсуждение проекта ТДА – на национальных бассейновых комитетах / советах в мае и октябре-ноябре 2019 г.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Утверждение ТДА на высоком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уровне</a:t>
            </a:r>
          </a:p>
          <a:p>
            <a:endParaRPr lang="ru-RU" sz="2400" b="1" dirty="0" smtClean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endParaRPr lang="en-US" sz="2400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34504" t="20469" r="35611" b="59844"/>
          <a:stretch>
            <a:fillRect/>
          </a:stretch>
        </p:blipFill>
        <p:spPr bwMode="auto">
          <a:xfrm>
            <a:off x="5220072" y="5309208"/>
            <a:ext cx="3744416" cy="1386821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077200" cy="548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ТДА: содержание</a:t>
            </a:r>
            <a:endParaRPr lang="en-US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539552" y="548680"/>
            <a:ext cx="8604448" cy="63093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400"/>
              </a:spcBef>
              <a:buAutoNum type="arabicPlain"/>
            </a:pP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Характеристика речного района Днестра (вкл. идентификацию поверхностных и подземных водных массивов,  выделение МПВ и значительно измененных массивов,  </a:t>
            </a:r>
            <a:r>
              <a:rPr lang="ru-RU" sz="2300" b="1" dirty="0" err="1" smtClean="0">
                <a:solidFill>
                  <a:schemeClr val="accent1">
                    <a:lumMod val="75000"/>
                  </a:schemeClr>
                </a:solidFill>
              </a:rPr>
              <a:t>референсные</a:t>
            </a: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 условия) </a:t>
            </a:r>
            <a:endParaRPr lang="en-US" sz="23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400"/>
              </a:spcBef>
              <a:buNone/>
            </a:pP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2300" b="1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Значительные антропогенные нагрузки (вкл. загрязнение органическими, биогенными  и опасными веществами,  </a:t>
            </a:r>
            <a:r>
              <a:rPr lang="ru-RU" sz="2300" b="1" dirty="0" err="1" smtClean="0">
                <a:solidFill>
                  <a:schemeClr val="accent1">
                    <a:lumMod val="75000"/>
                  </a:schemeClr>
                </a:solidFill>
              </a:rPr>
              <a:t>гидроморфологические</a:t>
            </a: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 изменения +  загрязнение пластиком и др. бытовыми отходами,  + инвазивные виды, подземные воды)</a:t>
            </a:r>
            <a:endParaRPr lang="en-US" sz="23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400"/>
              </a:spcBef>
              <a:buAutoNum type="arabicPlain" startAt="3"/>
            </a:pP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Территории, подлежащие охране	</a:t>
            </a:r>
            <a:endParaRPr lang="en-US" sz="23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Bef>
                <a:spcPts val="400"/>
              </a:spcBef>
              <a:buAutoNum type="arabicPlain" startAt="4"/>
            </a:pP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Сеть мониторинга и оценка рисков не достижения хорошего статуса (поверхностные и подземные воды, трансграничные) </a:t>
            </a:r>
            <a:endParaRPr lang="ru-RU" sz="23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Bef>
                <a:spcPts val="400"/>
              </a:spcBef>
              <a:buAutoNum type="arabicPlain" startAt="4"/>
            </a:pP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Экологические цели и исключения	 </a:t>
            </a:r>
            <a:endParaRPr lang="en-US" sz="23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400"/>
              </a:spcBef>
              <a:buAutoNum type="arabicPlain" startAt="6"/>
            </a:pP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Экономический анализ водопользования	 </a:t>
            </a:r>
          </a:p>
          <a:p>
            <a:pPr>
              <a:spcBef>
                <a:spcPts val="400"/>
              </a:spcBef>
              <a:buAutoNum type="arabicPlain" startAt="6"/>
            </a:pP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Взаимосвязанные проблемы количества и качества вод (изменение климата,  паводки и затопления,  засухи и дефицит воды)</a:t>
            </a:r>
            <a:endParaRPr lang="en-US" sz="23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382000" cy="9807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ТДА: приложения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52737"/>
            <a:ext cx="8077200" cy="4841040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Массивы поверхностных вод / водных тел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Массивы подземных вод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Оценка рисков не достижения хорошего экологического статуса / потенциала и химического статуса для МПВ / ВТ	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Оценка рисков недостижения экологических целей для массивов подземных вод	</a:t>
            </a:r>
          </a:p>
          <a:p>
            <a:pPr marL="514350" indent="-514350"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12 карт  (готовятся)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	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00B050"/>
                </a:solidFill>
              </a:rPr>
              <a:t> </a:t>
            </a:r>
            <a:br>
              <a:rPr lang="ru-RU" sz="3400" b="1" dirty="0" smtClean="0">
                <a:solidFill>
                  <a:srgbClr val="00B050"/>
                </a:solidFill>
              </a:rPr>
            </a:br>
            <a:r>
              <a:rPr lang="ru-RU" sz="3400" b="1" dirty="0" smtClean="0">
                <a:solidFill>
                  <a:srgbClr val="00B050"/>
                </a:solidFill>
                <a:latin typeface="+mn-lt"/>
              </a:rPr>
              <a:t>ТДА</a:t>
            </a:r>
            <a:r>
              <a:rPr lang="en-US" sz="3400" b="1" dirty="0" smtClean="0">
                <a:solidFill>
                  <a:srgbClr val="00B050"/>
                </a:solidFill>
                <a:latin typeface="+mn-lt"/>
              </a:rPr>
              <a:t>: </a:t>
            </a:r>
            <a:r>
              <a:rPr lang="ru-RU" sz="3400" dirty="0" smtClean="0">
                <a:solidFill>
                  <a:srgbClr val="00B050"/>
                </a:solidFill>
              </a:rPr>
              <a:t> </a:t>
            </a:r>
            <a:r>
              <a:rPr lang="ru-RU" sz="3400" b="1" dirty="0" smtClean="0">
                <a:solidFill>
                  <a:srgbClr val="00B050"/>
                </a:solidFill>
              </a:rPr>
              <a:t>тематические отчеты </a:t>
            </a:r>
            <a:r>
              <a:rPr lang="ru-RU" sz="3400" dirty="0"/>
              <a:t/>
            </a:r>
            <a:br>
              <a:rPr lang="ru-RU" sz="3400" dirty="0"/>
            </a:b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348880"/>
            <a:ext cx="8280920" cy="4320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  </a:t>
            </a:r>
            <a:endParaRPr lang="uk-UA" sz="1400" dirty="0" smtClean="0"/>
          </a:p>
          <a:p>
            <a:endParaRPr lang="uk-UA" sz="1400" dirty="0" smtClean="0">
              <a:solidFill>
                <a:schemeClr val="accent1"/>
              </a:solidFill>
            </a:endParaRPr>
          </a:p>
          <a:p>
            <a:endParaRPr lang="en-US" sz="1400" dirty="0" smtClean="0">
              <a:solidFill>
                <a:schemeClr val="accent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620688"/>
          <a:ext cx="9144000" cy="6488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736"/>
                <a:gridCol w="2736304"/>
                <a:gridCol w="1925960"/>
                <a:gridCol w="228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Тема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Авторы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Результат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План</a:t>
                      </a:r>
                      <a:r>
                        <a:rPr lang="ru-RU" sz="2000" baseline="0" dirty="0" smtClean="0"/>
                        <a:t> </a:t>
                      </a:r>
                      <a:endParaRPr lang="en-US" sz="2000" dirty="0"/>
                    </a:p>
                  </a:txBody>
                  <a:tcPr/>
                </a:tc>
              </a:tr>
              <a:tr h="255608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1.</a:t>
                      </a:r>
                      <a:r>
                        <a:rPr lang="ru-RU" sz="2000" b="1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Оценка воздействия гидроузла на водопользование </a:t>
                      </a:r>
                    </a:p>
                    <a:p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и экосистемы </a:t>
                      </a:r>
                    </a:p>
                    <a:p>
                      <a:endParaRPr lang="ru-RU" sz="2000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endParaRPr lang="ru-RU" sz="2000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endParaRPr lang="ru-RU" sz="2000" b="1" dirty="0" smtClean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МД-УКР</a:t>
                      </a:r>
                      <a:r>
                        <a:rPr lang="ru-RU" sz="2000" b="1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группа экспертов : А.Калашник, Е.Зубков, М.Пеньков, И.Тромбицкий, В.Гребень,</a:t>
                      </a:r>
                      <a:r>
                        <a:rPr lang="ru-RU" sz="2000" b="1" baseline="0" dirty="0" smtClean="0">
                          <a:solidFill>
                            <a:schemeClr val="accent1"/>
                          </a:solidFill>
                        </a:rPr>
                        <a:t> В.Губанов, О.Гуляева, А.Усов - </a:t>
                      </a:r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 под рук. Н. Денисова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Закончен  полный отчет </a:t>
                      </a:r>
                      <a:endParaRPr kumimoji="0" lang="en-US" sz="2000" b="1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Макетирование и</a:t>
                      </a:r>
                      <a:r>
                        <a:rPr kumimoji="0" lang="en-US" sz="20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публикация (начало мая)</a:t>
                      </a:r>
                      <a:endParaRPr kumimoji="0" lang="en-US" sz="2000" b="1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2. </a:t>
                      </a:r>
                      <a:r>
                        <a:rPr lang="ru-RU" sz="1900" b="1" dirty="0" smtClean="0">
                          <a:solidFill>
                            <a:srgbClr val="00B050"/>
                          </a:solidFill>
                        </a:rPr>
                        <a:t>Инвентаризация</a:t>
                      </a:r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 хвостохранилищ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Группа аудиторов, под рук. И.Николаевой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Согласовываются полный отчет (165 стр.) и по каждому объекту (по 30-60 стр.) </a:t>
                      </a:r>
                      <a:endParaRPr kumimoji="0" lang="en-US" sz="2000" b="1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Окончательные версии + работа по  9 объектам  на 4 предприятиях (Кучурганы?)</a:t>
                      </a:r>
                      <a:endParaRPr kumimoji="0" lang="en-US" sz="2000" b="1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3.</a:t>
                      </a:r>
                      <a:r>
                        <a:rPr lang="ru-RU" sz="2000" b="1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accent1"/>
                          </a:solidFill>
                        </a:rPr>
                        <a:t>Экономическая оценка экологических услуг </a:t>
                      </a:r>
                      <a:endParaRPr lang="en-US" sz="2000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20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Н. Закорчевна и Э.Интервейс, сотрудничество с проектом </a:t>
                      </a:r>
                      <a:r>
                        <a:rPr kumimoji="0" lang="en-US" sz="20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ADA/SDC (</a:t>
                      </a:r>
                      <a:r>
                        <a:rPr kumimoji="0" lang="ru-RU" sz="20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Молдова)</a:t>
                      </a:r>
                      <a:endParaRPr kumimoji="0" lang="en-US" sz="2000" b="1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20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Закончен отчет </a:t>
                      </a:r>
                      <a:endParaRPr kumimoji="0" lang="en-US" sz="2000" b="1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Окончательное редактирование </a:t>
                      </a:r>
                      <a:endParaRPr kumimoji="0" lang="en-US" sz="20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219"/>
            <a:ext cx="8604448" cy="393445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 smtClean="0">
                <a:solidFill>
                  <a:srgbClr val="00B050"/>
                </a:solidFill>
              </a:rPr>
              <a:t>Следующий шаг – скрининг </a:t>
            </a:r>
            <a:r>
              <a:rPr lang="ru-RU" sz="2400" b="1" dirty="0" smtClean="0">
                <a:solidFill>
                  <a:srgbClr val="00B050"/>
                </a:solidFill>
              </a:rPr>
              <a:t>(до н. мая 2019) 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76" y="548680"/>
            <a:ext cx="4680520" cy="561662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Точки отбора проб 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smtClean="0">
                <a:solidFill>
                  <a:srgbClr val="0070C0"/>
                </a:solidFill>
              </a:rPr>
              <a:t>Днестр </a:t>
            </a:r>
            <a:r>
              <a:rPr lang="ru-RU" sz="2000" b="1" dirty="0">
                <a:solidFill>
                  <a:srgbClr val="0070C0"/>
                </a:solidFill>
              </a:rPr>
              <a:t>– </a:t>
            </a:r>
            <a:r>
              <a:rPr lang="ru-RU" sz="2000" b="1" dirty="0" smtClean="0">
                <a:solidFill>
                  <a:srgbClr val="0070C0"/>
                </a:solidFill>
              </a:rPr>
              <a:t>верховье, </a:t>
            </a:r>
            <a:r>
              <a:rPr lang="ru-RU" sz="2000" b="1" dirty="0">
                <a:solidFill>
                  <a:srgbClr val="0070C0"/>
                </a:solidFill>
              </a:rPr>
              <a:t>выше с. </a:t>
            </a:r>
            <a:r>
              <a:rPr lang="ru-RU" sz="2000" b="1" dirty="0" err="1">
                <a:solidFill>
                  <a:srgbClr val="0070C0"/>
                </a:solidFill>
              </a:rPr>
              <a:t>Вовче</a:t>
            </a:r>
            <a:endParaRPr lang="en-GB" sz="2000" b="1" dirty="0">
              <a:solidFill>
                <a:srgbClr val="0070C0"/>
              </a:solidFill>
            </a:endParaRP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</a:rPr>
              <a:t>Днестр – </a:t>
            </a:r>
            <a:r>
              <a:rPr lang="ru-RU" sz="2000" b="1" dirty="0" smtClean="0">
                <a:solidFill>
                  <a:srgbClr val="0070C0"/>
                </a:solidFill>
              </a:rPr>
              <a:t>Залещики</a:t>
            </a:r>
            <a:r>
              <a:rPr lang="ru-RU" sz="2000" b="1" dirty="0">
                <a:solidFill>
                  <a:srgbClr val="0070C0"/>
                </a:solidFill>
              </a:rPr>
              <a:t>, выше Днестровского </a:t>
            </a:r>
            <a:r>
              <a:rPr lang="ru-RU" sz="2000" b="1" dirty="0" err="1" smtClean="0">
                <a:solidFill>
                  <a:srgbClr val="0070C0"/>
                </a:solidFill>
              </a:rPr>
              <a:t>вдхр</a:t>
            </a:r>
            <a:r>
              <a:rPr lang="ru-RU" sz="2000" b="1" dirty="0" smtClean="0">
                <a:solidFill>
                  <a:srgbClr val="0070C0"/>
                </a:solidFill>
              </a:rPr>
              <a:t>.</a:t>
            </a:r>
            <a:endParaRPr lang="en-GB" sz="2000" b="1" dirty="0">
              <a:solidFill>
                <a:srgbClr val="0070C0"/>
              </a:solidFill>
            </a:endParaRP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</a:rPr>
              <a:t>Днестр – </a:t>
            </a:r>
            <a:r>
              <a:rPr lang="ru-RU" sz="2000" b="1" dirty="0" smtClean="0">
                <a:solidFill>
                  <a:srgbClr val="0070C0"/>
                </a:solidFill>
              </a:rPr>
              <a:t>Сороки</a:t>
            </a:r>
            <a:endParaRPr lang="en-GB" sz="2000" b="1" dirty="0">
              <a:solidFill>
                <a:srgbClr val="0070C0"/>
              </a:solidFill>
            </a:endParaRP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smtClean="0">
                <a:solidFill>
                  <a:srgbClr val="0070C0"/>
                </a:solidFill>
              </a:rPr>
              <a:t>Днестр – ниже Рыбницы / Резины либо </a:t>
            </a:r>
            <a:r>
              <a:rPr lang="ru-RU" sz="2000" b="1" dirty="0" err="1" smtClean="0">
                <a:solidFill>
                  <a:srgbClr val="0070C0"/>
                </a:solidFill>
              </a:rPr>
              <a:t>Дубоссарское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</a:rPr>
              <a:t>вдхр</a:t>
            </a:r>
            <a:r>
              <a:rPr lang="ru-RU" sz="2000" b="1" dirty="0" smtClean="0">
                <a:solidFill>
                  <a:srgbClr val="0070C0"/>
                </a:solidFill>
              </a:rPr>
              <a:t>. </a:t>
            </a:r>
            <a:endParaRPr lang="en-GB" sz="2000" b="1" dirty="0">
              <a:solidFill>
                <a:srgbClr val="0070C0"/>
              </a:solidFill>
            </a:endParaRP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smtClean="0">
                <a:solidFill>
                  <a:srgbClr val="0070C0"/>
                </a:solidFill>
              </a:rPr>
              <a:t>Днестр – напротив с. </a:t>
            </a:r>
            <a:r>
              <a:rPr lang="ru-RU" sz="2000" b="1" dirty="0" err="1" smtClean="0">
                <a:solidFill>
                  <a:srgbClr val="0070C0"/>
                </a:solidFill>
              </a:rPr>
              <a:t>Чобручи</a:t>
            </a:r>
            <a:r>
              <a:rPr lang="ru-RU" sz="2000" b="1" dirty="0" smtClean="0">
                <a:solidFill>
                  <a:srgbClr val="0070C0"/>
                </a:solidFill>
              </a:rPr>
              <a:t> ниже Тирасполя / Бендеры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smtClean="0">
                <a:solidFill>
                  <a:srgbClr val="0070C0"/>
                </a:solidFill>
              </a:rPr>
              <a:t>Днестровский </a:t>
            </a:r>
            <a:r>
              <a:rPr lang="ru-RU" sz="2000" b="1" dirty="0">
                <a:solidFill>
                  <a:srgbClr val="0070C0"/>
                </a:solidFill>
              </a:rPr>
              <a:t>лиман, </a:t>
            </a:r>
            <a:r>
              <a:rPr lang="ru-RU" sz="2000" b="1" dirty="0" err="1" smtClean="0">
                <a:solidFill>
                  <a:srgbClr val="0070C0"/>
                </a:solidFill>
              </a:rPr>
              <a:t>ок</a:t>
            </a:r>
            <a:r>
              <a:rPr lang="ru-RU" sz="2000" b="1" dirty="0" smtClean="0">
                <a:solidFill>
                  <a:srgbClr val="0070C0"/>
                </a:solidFill>
              </a:rPr>
              <a:t>. Белгород-Днестровского</a:t>
            </a:r>
            <a:endParaRPr lang="en-GB" sz="2000" b="1" dirty="0">
              <a:solidFill>
                <a:srgbClr val="0070C0"/>
              </a:solidFill>
            </a:endParaRP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</a:rPr>
              <a:t>Быстрица </a:t>
            </a:r>
            <a:r>
              <a:rPr lang="ru-RU" sz="2000" b="1" dirty="0" smtClean="0">
                <a:solidFill>
                  <a:srgbClr val="0070C0"/>
                </a:solidFill>
              </a:rPr>
              <a:t>– ниже Ивано-Франковска</a:t>
            </a:r>
            <a:endParaRPr lang="en-GB" sz="2000" b="1" dirty="0">
              <a:solidFill>
                <a:srgbClr val="0070C0"/>
              </a:solidFill>
            </a:endParaRP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err="1">
                <a:solidFill>
                  <a:srgbClr val="0070C0"/>
                </a:solidFill>
              </a:rPr>
              <a:t>Тисменица</a:t>
            </a:r>
            <a:r>
              <a:rPr lang="ru-RU" sz="2000" b="1" dirty="0">
                <a:solidFill>
                  <a:srgbClr val="0070C0"/>
                </a:solidFill>
              </a:rPr>
              <a:t> – устье</a:t>
            </a:r>
            <a:endParaRPr lang="en-GB" sz="2000" b="1" dirty="0">
              <a:solidFill>
                <a:srgbClr val="0070C0"/>
              </a:solidFill>
            </a:endParaRP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err="1">
                <a:solidFill>
                  <a:srgbClr val="0070C0"/>
                </a:solidFill>
              </a:rPr>
              <a:t>Слоница</a:t>
            </a:r>
            <a:r>
              <a:rPr lang="ru-RU" sz="2000" b="1" dirty="0">
                <a:solidFill>
                  <a:srgbClr val="0070C0"/>
                </a:solidFill>
              </a:rPr>
              <a:t> – устье</a:t>
            </a:r>
            <a:endParaRPr lang="en-GB" sz="2000" b="1" dirty="0">
              <a:solidFill>
                <a:srgbClr val="0070C0"/>
              </a:solidFill>
            </a:endParaRP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err="1" smtClean="0">
                <a:solidFill>
                  <a:srgbClr val="0070C0"/>
                </a:solidFill>
              </a:rPr>
              <a:t>Серет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</a:rPr>
              <a:t>– устье</a:t>
            </a:r>
            <a:endParaRPr lang="en-GB" sz="2000" b="1" dirty="0">
              <a:solidFill>
                <a:srgbClr val="0070C0"/>
              </a:solidFill>
            </a:endParaRP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</a:rPr>
              <a:t>Бык – </a:t>
            </a:r>
            <a:r>
              <a:rPr lang="ru-RU" sz="2000" b="1" dirty="0" smtClean="0">
                <a:solidFill>
                  <a:srgbClr val="0070C0"/>
                </a:solidFill>
              </a:rPr>
              <a:t>устье, ниже Кишинева </a:t>
            </a:r>
            <a:endParaRPr lang="en-GB" sz="2000" b="1" dirty="0">
              <a:solidFill>
                <a:srgbClr val="0070C0"/>
              </a:solidFill>
            </a:endParaRP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err="1">
                <a:solidFill>
                  <a:srgbClr val="0070C0"/>
                </a:solidFill>
              </a:rPr>
              <a:t>Реут</a:t>
            </a:r>
            <a:r>
              <a:rPr lang="ru-RU" sz="2000" b="1" dirty="0">
                <a:solidFill>
                  <a:srgbClr val="0070C0"/>
                </a:solidFill>
              </a:rPr>
              <a:t> – устье</a:t>
            </a:r>
            <a:endParaRPr lang="en-GB" sz="2000" b="1" dirty="0">
              <a:solidFill>
                <a:srgbClr val="0070C0"/>
              </a:solidFill>
            </a:endParaRP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err="1">
                <a:solidFill>
                  <a:srgbClr val="0070C0"/>
                </a:solidFill>
              </a:rPr>
              <a:t>Кучурганское</a:t>
            </a: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</a:rPr>
              <a:t>вдхр</a:t>
            </a:r>
            <a:r>
              <a:rPr lang="ru-RU" sz="2000" b="1" dirty="0" smtClean="0">
                <a:solidFill>
                  <a:srgbClr val="0070C0"/>
                </a:solidFill>
              </a:rPr>
              <a:t>.</a:t>
            </a:r>
            <a:endParaRPr lang="en-GB" sz="20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9552" y="548680"/>
            <a:ext cx="3744416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nl-NL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nl-NL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nl-NL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nl-NL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Параметры (для определения статуса поверхностных вод)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Скрининг – специфические бассейновые вещ-</a:t>
            </a:r>
            <a:r>
              <a:rPr lang="ru-RU" sz="2000" b="1" dirty="0" err="1" smtClean="0">
                <a:solidFill>
                  <a:srgbClr val="0070C0"/>
                </a:solidFill>
              </a:rPr>
              <a:t>ва</a:t>
            </a:r>
            <a:r>
              <a:rPr lang="ru-RU" sz="2000" b="1" dirty="0" smtClean="0">
                <a:solidFill>
                  <a:srgbClr val="0070C0"/>
                </a:solidFill>
              </a:rPr>
              <a:t> в: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воде </a:t>
            </a:r>
          </a:p>
          <a:p>
            <a:r>
              <a:rPr lang="ru-RU" sz="2000" b="1" dirty="0" err="1">
                <a:solidFill>
                  <a:srgbClr val="0070C0"/>
                </a:solidFill>
              </a:rPr>
              <a:t>б</a:t>
            </a:r>
            <a:r>
              <a:rPr lang="ru-RU" sz="2000" b="1" dirty="0" err="1" smtClean="0">
                <a:solidFill>
                  <a:srgbClr val="0070C0"/>
                </a:solidFill>
              </a:rPr>
              <a:t>иоте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r>
              <a:rPr lang="ru-RU" sz="2000" b="1" dirty="0" smtClean="0">
                <a:solidFill>
                  <a:srgbClr val="0070C0"/>
                </a:solidFill>
              </a:rPr>
              <a:t>донных отложениях</a:t>
            </a:r>
          </a:p>
          <a:p>
            <a:pPr marL="0" indent="0">
              <a:buNone/>
            </a:pPr>
            <a:endParaRPr lang="ru-RU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Концентрации металлов в: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воде </a:t>
            </a:r>
            <a:r>
              <a:rPr lang="uk-UA" sz="2000" b="1" dirty="0">
                <a:solidFill>
                  <a:srgbClr val="0070C0"/>
                </a:solidFill>
              </a:rPr>
              <a:t>(</a:t>
            </a:r>
            <a:r>
              <a:rPr lang="uk-UA" sz="2000" b="1" dirty="0" err="1">
                <a:solidFill>
                  <a:srgbClr val="0070C0"/>
                </a:solidFill>
              </a:rPr>
              <a:t>Cu</a:t>
            </a:r>
            <a:r>
              <a:rPr lang="uk-UA" sz="2000" b="1" dirty="0">
                <a:solidFill>
                  <a:srgbClr val="0070C0"/>
                </a:solidFill>
              </a:rPr>
              <a:t>, </a:t>
            </a:r>
            <a:r>
              <a:rPr lang="uk-UA" sz="2000" b="1" dirty="0" err="1">
                <a:solidFill>
                  <a:srgbClr val="0070C0"/>
                </a:solidFill>
              </a:rPr>
              <a:t>Zn</a:t>
            </a:r>
            <a:r>
              <a:rPr lang="uk-UA" sz="2000" b="1" dirty="0">
                <a:solidFill>
                  <a:srgbClr val="0070C0"/>
                </a:solidFill>
              </a:rPr>
              <a:t>, </a:t>
            </a:r>
            <a:r>
              <a:rPr lang="uk-UA" sz="2000" b="1" dirty="0" err="1">
                <a:solidFill>
                  <a:srgbClr val="0070C0"/>
                </a:solidFill>
              </a:rPr>
              <a:t>Cr</a:t>
            </a:r>
            <a:r>
              <a:rPr lang="uk-UA" sz="2000" b="1" dirty="0">
                <a:solidFill>
                  <a:srgbClr val="0070C0"/>
                </a:solidFill>
              </a:rPr>
              <a:t>, </a:t>
            </a:r>
            <a:r>
              <a:rPr lang="en-US" sz="2000" b="1" dirty="0">
                <a:solidFill>
                  <a:srgbClr val="0070C0"/>
                </a:solidFill>
              </a:rPr>
              <a:t>As</a:t>
            </a:r>
            <a:r>
              <a:rPr lang="uk-UA" sz="2000" b="1" dirty="0">
                <a:solidFill>
                  <a:srgbClr val="0070C0"/>
                </a:solidFill>
              </a:rPr>
              <a:t>, </a:t>
            </a:r>
            <a:r>
              <a:rPr lang="en-GB" sz="2000" b="1" dirty="0">
                <a:solidFill>
                  <a:srgbClr val="0070C0"/>
                </a:solidFill>
              </a:rPr>
              <a:t>Hg</a:t>
            </a:r>
            <a:r>
              <a:rPr lang="uk-UA" sz="2000" b="1" dirty="0">
                <a:solidFill>
                  <a:srgbClr val="0070C0"/>
                </a:solidFill>
              </a:rPr>
              <a:t>)</a:t>
            </a:r>
          </a:p>
          <a:p>
            <a:r>
              <a:rPr lang="uk-UA" sz="2000" b="1" dirty="0" err="1">
                <a:solidFill>
                  <a:srgbClr val="0070C0"/>
                </a:solidFill>
              </a:rPr>
              <a:t>донных</a:t>
            </a:r>
            <a:r>
              <a:rPr lang="uk-UA" sz="2000" b="1" dirty="0">
                <a:solidFill>
                  <a:srgbClr val="0070C0"/>
                </a:solidFill>
              </a:rPr>
              <a:t> </a:t>
            </a:r>
            <a:r>
              <a:rPr lang="uk-UA" sz="2000" b="1" dirty="0" err="1">
                <a:solidFill>
                  <a:srgbClr val="0070C0"/>
                </a:solidFill>
              </a:rPr>
              <a:t>отложениях</a:t>
            </a:r>
            <a:r>
              <a:rPr lang="uk-UA" sz="2000" b="1" dirty="0">
                <a:solidFill>
                  <a:srgbClr val="0070C0"/>
                </a:solidFill>
              </a:rPr>
              <a:t> (</a:t>
            </a:r>
            <a:r>
              <a:rPr lang="uk-UA" sz="2000" b="1" dirty="0" err="1">
                <a:solidFill>
                  <a:srgbClr val="0070C0"/>
                </a:solidFill>
              </a:rPr>
              <a:t>Pb</a:t>
            </a:r>
            <a:r>
              <a:rPr lang="uk-UA" sz="2000" b="1" dirty="0">
                <a:solidFill>
                  <a:srgbClr val="0070C0"/>
                </a:solidFill>
              </a:rPr>
              <a:t>, </a:t>
            </a:r>
            <a:r>
              <a:rPr lang="uk-UA" sz="2000" b="1" dirty="0" err="1">
                <a:solidFill>
                  <a:srgbClr val="0070C0"/>
                </a:solidFill>
              </a:rPr>
              <a:t>Cu</a:t>
            </a:r>
            <a:r>
              <a:rPr lang="uk-UA" sz="2000" b="1" dirty="0">
                <a:solidFill>
                  <a:srgbClr val="0070C0"/>
                </a:solidFill>
              </a:rPr>
              <a:t>, </a:t>
            </a:r>
            <a:r>
              <a:rPr lang="uk-UA" sz="2000" b="1" dirty="0" err="1">
                <a:solidFill>
                  <a:srgbClr val="0070C0"/>
                </a:solidFill>
              </a:rPr>
              <a:t>Zn</a:t>
            </a:r>
            <a:r>
              <a:rPr lang="uk-UA" sz="2000" b="1" dirty="0">
                <a:solidFill>
                  <a:srgbClr val="0070C0"/>
                </a:solidFill>
              </a:rPr>
              <a:t>, </a:t>
            </a:r>
            <a:r>
              <a:rPr lang="uk-UA" sz="2000" b="1" dirty="0" err="1">
                <a:solidFill>
                  <a:srgbClr val="0070C0"/>
                </a:solidFill>
              </a:rPr>
              <a:t>Cd</a:t>
            </a:r>
            <a:r>
              <a:rPr lang="uk-UA" sz="2000" b="1" dirty="0">
                <a:solidFill>
                  <a:srgbClr val="0070C0"/>
                </a:solidFill>
              </a:rPr>
              <a:t>, </a:t>
            </a:r>
            <a:r>
              <a:rPr lang="uk-UA" sz="2000" b="1" dirty="0" err="1">
                <a:solidFill>
                  <a:srgbClr val="0070C0"/>
                </a:solidFill>
              </a:rPr>
              <a:t>Cr</a:t>
            </a:r>
            <a:r>
              <a:rPr lang="uk-UA" sz="2000" b="1" dirty="0">
                <a:solidFill>
                  <a:srgbClr val="0070C0"/>
                </a:solidFill>
              </a:rPr>
              <a:t>, </a:t>
            </a:r>
            <a:r>
              <a:rPr lang="uk-UA" sz="2000" b="1" dirty="0" err="1">
                <a:solidFill>
                  <a:srgbClr val="0070C0"/>
                </a:solidFill>
              </a:rPr>
              <a:t>Ni</a:t>
            </a:r>
            <a:r>
              <a:rPr lang="uk-UA" sz="2000" b="1" dirty="0">
                <a:solidFill>
                  <a:srgbClr val="0070C0"/>
                </a:solidFill>
              </a:rPr>
              <a:t>, </a:t>
            </a:r>
            <a:r>
              <a:rPr lang="uk-UA" sz="2000" b="1" dirty="0" err="1">
                <a:solidFill>
                  <a:srgbClr val="0070C0"/>
                </a:solidFill>
              </a:rPr>
              <a:t>As</a:t>
            </a:r>
            <a:r>
              <a:rPr lang="uk-UA" sz="2000" b="1" dirty="0">
                <a:solidFill>
                  <a:srgbClr val="0070C0"/>
                </a:solidFill>
              </a:rPr>
              <a:t>, </a:t>
            </a:r>
            <a:r>
              <a:rPr lang="uk-UA" sz="2000" b="1" dirty="0" err="1">
                <a:solidFill>
                  <a:srgbClr val="0070C0"/>
                </a:solidFill>
              </a:rPr>
              <a:t>Hg</a:t>
            </a:r>
            <a:r>
              <a:rPr lang="uk-UA" sz="2000" b="1" dirty="0">
                <a:solidFill>
                  <a:srgbClr val="0070C0"/>
                </a:solidFill>
              </a:rPr>
              <a:t>)</a:t>
            </a:r>
            <a:r>
              <a:rPr lang="ru-RU" sz="2000" b="1" dirty="0">
                <a:solidFill>
                  <a:srgbClr val="0070C0"/>
                </a:solidFill>
              </a:rPr>
              <a:t> </a:t>
            </a:r>
          </a:p>
          <a:p>
            <a:pPr marL="0" indent="0">
              <a:buFont typeface="Arial" pitchFamily="34" charset="0"/>
              <a:buNone/>
            </a:pPr>
            <a:endParaRPr lang="en-GB" sz="2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3079" y="6027003"/>
            <a:ext cx="82809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На основе результатов скрининга  будет разработана 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система мониторинга</a:t>
            </a:r>
            <a:endParaRPr lang="en-GB" sz="2400" dirty="0"/>
          </a:p>
        </p:txBody>
      </p:sp>
    </p:spTree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98" y="138286"/>
            <a:ext cx="8136892" cy="1202424"/>
          </a:xfrm>
        </p:spPr>
        <p:txBody>
          <a:bodyPr>
            <a:normAutofit/>
          </a:bodyPr>
          <a:lstStyle/>
          <a:p>
            <a:pPr lvl="0" algn="ctr"/>
            <a:r>
              <a:rPr lang="ru-RU" sz="3200" b="1" spc="-100" dirty="0" smtClean="0">
                <a:solidFill>
                  <a:srgbClr val="00B050"/>
                </a:solidFill>
                <a:latin typeface="+mn-lt"/>
              </a:rPr>
              <a:t>Определение </a:t>
            </a:r>
            <a:r>
              <a:rPr lang="ru-RU" sz="3200" b="1" spc="-100" dirty="0">
                <a:solidFill>
                  <a:srgbClr val="00B050"/>
                </a:solidFill>
                <a:latin typeface="+mn-lt"/>
              </a:rPr>
              <a:t>текущего и будущего </a:t>
            </a:r>
            <a:r>
              <a:rPr lang="ru-RU" sz="3200" b="1" spc="-100" dirty="0" smtClean="0">
                <a:solidFill>
                  <a:srgbClr val="00B050"/>
                </a:solidFill>
                <a:latin typeface="+mn-lt"/>
              </a:rPr>
              <a:t/>
            </a:r>
            <a:br>
              <a:rPr lang="ru-RU" sz="3200" b="1" spc="-100" dirty="0" smtClean="0">
                <a:solidFill>
                  <a:srgbClr val="00B050"/>
                </a:solidFill>
                <a:latin typeface="+mn-lt"/>
              </a:rPr>
            </a:br>
            <a:r>
              <a:rPr lang="ru-RU" sz="3200" b="1" spc="-100" dirty="0" smtClean="0">
                <a:solidFill>
                  <a:srgbClr val="00B050"/>
                </a:solidFill>
                <a:latin typeface="+mn-lt"/>
              </a:rPr>
              <a:t>водохозяйственного баланса </a:t>
            </a:r>
            <a:endParaRPr lang="uk-UA" sz="3200" b="1" spc="-1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440" y="1340710"/>
            <a:ext cx="8281032" cy="5112626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Разработано обновленное </a:t>
            </a:r>
            <a:r>
              <a:rPr lang="en-US" sz="2500" b="1" dirty="0">
                <a:solidFill>
                  <a:srgbClr val="0070C0"/>
                </a:solidFill>
                <a:cs typeface="Arial" pitchFamily="34" charset="0"/>
              </a:rPr>
              <a:t>(</a:t>
            </a:r>
            <a:r>
              <a:rPr lang="en-US" sz="2500" b="1" dirty="0" smtClean="0">
                <a:solidFill>
                  <a:srgbClr val="0070C0"/>
                </a:solidFill>
                <a:cs typeface="Arial" pitchFamily="34" charset="0"/>
              </a:rPr>
              <a:t>18</a:t>
            </a: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 участков</a:t>
            </a:r>
            <a:r>
              <a:rPr lang="ru-RU" sz="2500" b="1" dirty="0">
                <a:solidFill>
                  <a:srgbClr val="0070C0"/>
                </a:solidFill>
                <a:cs typeface="Arial" pitchFamily="34" charset="0"/>
              </a:rPr>
              <a:t>) </a:t>
            </a: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и детализированное районирование</a:t>
            </a:r>
            <a:r>
              <a:rPr lang="en-US" sz="2500" b="1" dirty="0" smtClean="0">
                <a:solidFill>
                  <a:srgbClr val="0070C0"/>
                </a:solidFill>
                <a:cs typeface="Arial" pitchFamily="34" charset="0"/>
              </a:rPr>
              <a:t> </a:t>
            </a: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(</a:t>
            </a:r>
            <a:r>
              <a:rPr lang="en-US" sz="2500" b="1" dirty="0" smtClean="0">
                <a:solidFill>
                  <a:schemeClr val="accent1"/>
                </a:solidFill>
                <a:cs typeface="Arial" pitchFamily="34" charset="0"/>
              </a:rPr>
              <a:t>39</a:t>
            </a: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 участков)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Доработан интерфейс системы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Собраны все данные и построены карты стока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Система доработана и опубликована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Тестирование системы ответственными ведомствами 5-11 апреля</a:t>
            </a:r>
          </a:p>
          <a:p>
            <a:pPr marL="0" indent="0" algn="just">
              <a:buNone/>
            </a:pP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Планы</a:t>
            </a:r>
          </a:p>
          <a:p>
            <a:pPr algn="just">
              <a:buFont typeface="Wingdings" pitchFamily="2" charset="2"/>
              <a:buChar char="q"/>
            </a:pP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Обучающий тренинг  12 апреля 2019 г.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500" b="1" dirty="0" smtClean="0">
                <a:solidFill>
                  <a:srgbClr val="0070C0"/>
                </a:solidFill>
                <a:cs typeface="Arial" pitchFamily="34" charset="0"/>
              </a:rPr>
              <a:t>Передача системы ответственным ведомствам</a:t>
            </a:r>
          </a:p>
          <a:p>
            <a:pPr algn="just">
              <a:buFont typeface="Wingdings" pitchFamily="2" charset="2"/>
              <a:buChar char="q"/>
            </a:pPr>
            <a:endParaRPr lang="ru-RU" sz="2500" b="1" dirty="0" smtClean="0">
              <a:solidFill>
                <a:srgbClr val="0070C0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endParaRPr lang="ru-RU" sz="2500" b="1" dirty="0">
              <a:solidFill>
                <a:srgbClr val="0070C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40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40" y="260560"/>
            <a:ext cx="8299760" cy="86412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B050"/>
                </a:solidFill>
              </a:rPr>
              <a:t>Разработка ТЭО </a:t>
            </a:r>
            <a:r>
              <a:rPr lang="en-US" sz="3200" dirty="0" smtClean="0">
                <a:solidFill>
                  <a:srgbClr val="00B050"/>
                </a:solidFill>
              </a:rPr>
              <a:t>/</a:t>
            </a:r>
            <a:r>
              <a:rPr lang="ru-RU" sz="3200" dirty="0" smtClean="0">
                <a:solidFill>
                  <a:srgbClr val="00B050"/>
                </a:solidFill>
              </a:rPr>
              <a:t> проектных заявок по адаптации к изменению климата в Н. Днестре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439" y="1268760"/>
            <a:ext cx="8286419" cy="568873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300" b="1" dirty="0" smtClean="0">
                <a:solidFill>
                  <a:srgbClr val="0070C0"/>
                </a:solidFill>
              </a:rPr>
              <a:t>Консультации </a:t>
            </a:r>
            <a:r>
              <a:rPr lang="ru-RU" sz="2300" b="1" dirty="0">
                <a:solidFill>
                  <a:srgbClr val="0070C0"/>
                </a:solidFill>
              </a:rPr>
              <a:t>в Одессе 17 декабря 2018 г</a:t>
            </a:r>
            <a:r>
              <a:rPr lang="ru-RU" sz="2300" b="1" dirty="0" smtClean="0">
                <a:solidFill>
                  <a:srgbClr val="0070C0"/>
                </a:solidFill>
              </a:rPr>
              <a:t>., </a:t>
            </a:r>
          </a:p>
          <a:p>
            <a:pPr>
              <a:buNone/>
            </a:pPr>
            <a:r>
              <a:rPr lang="ru-RU" sz="2300" b="1" dirty="0" smtClean="0">
                <a:solidFill>
                  <a:srgbClr val="0070C0"/>
                </a:solidFill>
              </a:rPr>
              <a:t>В Беляевке и Маяках – 27  марта 2019 г.</a:t>
            </a:r>
            <a:endParaRPr lang="ru-RU" sz="2300" b="1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300" b="1" dirty="0" smtClean="0">
                <a:solidFill>
                  <a:srgbClr val="0070C0"/>
                </a:solidFill>
              </a:rPr>
              <a:t>Наиболее актуальные озвученные темы: </a:t>
            </a:r>
          </a:p>
          <a:p>
            <a:pPr>
              <a:buNone/>
            </a:pPr>
            <a:r>
              <a:rPr lang="ru-RU" sz="2300" b="1" dirty="0" smtClean="0">
                <a:solidFill>
                  <a:srgbClr val="0070C0"/>
                </a:solidFill>
              </a:rPr>
              <a:t>восстановление экосистем для целей водоснабжения и развития туризма, лесопосадки, управдение пожарами и ливневыми наводнениями, адаптация к ИК в с/х</a:t>
            </a:r>
            <a:endParaRPr lang="ru-RU" sz="23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300" b="1" dirty="0" smtClean="0">
                <a:solidFill>
                  <a:srgbClr val="0070C0"/>
                </a:solidFill>
              </a:rPr>
              <a:t>Потенциальные источники финансирования: </a:t>
            </a:r>
            <a:r>
              <a:rPr lang="en-US" sz="2300" b="1" dirty="0" smtClean="0">
                <a:solidFill>
                  <a:srgbClr val="0070C0"/>
                </a:solidFill>
              </a:rPr>
              <a:t>IKI, </a:t>
            </a:r>
            <a:r>
              <a:rPr lang="en-US" sz="2300" b="1" dirty="0" err="1" smtClean="0">
                <a:solidFill>
                  <a:srgbClr val="0070C0"/>
                </a:solidFill>
              </a:rPr>
              <a:t>KfW</a:t>
            </a:r>
            <a:r>
              <a:rPr lang="uk-UA" sz="2300" b="1" dirty="0" smtClean="0">
                <a:solidFill>
                  <a:srgbClr val="0070C0"/>
                </a:solidFill>
              </a:rPr>
              <a:t>, </a:t>
            </a:r>
            <a:r>
              <a:rPr lang="ru-RU" sz="2300" b="1" dirty="0" smtClean="0">
                <a:solidFill>
                  <a:srgbClr val="0070C0"/>
                </a:solidFill>
              </a:rPr>
              <a:t>фонды ОТГ, экологический фонд</a:t>
            </a:r>
          </a:p>
          <a:p>
            <a:pPr>
              <a:buFont typeface="Wingdings" pitchFamily="2" charset="2"/>
              <a:buChar char="ü"/>
            </a:pPr>
            <a:r>
              <a:rPr lang="ru-RU" sz="2300" b="1" dirty="0">
                <a:solidFill>
                  <a:srgbClr val="0070C0"/>
                </a:solidFill>
              </a:rPr>
              <a:t>в</a:t>
            </a:r>
            <a:r>
              <a:rPr lang="ru-RU" sz="2300" b="1" dirty="0" smtClean="0">
                <a:solidFill>
                  <a:srgbClr val="0070C0"/>
                </a:solidFill>
              </a:rPr>
              <a:t>спомогательные мероприятия: просвещение, включение адаптации в стратегии развития общин</a:t>
            </a:r>
          </a:p>
          <a:p>
            <a:pPr>
              <a:buNone/>
            </a:pPr>
            <a:r>
              <a:rPr lang="ru-RU" sz="2300" b="1" u="sng" dirty="0" smtClean="0">
                <a:solidFill>
                  <a:srgbClr val="0070C0"/>
                </a:solidFill>
              </a:rPr>
              <a:t>Планы</a:t>
            </a:r>
          </a:p>
          <a:p>
            <a:pPr>
              <a:buFont typeface="Wingdings" pitchFamily="2" charset="2"/>
              <a:buChar char="q"/>
            </a:pPr>
            <a:r>
              <a:rPr lang="ru-RU" sz="2300" b="1" dirty="0" smtClean="0">
                <a:solidFill>
                  <a:srgbClr val="0070C0"/>
                </a:solidFill>
              </a:rPr>
              <a:t>Обработка опросников и интервью среди общин</a:t>
            </a:r>
          </a:p>
          <a:p>
            <a:pPr>
              <a:buFont typeface="Wingdings" pitchFamily="2" charset="2"/>
              <a:buChar char="q"/>
            </a:pPr>
            <a:r>
              <a:rPr lang="ru-RU" sz="2300" b="1" dirty="0" smtClean="0">
                <a:solidFill>
                  <a:srgbClr val="0070C0"/>
                </a:solidFill>
              </a:rPr>
              <a:t>Анализ источников финансирования</a:t>
            </a:r>
          </a:p>
          <a:p>
            <a:pPr>
              <a:buFont typeface="Wingdings" pitchFamily="2" charset="2"/>
              <a:buChar char="q"/>
            </a:pPr>
            <a:r>
              <a:rPr lang="ru-RU" sz="2300" b="1" dirty="0" smtClean="0">
                <a:solidFill>
                  <a:srgbClr val="0070C0"/>
                </a:solidFill>
              </a:rPr>
              <a:t>Разработка ТЭО</a:t>
            </a:r>
            <a:r>
              <a:rPr lang="en-US" sz="2300" b="1" dirty="0" smtClean="0">
                <a:solidFill>
                  <a:srgbClr val="0070C0"/>
                </a:solidFill>
              </a:rPr>
              <a:t>/</a:t>
            </a:r>
            <a:r>
              <a:rPr lang="ru-RU" sz="2300" b="1" dirty="0" smtClean="0">
                <a:solidFill>
                  <a:srgbClr val="0070C0"/>
                </a:solidFill>
              </a:rPr>
              <a:t>проектных заявок</a:t>
            </a:r>
          </a:p>
          <a:p>
            <a:endParaRPr lang="ru-RU" sz="2300" b="1" dirty="0" smtClean="0">
              <a:solidFill>
                <a:srgbClr val="0070C0"/>
              </a:solidFill>
            </a:endParaRPr>
          </a:p>
          <a:p>
            <a:endParaRPr lang="en-US" sz="2300" b="1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8641" t="21446" r="19844" b="13541"/>
          <a:stretch>
            <a:fillRect/>
          </a:stretch>
        </p:blipFill>
        <p:spPr bwMode="auto">
          <a:xfrm>
            <a:off x="6444209" y="1196689"/>
            <a:ext cx="2483762" cy="1475859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48BxRTjzwKhAarpC8SPOi"/>
</p:tagLst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0</TotalTime>
  <Words>1061</Words>
  <Application>Microsoft Office PowerPoint</Application>
  <PresentationFormat>Экран (4:3)</PresentationFormat>
  <Paragraphs>203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Georgia</vt:lpstr>
      <vt:lpstr>Wingdings</vt:lpstr>
      <vt:lpstr>Theme1</vt:lpstr>
      <vt:lpstr> </vt:lpstr>
      <vt:lpstr>Структура проекта+</vt:lpstr>
      <vt:lpstr>ТДА: содержание</vt:lpstr>
      <vt:lpstr>ТДА: содержание</vt:lpstr>
      <vt:lpstr>ТДА: приложения</vt:lpstr>
      <vt:lpstr>  ТДА:  тематические отчеты  </vt:lpstr>
      <vt:lpstr>Следующий шаг – скрининг (до н. мая 2019) </vt:lpstr>
      <vt:lpstr>Определение текущего и будущего  водохозяйственного баланса </vt:lpstr>
      <vt:lpstr>Разработка ТЭО / проектных заявок по адаптации к изменению климата в Н. Днестре</vt:lpstr>
      <vt:lpstr>Совместные органы управления </vt:lpstr>
      <vt:lpstr>Стади тур в Испанию и Португалию </vt:lpstr>
      <vt:lpstr>Национальные бассейновые комитеты / советы</vt:lpstr>
      <vt:lpstr>Презентация PowerPoint</vt:lpstr>
      <vt:lpstr>Демонстрационные проекты</vt:lpstr>
      <vt:lpstr> 2) Поддержка рыбного биоразнообразия в МД-УКР низовье Днестра </vt:lpstr>
      <vt:lpstr>Презентация PowerPoint</vt:lpstr>
      <vt:lpstr>Информационные бюллетни  (1 раз / 2 месяца) </vt:lpstr>
      <vt:lpstr>GEF IW:Learn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2013-01-17T15:37:15Z</dcterms:created>
  <dcterms:modified xsi:type="dcterms:W3CDTF">2019-04-04T10:18:23Z</dcterms:modified>
</cp:coreProperties>
</file>