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60" r:id="rId4"/>
    <p:sldId id="264" r:id="rId5"/>
    <p:sldId id="261" r:id="rId6"/>
    <p:sldId id="267" r:id="rId7"/>
    <p:sldId id="279" r:id="rId8"/>
    <p:sldId id="262" r:id="rId9"/>
    <p:sldId id="276" r:id="rId10"/>
    <p:sldId id="281" r:id="rId11"/>
    <p:sldId id="265" r:id="rId12"/>
    <p:sldId id="263" r:id="rId13"/>
    <p:sldId id="269" r:id="rId14"/>
    <p:sldId id="280" r:id="rId15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0E8F"/>
    <a:srgbClr val="0000CC"/>
    <a:srgbClr val="1DA31D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01" autoAdjust="0"/>
  </p:normalViewPr>
  <p:slideViewPr>
    <p:cSldViewPr snapToGrid="0">
      <p:cViewPr>
        <p:scale>
          <a:sx n="80" d="100"/>
          <a:sy n="80" d="100"/>
        </p:scale>
        <p:origin x="-114" y="-5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C44C20-ACFE-4934-ACB4-95442B2292C9}" type="datetimeFigureOut">
              <a:rPr lang="ru-RU" smtClean="0"/>
              <a:t>31.03.2019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8A05BF-6CB1-43F4-B497-1586712CD3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1066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ED033C2-9CD9-40B1-95C1-87EFBED175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A347FF7-71E2-4BBD-B0E1-C19C85A59F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CC2CF96-7B06-4E83-9398-3B77AA059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31.03.2019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E084FA3-6372-46F6-B9D0-5991EBCB7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58333EB-53DE-4E36-B77D-35FD380C3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915565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84F96B-E5E8-4853-94B0-161CC4038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C5CDE1B-2E4C-4E19-ADE1-8D9639416F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FC1EF8D-9A78-41DA-8364-53F63C678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31.03.2019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4D22AB6-1DB5-4FB5-8DAC-DA6A5A6DF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4D19745-9F01-449A-B98B-248647E84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791266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519C82C4-5B0E-4054-B31D-93BB142C5F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DF964B6-30F3-4CF9-8282-D16A79224D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542F0FF-C65E-4EBD-8117-110016342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31.03.2019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46CD6E5-9235-4EC9-A0A5-49CFE1C8E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CA5C860-B527-4D1F-895F-E0F83D00A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259746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270178-B92E-4171-9221-DAA106100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00A8DDC-FBD0-4178-9245-0F7F8E7814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0E74238-062D-45C8-8CD5-A6AC72D8C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31.03.2019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4F6D569-F057-47E3-86F7-0FEB5B160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DA7FE9D-FBCD-4C0E-B586-582E0A01C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629956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38EB021-0FAA-45FE-9550-E86E14C36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DEBA7D1-EB8C-4FE1-906F-EF8B0EA6EB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98BA703-8B85-4045-B0D0-A6B449201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31.03.2019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B09661D-570B-48CF-B6E2-56A1AB5B8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159AA92-CDB6-4A37-9D39-1B851C79A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966517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9AE5A8-E364-4366-9005-75238A8BF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076ACD3-4B56-4B20-A85D-7209358094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E674A4F-BFA6-495E-A86F-3E6A44B85E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C7B34FB-A94D-4C52-A100-61EC1EDEE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31.03.2019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CBD2CE6-DB17-4A41-9830-FF202FAC3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8CA0614-F381-4140-9518-2387AEF31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49276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72EE06E-9996-42D2-87E9-A09ECD518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5AAA1E9-1CB4-4E0C-A432-D59EBFA02E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BA237AA-9083-409B-B480-F7EE3D1193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B999317-8C8E-49ED-9C5A-1AB8807776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3321BE8-BFEF-4F87-BABB-67AD221110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142C2F6B-90BB-4F8A-B824-882773E87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31.03.2019</a:t>
            </a:fld>
            <a:endParaRPr lang="ro-R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A149D699-A2E1-4864-BBEB-1448B8F09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D4E7EC8A-9B6D-4F03-B201-5E6A60FAF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21865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1C69D1C-3D15-43FE-8E38-7CE7F614C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4B888C7-BAD8-46F0-A089-E21036413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31.03.2019</a:t>
            </a:fld>
            <a:endParaRPr lang="ro-R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4B5D4B0-2B6A-4836-9EFD-B8C6A2BED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9E6713E-CAE5-4DA9-8268-C7D07B66E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561173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21A3F1FB-A038-42CE-83BA-465A90DEA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31.03.2019</a:t>
            </a:fld>
            <a:endParaRPr lang="ro-R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C01EC4EB-14F9-4AC0-A8BB-5C2596F0A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44BB822-41C9-48A3-8D57-821DAAC4B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102385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AC3692-D0A7-4241-9182-6664E77FE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3BBA7E2-045A-4811-840C-3092837B05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690CC26-C161-453F-B385-70C391A27B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5AD37C8-BEFC-4CB8-B650-844FF0816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31.03.2019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69A74CD-351F-44EE-8311-8C68AE587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644BBA4-DC7E-4911-9D68-0E3364376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510325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B69A42-7FAA-4D27-908C-35BFD74AC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7093274-470F-4B7D-811D-0A7A71F60B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D3F26CA-60BC-4463-B1A9-2A1B56C06C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6935512-E02D-4633-B6B2-8A933DEF4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31.03.2019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FF66991-A93E-4AEE-AD44-ED6317E4E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A492903-5361-4E53-8F50-CA570C44C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449008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A85018B6-C2D3-460A-B054-1320D6A0B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2D4477A-7B1B-4CA5-B49F-7B1F4464BC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F3A7DEB-FFDA-4D4D-A92A-46BE9DB176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6417E-01D5-487C-8D2F-9442D2DCEC50}" type="datetimeFigureOut">
              <a:rPr lang="ro-RO" smtClean="0"/>
              <a:t>31.03.2019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80539D6-68CC-4F33-B5BC-7F799FFEEF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0FA194A-469C-4EC2-9F39-F56C9874EF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198121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14.jpe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11" Type="http://schemas.openxmlformats.org/officeDocument/2006/relationships/image" Target="../media/image17.jpeg"/><Relationship Id="rId5" Type="http://schemas.openxmlformats.org/officeDocument/2006/relationships/image" Target="../media/image4.jpeg"/><Relationship Id="rId10" Type="http://schemas.openxmlformats.org/officeDocument/2006/relationships/image" Target="../media/image16.png"/><Relationship Id="rId4" Type="http://schemas.openxmlformats.org/officeDocument/2006/relationships/image" Target="../media/image3.jpeg"/><Relationship Id="rId9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">
            <a:extLst>
              <a:ext uri="{FF2B5EF4-FFF2-40B4-BE49-F238E27FC236}">
                <a16:creationId xmlns:a16="http://schemas.microsoft.com/office/drawing/2014/main" xmlns="" id="{DA9DB5E3-0DCE-4207-8D6E-B0304D37C9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47"/>
          <a:stretch/>
        </p:blipFill>
        <p:spPr>
          <a:xfrm>
            <a:off x="-136452" y="39249"/>
            <a:ext cx="12192000" cy="681875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A7954E4C-8834-4E14-996A-ADD65C57747C}"/>
              </a:ext>
            </a:extLst>
          </p:cNvPr>
          <p:cNvSpPr/>
          <p:nvPr/>
        </p:nvSpPr>
        <p:spPr>
          <a:xfrm>
            <a:off x="5230886" y="287079"/>
            <a:ext cx="1457325" cy="8187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xmlns="" id="{6981D2FD-BEC5-4402-B5C2-03E7D3F52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9833" y="1492370"/>
            <a:ext cx="49752" cy="47315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.</a:t>
            </a:r>
            <a:endParaRPr lang="ro-RO" sz="2400" dirty="0">
              <a:solidFill>
                <a:schemeClr val="bg1">
                  <a:lumMod val="95000"/>
                </a:schemeClr>
              </a:solidFill>
              <a:latin typeface="Trebuchet MS" panose="020B0603020202020204" pitchFamily="34" charset="0"/>
            </a:endParaRPr>
          </a:p>
        </p:txBody>
      </p:sp>
      <p:pic>
        <p:nvPicPr>
          <p:cNvPr id="9" name="Рисунок 8" descr="logo econet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886" y="282412"/>
            <a:ext cx="1457325" cy="8280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902525" y="1997839"/>
            <a:ext cx="10770919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</a:rPr>
              <a:t>Titlul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proiectului</a:t>
            </a:r>
            <a:r>
              <a:rPr lang="en-US" sz="2400" b="1" dirty="0" smtClean="0">
                <a:solidFill>
                  <a:srgbClr val="FF0000"/>
                </a:solidFill>
              </a:rPr>
              <a:t>: </a:t>
            </a:r>
          </a:p>
          <a:p>
            <a:pPr algn="ctr"/>
            <a:r>
              <a:rPr lang="ru-RU" sz="2400" b="1" dirty="0">
                <a:solidFill>
                  <a:srgbClr val="0000CC"/>
                </a:solidFill>
              </a:rPr>
              <a:t>Создание системы инновационного трансграничного мониторинга преобразований речных экосистем Черного моря под влиянием развития гидроэнергетики и изменения климата</a:t>
            </a:r>
            <a:r>
              <a:rPr lang="en-US" sz="2400" b="1" dirty="0">
                <a:solidFill>
                  <a:srgbClr val="0000CC"/>
                </a:solidFill>
              </a:rPr>
              <a:t>- HYDROECONEX EMS BSB165 </a:t>
            </a:r>
          </a:p>
          <a:p>
            <a:pPr algn="ctr"/>
            <a:r>
              <a:rPr lang="en-US" sz="2400" b="1" dirty="0" smtClean="0">
                <a:solidFill>
                  <a:srgbClr val="0000CC"/>
                </a:solidFill>
              </a:rPr>
              <a:t>Hydro</a:t>
            </a:r>
            <a:r>
              <a:rPr lang="x-none" sz="2400" b="1" dirty="0" smtClean="0">
                <a:solidFill>
                  <a:srgbClr val="0000CC"/>
                </a:solidFill>
              </a:rPr>
              <a:t>E</a:t>
            </a:r>
            <a:r>
              <a:rPr lang="en-US" sz="2400" b="1" dirty="0" smtClean="0">
                <a:solidFill>
                  <a:srgbClr val="0000CC"/>
                </a:solidFill>
              </a:rPr>
              <a:t>co</a:t>
            </a:r>
            <a:r>
              <a:rPr lang="x-none" sz="2400" b="1" dirty="0" smtClean="0">
                <a:solidFill>
                  <a:srgbClr val="0000CC"/>
                </a:solidFill>
              </a:rPr>
              <a:t>N</a:t>
            </a:r>
            <a:r>
              <a:rPr lang="en-US" sz="2400" b="1" dirty="0" smtClean="0">
                <a:solidFill>
                  <a:srgbClr val="0000CC"/>
                </a:solidFill>
              </a:rPr>
              <a:t>ex, </a:t>
            </a:r>
            <a:r>
              <a:rPr lang="en-US" sz="2400" b="1" dirty="0" err="1" smtClean="0">
                <a:solidFill>
                  <a:srgbClr val="0000CC"/>
                </a:solidFill>
              </a:rPr>
              <a:t>eMS</a:t>
            </a:r>
            <a:r>
              <a:rPr lang="en-US" sz="2400" b="1" dirty="0" smtClean="0">
                <a:solidFill>
                  <a:srgbClr val="0000CC"/>
                </a:solidFill>
              </a:rPr>
              <a:t> </a:t>
            </a:r>
            <a:r>
              <a:rPr lang="x-none" sz="2400" b="1" dirty="0" smtClean="0">
                <a:solidFill>
                  <a:srgbClr val="0000CC"/>
                </a:solidFill>
              </a:rPr>
              <a:t>BSB 165</a:t>
            </a:r>
            <a:endParaRPr lang="en-US" sz="2400" b="1" dirty="0" smtClean="0">
              <a:solidFill>
                <a:srgbClr val="0000CC"/>
              </a:solidFill>
            </a:endParaRPr>
          </a:p>
          <a:p>
            <a:pPr algn="ctr"/>
            <a:r>
              <a:rPr lang="en-US" sz="2000" b="1" dirty="0">
                <a:solidFill>
                  <a:srgbClr val="0000CC"/>
                </a:solidFill>
              </a:rPr>
              <a:t>" </a:t>
            </a:r>
            <a:r>
              <a:rPr lang="en-US" sz="2000" b="1" dirty="0" smtClean="0">
                <a:solidFill>
                  <a:srgbClr val="660066"/>
                </a:solidFill>
              </a:rPr>
              <a:t>CREATING </a:t>
            </a:r>
            <a:r>
              <a:rPr lang="en-US" sz="2000" b="1" dirty="0">
                <a:solidFill>
                  <a:srgbClr val="660066"/>
                </a:solidFill>
              </a:rPr>
              <a:t>A SYSTEM OF INNOVATIVE TRANSBOUNDARY MONITORING OF THE TRANSFORMATIONS OF THE BLACK SEA RIVER ECOSYSTEMS UNDER THE </a:t>
            </a:r>
            <a:r>
              <a:rPr lang="en-US" sz="2000" b="1" dirty="0" smtClean="0">
                <a:solidFill>
                  <a:srgbClr val="660066"/>
                </a:solidFill>
              </a:rPr>
              <a:t>IMPACT</a:t>
            </a:r>
            <a:r>
              <a:rPr lang="ro-RO" sz="2000" b="1" dirty="0" smtClean="0">
                <a:solidFill>
                  <a:srgbClr val="660066"/>
                </a:solidFill>
              </a:rPr>
              <a:t> </a:t>
            </a:r>
            <a:r>
              <a:rPr lang="en-US" sz="2000" b="1" dirty="0" smtClean="0">
                <a:solidFill>
                  <a:srgbClr val="660066"/>
                </a:solidFill>
              </a:rPr>
              <a:t> </a:t>
            </a:r>
            <a:r>
              <a:rPr lang="en-US" sz="2000" b="1" dirty="0">
                <a:solidFill>
                  <a:srgbClr val="660066"/>
                </a:solidFill>
              </a:rPr>
              <a:t>OF HYDROPOWER DEVELOPMENT AND CLIMATE CHANGE </a:t>
            </a:r>
            <a:r>
              <a:rPr lang="en-US" sz="2000" b="1" dirty="0">
                <a:solidFill>
                  <a:srgbClr val="0000CC"/>
                </a:solidFill>
              </a:rPr>
              <a:t>" </a:t>
            </a:r>
            <a:r>
              <a:rPr lang="en-US" sz="2000" b="1" dirty="0" smtClean="0">
                <a:solidFill>
                  <a:srgbClr val="660066"/>
                </a:solidFill>
              </a:rPr>
              <a:t>HYDROECONEX</a:t>
            </a:r>
            <a:r>
              <a:rPr lang="en-US" sz="2000" b="1" dirty="0">
                <a:solidFill>
                  <a:srgbClr val="660066"/>
                </a:solidFill>
              </a:rPr>
              <a:t>, </a:t>
            </a:r>
            <a:r>
              <a:rPr lang="en-US" sz="2000" b="1" dirty="0" err="1">
                <a:solidFill>
                  <a:srgbClr val="660066"/>
                </a:solidFill>
              </a:rPr>
              <a:t>eMS</a:t>
            </a:r>
            <a:r>
              <a:rPr lang="en-US" sz="2000" b="1" dirty="0">
                <a:solidFill>
                  <a:srgbClr val="660066"/>
                </a:solidFill>
              </a:rPr>
              <a:t> BSB165 </a:t>
            </a:r>
          </a:p>
          <a:p>
            <a:pPr algn="r"/>
            <a:endParaRPr lang="ro-RO" sz="2400" b="1" dirty="0" smtClean="0">
              <a:solidFill>
                <a:srgbClr val="FF0000"/>
              </a:solidFill>
            </a:endParaRPr>
          </a:p>
          <a:p>
            <a:pPr algn="r"/>
            <a:r>
              <a:rPr lang="ru-RU" sz="2400" b="1" dirty="0" smtClean="0">
                <a:solidFill>
                  <a:srgbClr val="FF0000"/>
                </a:solidFill>
              </a:rPr>
              <a:t>Руководитель проекта</a:t>
            </a:r>
            <a:r>
              <a:rPr lang="ro-RO" sz="2400" b="1" dirty="0" smtClean="0">
                <a:solidFill>
                  <a:srgbClr val="FF0000"/>
                </a:solidFill>
              </a:rPr>
              <a:t> –</a:t>
            </a:r>
            <a:r>
              <a:rPr lang="en-US" sz="2400" b="1" dirty="0" smtClean="0">
                <a:solidFill>
                  <a:srgbClr val="FF0000"/>
                </a:solidFill>
              </a:rPr>
              <a:t> E</a:t>
            </a:r>
            <a:r>
              <a:rPr lang="ru-RU" sz="2400" b="1" dirty="0" smtClean="0">
                <a:solidFill>
                  <a:srgbClr val="FF0000"/>
                </a:solidFill>
              </a:rPr>
              <a:t>ЛЕНА ЗУБКОВ</a:t>
            </a:r>
            <a:endParaRPr lang="ro-RO" sz="2400" b="1" dirty="0">
              <a:solidFill>
                <a:srgbClr val="FF0000"/>
              </a:solidFill>
            </a:endParaRPr>
          </a:p>
          <a:p>
            <a:pPr algn="r"/>
            <a:r>
              <a:rPr lang="ru-RU" sz="2400" b="1" dirty="0" smtClean="0">
                <a:solidFill>
                  <a:srgbClr val="FF0000"/>
                </a:solidFill>
              </a:rPr>
              <a:t>Чл. </a:t>
            </a:r>
            <a:r>
              <a:rPr lang="ru-RU" sz="2400" b="1" dirty="0" smtClean="0">
                <a:solidFill>
                  <a:srgbClr val="FF0000"/>
                </a:solidFill>
              </a:rPr>
              <a:t>корр. </a:t>
            </a:r>
            <a:r>
              <a:rPr lang="ru-RU" sz="2400" b="1" dirty="0" smtClean="0">
                <a:solidFill>
                  <a:srgbClr val="FF0000"/>
                </a:solidFill>
              </a:rPr>
              <a:t>АНМ</a:t>
            </a:r>
            <a:r>
              <a:rPr lang="ro-RO" sz="2400" b="1" dirty="0" smtClean="0">
                <a:solidFill>
                  <a:srgbClr val="FF0000"/>
                </a:solidFill>
              </a:rPr>
              <a:t>,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профессор</a:t>
            </a:r>
            <a:endParaRPr lang="en-US" sz="2400" dirty="0">
              <a:solidFill>
                <a:srgbClr val="0000CC"/>
              </a:solidFill>
            </a:endParaRPr>
          </a:p>
          <a:p>
            <a:pPr algn="just"/>
            <a:endParaRPr lang="en-US" sz="2000" dirty="0" smtClean="0">
              <a:solidFill>
                <a:srgbClr val="0000CC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Киев</a:t>
            </a:r>
            <a:r>
              <a:rPr lang="it-IT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, 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4</a:t>
            </a:r>
            <a:r>
              <a:rPr lang="it-IT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а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преля</a:t>
            </a:r>
            <a:r>
              <a:rPr lang="it-IT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 201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9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37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">
            <a:extLst>
              <a:ext uri="{FF2B5EF4-FFF2-40B4-BE49-F238E27FC236}">
                <a16:creationId xmlns:a16="http://schemas.microsoft.com/office/drawing/2014/main" xmlns="" id="{DA9DB5E3-0DCE-4207-8D6E-B0304D37C9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47"/>
          <a:stretch/>
        </p:blipFill>
        <p:spPr>
          <a:xfrm>
            <a:off x="0" y="0"/>
            <a:ext cx="11958452" cy="681875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A7954E4C-8834-4E14-996A-ADD65C57747C}"/>
              </a:ext>
            </a:extLst>
          </p:cNvPr>
          <p:cNvSpPr/>
          <p:nvPr/>
        </p:nvSpPr>
        <p:spPr>
          <a:xfrm>
            <a:off x="5230886" y="287079"/>
            <a:ext cx="1457325" cy="8187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xmlns="" id="{6981D2FD-BEC5-4402-B5C2-03E7D3F52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9833" y="1492370"/>
            <a:ext cx="49752" cy="47315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.</a:t>
            </a:r>
            <a:endParaRPr lang="ro-RO" sz="2400" dirty="0">
              <a:solidFill>
                <a:schemeClr val="bg1">
                  <a:lumMod val="95000"/>
                </a:schemeClr>
              </a:solidFill>
              <a:latin typeface="Trebuchet MS" panose="020B0603020202020204" pitchFamily="34" charset="0"/>
            </a:endParaRPr>
          </a:p>
        </p:txBody>
      </p:sp>
      <p:pic>
        <p:nvPicPr>
          <p:cNvPr id="9" name="Рисунок 8" descr="logo econet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886" y="282412"/>
            <a:ext cx="1457325" cy="8280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30629" y="1997839"/>
            <a:ext cx="1182782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o-RO" sz="2400" b="1" dirty="0" smtClean="0">
                <a:solidFill>
                  <a:srgbClr val="FF0000"/>
                </a:solidFill>
              </a:rPr>
              <a:t>Результаты</a:t>
            </a:r>
            <a:endParaRPr lang="ro-RO" altLang="ro-RO" sz="2400" b="1" dirty="0" smtClean="0">
              <a:solidFill>
                <a:srgbClr val="FF0000"/>
              </a:solidFill>
            </a:endParaRPr>
          </a:p>
          <a:p>
            <a:pPr indent="-285750" algn="just">
              <a:buFont typeface="Arial" pitchFamily="34" charset="0"/>
              <a:buChar char="•"/>
            </a:pPr>
            <a:r>
              <a:rPr lang="ro-RO" sz="2000" dirty="0" smtClean="0">
                <a:solidFill>
                  <a:srgbClr val="0000CC"/>
                </a:solidFill>
              </a:rPr>
              <a:t> </a:t>
            </a:r>
            <a:r>
              <a:rPr lang="ru-RU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Методологические и научные рекомендации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разработанные в результате внедрения инновационного комплексного мониторинга пострадавших рек в Черноморском бассейне</a:t>
            </a:r>
            <a:r>
              <a:rPr lang="ru-RU" sz="20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indent="-285750" algn="just">
              <a:buFont typeface="Arial" pitchFamily="34" charset="0"/>
              <a:buChar char="•"/>
            </a:pPr>
            <a:endParaRPr lang="ru-RU" sz="2000" b="1" dirty="0">
              <a:solidFill>
                <a:srgbClr val="0000CC"/>
              </a:solidFill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indent="-342900" algn="just"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Улучшенный </a:t>
            </a:r>
            <a:r>
              <a:rPr lang="ru-RU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доступ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исследователей 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20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специалистов 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 научно-техническим результатам и отчетам, </a:t>
            </a:r>
            <a:r>
              <a:rPr lang="ru-RU" sz="20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 методологическим разработкам по трансграничному 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исследования речных экосистем в регионе</a:t>
            </a:r>
            <a:r>
              <a:rPr lang="ru-RU" sz="20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indent="-342900" algn="just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Участие молодежи 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0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семинары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по идентификации индикаторов мониторинга, </a:t>
            </a:r>
            <a:r>
              <a:rPr lang="ru-RU" sz="20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тренинги,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семинары по передаче знаний, </a:t>
            </a:r>
            <a:r>
              <a:rPr lang="ru-RU" sz="20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летней школы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магистры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аспиранты);</a:t>
            </a:r>
            <a:r>
              <a:rPr lang="ro-RO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lvl="0" indent="-342900" algn="just">
              <a:buFont typeface="Arial" pitchFamily="34" charset="0"/>
              <a:buChar char="•"/>
            </a:pPr>
            <a:endParaRPr lang="ru-RU" sz="20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lvl="0" indent="-342900" algn="just"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Повышение </a:t>
            </a:r>
            <a:r>
              <a:rPr lang="ru-RU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осведомленности </a:t>
            </a:r>
            <a:r>
              <a:rPr lang="ru-RU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населения </a:t>
            </a:r>
            <a:r>
              <a:rPr lang="ru-RU" sz="20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 ключевых </a:t>
            </a:r>
            <a:r>
              <a:rPr lang="ru-RU" sz="20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заинтересованных сторон о комплексном управлении водными ресурсами, вызванных воздействием гидроэнергетики и изменения климата; </a:t>
            </a:r>
            <a:endParaRPr lang="ru-RU" sz="20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algn="just">
              <a:buFont typeface="Arial" pitchFamily="34" charset="0"/>
              <a:buChar char="•"/>
            </a:pPr>
            <a:endParaRPr lang="ru-RU" sz="24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Киев</a:t>
            </a:r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,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4</a:t>
            </a:r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апреля</a:t>
            </a:r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 201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9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86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">
            <a:extLst>
              <a:ext uri="{FF2B5EF4-FFF2-40B4-BE49-F238E27FC236}">
                <a16:creationId xmlns:a16="http://schemas.microsoft.com/office/drawing/2014/main" xmlns="" id="{DA9DB5E3-0DCE-4207-8D6E-B0304D37C9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47"/>
          <a:stretch/>
        </p:blipFill>
        <p:spPr>
          <a:xfrm>
            <a:off x="0" y="0"/>
            <a:ext cx="12192000" cy="681875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A7954E4C-8834-4E14-996A-ADD65C57747C}"/>
              </a:ext>
            </a:extLst>
          </p:cNvPr>
          <p:cNvSpPr/>
          <p:nvPr/>
        </p:nvSpPr>
        <p:spPr>
          <a:xfrm>
            <a:off x="5230886" y="287079"/>
            <a:ext cx="1457325" cy="8187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xmlns="" id="{6981D2FD-BEC5-4402-B5C2-03E7D3F52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9833" y="1492370"/>
            <a:ext cx="49752" cy="47315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.</a:t>
            </a:r>
            <a:endParaRPr lang="ro-RO" sz="2400" dirty="0">
              <a:solidFill>
                <a:schemeClr val="bg1">
                  <a:lumMod val="95000"/>
                </a:schemeClr>
              </a:solidFill>
              <a:latin typeface="Trebuchet MS" panose="020B0603020202020204" pitchFamily="34" charset="0"/>
            </a:endParaRPr>
          </a:p>
        </p:txBody>
      </p:sp>
      <p:pic>
        <p:nvPicPr>
          <p:cNvPr id="9" name="Рисунок 8" descr="logo econet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886" y="282412"/>
            <a:ext cx="1457325" cy="8280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30629" y="1997839"/>
            <a:ext cx="11827824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800"/>
              </a:spcBef>
            </a:pPr>
            <a:r>
              <a:rPr lang="ru-RU" sz="2400" b="1" dirty="0">
                <a:solidFill>
                  <a:srgbClr val="FF0000"/>
                </a:solidFill>
              </a:rPr>
              <a:t>Достижения проекта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Методологические рекомендации 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 набором индикаторов, инновационной методологией оценки водных экосистем и их функционирования в бассейне Черного моря</a:t>
            </a:r>
            <a:r>
              <a:rPr lang="en-US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; </a:t>
            </a:r>
            <a:endParaRPr lang="ro-RO" sz="24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Методология оценки </a:t>
            </a:r>
            <a:r>
              <a:rPr lang="ru-RU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экосистемных</a:t>
            </a:r>
            <a:r>
              <a:rPr lang="ru-RU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услуг 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трансграничных рек на основе современной ситуации в черноморском бассейне</a:t>
            </a:r>
            <a:r>
              <a:rPr lang="en-US" sz="2400" dirty="0">
                <a:solidFill>
                  <a:srgbClr val="0000CC"/>
                </a:solidFill>
              </a:rPr>
              <a:t>;</a:t>
            </a:r>
            <a:endParaRPr lang="en-US" sz="2400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ea typeface="ＭＳ Ｐゴシック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</a:t>
            </a:r>
            <a:r>
              <a:rPr lang="ru-RU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олгосрочный </a:t>
            </a:r>
            <a:r>
              <a:rPr lang="ru-RU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трансграничный консорциум 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 инновационному мониторингу водных экосистем в черноморском 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бассейне, одобренный 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партнерами в соответствии с национальным  законодательством и директивами 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ЕС с улучшенным экспертным и логистическим потенциалом</a:t>
            </a:r>
            <a:r>
              <a:rPr lang="ro-RO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Киев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,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4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апреля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 201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9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929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">
            <a:extLst>
              <a:ext uri="{FF2B5EF4-FFF2-40B4-BE49-F238E27FC236}">
                <a16:creationId xmlns:a16="http://schemas.microsoft.com/office/drawing/2014/main" xmlns="" id="{DA9DB5E3-0DCE-4207-8D6E-B0304D37C9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47"/>
          <a:stretch/>
        </p:blipFill>
        <p:spPr>
          <a:xfrm>
            <a:off x="0" y="0"/>
            <a:ext cx="12192000" cy="681875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A7954E4C-8834-4E14-996A-ADD65C57747C}"/>
              </a:ext>
            </a:extLst>
          </p:cNvPr>
          <p:cNvSpPr/>
          <p:nvPr/>
        </p:nvSpPr>
        <p:spPr>
          <a:xfrm>
            <a:off x="5230886" y="287079"/>
            <a:ext cx="1457325" cy="8187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xmlns="" id="{6981D2FD-BEC5-4402-B5C2-03E7D3F52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9833" y="1492370"/>
            <a:ext cx="49752" cy="47315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.</a:t>
            </a:r>
            <a:endParaRPr lang="ro-RO" sz="2400" dirty="0">
              <a:solidFill>
                <a:schemeClr val="bg1">
                  <a:lumMod val="95000"/>
                </a:schemeClr>
              </a:solidFill>
              <a:latin typeface="Trebuchet MS" panose="020B0603020202020204" pitchFamily="34" charset="0"/>
            </a:endParaRPr>
          </a:p>
        </p:txBody>
      </p:sp>
      <p:pic>
        <p:nvPicPr>
          <p:cNvPr id="9" name="Рисунок 8" descr="logo econet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886" y="282412"/>
            <a:ext cx="1457325" cy="8280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90005" y="1997839"/>
            <a:ext cx="11483439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00" algn="ctr"/>
            <a:r>
              <a:rPr lang="ro-RO" altLang="ro-RO" sz="2400" dirty="0">
                <a:solidFill>
                  <a:srgbClr val="FF0000"/>
                </a:solidFill>
              </a:rPr>
              <a:t>Realizări/Beneficii ale proiectului</a:t>
            </a:r>
          </a:p>
          <a:p>
            <a:pPr marL="360000" indent="-342900" algn="just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Международная конференция по влиянию гидроэнергетики на функционирование водных экосистем</a:t>
            </a:r>
            <a:r>
              <a:rPr lang="ro-RO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360000" indent="-342900" algn="just">
              <a:buFont typeface="Arial" pitchFamily="34" charset="0"/>
              <a:buChar char="•"/>
            </a:pPr>
            <a:endParaRPr lang="ro-RO" sz="24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marL="360000" indent="-342900" algn="just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Публикации в международных изданиях в том числе с высоким </a:t>
            </a:r>
            <a:r>
              <a:rPr lang="ru-RU" sz="24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Импакт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фактором</a:t>
            </a:r>
            <a:r>
              <a:rPr lang="ro-RO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o-RO" sz="24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endParaRPr lang="ru-RU" sz="2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Создание </a:t>
            </a:r>
            <a:r>
              <a:rPr lang="en-US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on-line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платформы для широкого распространения результатов проекта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en-US" sz="2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Углубленные  знания 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 трансграничном управлении и мониторинге водных ресурсов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en-US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o-RO" sz="24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algn="just">
              <a:buFont typeface="Arial" pitchFamily="34" charset="0"/>
              <a:buChar char="•"/>
            </a:pPr>
            <a:endParaRPr lang="ru-RU" sz="800" dirty="0">
              <a:solidFill>
                <a:srgbClr val="0000CC"/>
              </a:solidFill>
            </a:endParaRPr>
          </a:p>
          <a:p>
            <a:pPr algn="ctr"/>
            <a:r>
              <a:rPr lang="ru-RU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Киев</a:t>
            </a:r>
            <a:r>
              <a:rPr lang="it-IT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, </a:t>
            </a:r>
            <a:r>
              <a:rPr lang="ru-RU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4</a:t>
            </a:r>
            <a:r>
              <a:rPr lang="it-IT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 </a:t>
            </a:r>
            <a:r>
              <a:rPr lang="ru-RU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апреля</a:t>
            </a:r>
            <a:r>
              <a:rPr lang="it-IT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 201</a:t>
            </a:r>
            <a:r>
              <a:rPr lang="ru-RU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9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385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">
            <a:extLst>
              <a:ext uri="{FF2B5EF4-FFF2-40B4-BE49-F238E27FC236}">
                <a16:creationId xmlns:a16="http://schemas.microsoft.com/office/drawing/2014/main" xmlns="" id="{DA9DB5E3-0DCE-4207-8D6E-B0304D37C9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47"/>
          <a:stretch/>
        </p:blipFill>
        <p:spPr>
          <a:xfrm>
            <a:off x="0" y="39249"/>
            <a:ext cx="12192000" cy="681875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A7954E4C-8834-4E14-996A-ADD65C57747C}"/>
              </a:ext>
            </a:extLst>
          </p:cNvPr>
          <p:cNvSpPr/>
          <p:nvPr/>
        </p:nvSpPr>
        <p:spPr>
          <a:xfrm>
            <a:off x="5230886" y="287079"/>
            <a:ext cx="1457325" cy="8187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xmlns="" id="{6981D2FD-BEC5-4402-B5C2-03E7D3F52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9833" y="1492370"/>
            <a:ext cx="49752" cy="47315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.</a:t>
            </a:r>
            <a:endParaRPr lang="ro-RO" sz="2400" dirty="0">
              <a:solidFill>
                <a:schemeClr val="bg1">
                  <a:lumMod val="95000"/>
                </a:schemeClr>
              </a:solidFill>
              <a:latin typeface="Trebuchet MS" panose="020B0603020202020204" pitchFamily="34" charset="0"/>
            </a:endParaRPr>
          </a:p>
        </p:txBody>
      </p:sp>
      <p:pic>
        <p:nvPicPr>
          <p:cNvPr id="9" name="Рисунок 8" descr="logo econet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886" y="282412"/>
            <a:ext cx="1457325" cy="8280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83126" y="1997838"/>
            <a:ext cx="9250879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sz="2800" b="1" dirty="0">
                <a:solidFill>
                  <a:srgbClr val="FF0000"/>
                </a:solidFill>
              </a:rPr>
              <a:t>Sustenabilitatea proiectului </a:t>
            </a:r>
            <a:endParaRPr lang="ro-RO" sz="2800" b="1" dirty="0" smtClean="0">
              <a:solidFill>
                <a:srgbClr val="FF0000"/>
              </a:solidFill>
            </a:endParaRPr>
          </a:p>
          <a:p>
            <a:pPr algn="ctr"/>
            <a:r>
              <a:rPr lang="ro-RO" sz="2800" b="1" dirty="0" smtClean="0">
                <a:solidFill>
                  <a:srgbClr val="C00000"/>
                </a:solidFill>
              </a:rPr>
              <a:t>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Сеть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HydroEcoNex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станет долговременной 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интегрированной 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сетью для Черноморского региона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Созданный 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консорциум, привлечение 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 участие молодежи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извлеченные уроки и усиленный институциональный потенциал послужит платформой для новых международных проектов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o-RO" sz="24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1DA31D"/>
                </a:solidFill>
              </a:rPr>
              <a:t>Защищая реки – </a:t>
            </a:r>
            <a:r>
              <a:rPr lang="ru-RU" sz="2800" b="1" dirty="0" smtClean="0">
                <a:solidFill>
                  <a:srgbClr val="1DA31D"/>
                </a:solidFill>
              </a:rPr>
              <a:t>ЗАЩИЩАЕМ </a:t>
            </a:r>
            <a:r>
              <a:rPr lang="ru-RU" sz="2800" b="1" dirty="0" smtClean="0">
                <a:solidFill>
                  <a:srgbClr val="1DA31D"/>
                </a:solidFill>
              </a:rPr>
              <a:t>ЖИЗНЬ</a:t>
            </a:r>
            <a:r>
              <a:rPr lang="ro-RO" sz="2800" dirty="0" smtClean="0">
                <a:solidFill>
                  <a:srgbClr val="1DA31D"/>
                </a:solidFill>
              </a:rPr>
              <a:t>…</a:t>
            </a:r>
          </a:p>
          <a:p>
            <a:pPr algn="ctr"/>
            <a:r>
              <a:rPr lang="ro-RO" sz="20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     </a:t>
            </a:r>
            <a:r>
              <a:rPr lang="ru-RU" sz="20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                     </a:t>
            </a:r>
            <a:endParaRPr lang="en-US" sz="2000" b="1" dirty="0" smtClean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ea typeface="ＭＳ Ｐゴシック" charset="0"/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Киев</a:t>
            </a:r>
            <a:r>
              <a:rPr lang="it-IT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, 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4</a:t>
            </a:r>
            <a:r>
              <a:rPr lang="it-IT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апреля</a:t>
            </a:r>
            <a:r>
              <a:rPr lang="it-IT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 201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9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005" y="4181645"/>
            <a:ext cx="2612571" cy="2276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1" descr="Prut04Vid3Ap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334005" y="1997836"/>
            <a:ext cx="2612571" cy="2154547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6763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">
            <a:extLst>
              <a:ext uri="{FF2B5EF4-FFF2-40B4-BE49-F238E27FC236}">
                <a16:creationId xmlns:a16="http://schemas.microsoft.com/office/drawing/2014/main" xmlns="" id="{DA9DB5E3-0DCE-4207-8D6E-B0304D37C9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47"/>
          <a:stretch/>
        </p:blipFill>
        <p:spPr>
          <a:xfrm>
            <a:off x="-21692" y="0"/>
            <a:ext cx="12192000" cy="681875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A7954E4C-8834-4E14-996A-ADD65C57747C}"/>
              </a:ext>
            </a:extLst>
          </p:cNvPr>
          <p:cNvSpPr/>
          <p:nvPr/>
        </p:nvSpPr>
        <p:spPr>
          <a:xfrm>
            <a:off x="5230886" y="287079"/>
            <a:ext cx="1457325" cy="8187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xmlns="" id="{6981D2FD-BEC5-4402-B5C2-03E7D3F52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9833" y="1492370"/>
            <a:ext cx="49752" cy="47315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.</a:t>
            </a:r>
            <a:endParaRPr lang="ro-RO" sz="2400" dirty="0">
              <a:solidFill>
                <a:schemeClr val="bg1">
                  <a:lumMod val="95000"/>
                </a:schemeClr>
              </a:solidFill>
              <a:latin typeface="Trebuchet MS" panose="020B0603020202020204" pitchFamily="34" charset="0"/>
            </a:endParaRPr>
          </a:p>
        </p:txBody>
      </p:sp>
      <p:pic>
        <p:nvPicPr>
          <p:cNvPr id="9" name="Рисунок 8" descr="logo econet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886" y="282411"/>
            <a:ext cx="1457325" cy="10713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66254" y="1997838"/>
            <a:ext cx="124215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00CC"/>
                </a:solidFill>
                <a:latin typeface="Times New Roman" pitchFamily="18" charset="0"/>
                <a:ea typeface="Adobe Myungjo Std M" pitchFamily="18" charset="-128"/>
                <a:cs typeface="Times New Roman" pitchFamily="18" charset="0"/>
              </a:rPr>
              <a:t>СПАСИБО ЗА ВНИМАНИЕ</a:t>
            </a:r>
            <a:endParaRPr lang="ro-RO" sz="3600" b="1" dirty="0" smtClean="0">
              <a:solidFill>
                <a:srgbClr val="0000CC"/>
              </a:solidFill>
              <a:latin typeface="Times New Roman" pitchFamily="18" charset="0"/>
              <a:ea typeface="Adobe Myungjo Std M" pitchFamily="18" charset="-128"/>
              <a:cs typeface="Times New Roman" pitchFamily="18" charset="0"/>
            </a:endParaRPr>
          </a:p>
        </p:txBody>
      </p:sp>
      <p:pic>
        <p:nvPicPr>
          <p:cNvPr id="12" name="Picture 0" descr="stema_institutul de zoologie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35258" y="2790701"/>
            <a:ext cx="1230046" cy="1962215"/>
          </a:xfrm>
          <a:prstGeom prst="rect">
            <a:avLst/>
          </a:prstGeom>
        </p:spPr>
      </p:pic>
      <p:pic>
        <p:nvPicPr>
          <p:cNvPr id="13" name="Picture 1" descr="eco-tiras-logo-colored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76084" y="3112318"/>
            <a:ext cx="1312299" cy="1669843"/>
          </a:xfrm>
          <a:prstGeom prst="rect">
            <a:avLst/>
          </a:prstGeom>
          <a:noFill/>
        </p:spPr>
      </p:pic>
      <p:pic>
        <p:nvPicPr>
          <p:cNvPr id="15" name="Picture 2" descr="UDJG-sigla-2018.jp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557796" y="3072134"/>
            <a:ext cx="1448790" cy="1431325"/>
          </a:xfrm>
          <a:prstGeom prst="rect">
            <a:avLst/>
          </a:prstGeom>
          <a:noFill/>
        </p:spPr>
      </p:pic>
      <p:pic>
        <p:nvPicPr>
          <p:cNvPr id="16" name="Picture 3" descr="UkrSCES_logo.png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943186" y="5409054"/>
            <a:ext cx="1410847" cy="1021572"/>
          </a:xfrm>
          <a:prstGeom prst="rect">
            <a:avLst/>
          </a:prstGeom>
          <a:noFill/>
        </p:spPr>
      </p:pic>
      <p:pic>
        <p:nvPicPr>
          <p:cNvPr id="17" name="Picture 5" descr="Partner 5_logo.jpg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283805" y="5014682"/>
            <a:ext cx="1159823" cy="1580413"/>
          </a:xfrm>
          <a:prstGeom prst="rect">
            <a:avLst/>
          </a:prstGeom>
          <a:noFill/>
        </p:spPr>
      </p:pic>
      <p:pic>
        <p:nvPicPr>
          <p:cNvPr id="18" name="Рисунок 17" descr="C:\Users\elena\AppData\Local\Temp\hydroieconex logo version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4959" y="2765616"/>
            <a:ext cx="1555668" cy="1706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890" y="2556979"/>
            <a:ext cx="2100883" cy="2176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Двойная стрелка влево/вправо 1"/>
          <p:cNvSpPr/>
          <p:nvPr/>
        </p:nvSpPr>
        <p:spPr>
          <a:xfrm>
            <a:off x="4888382" y="3739068"/>
            <a:ext cx="746875" cy="512298"/>
          </a:xfrm>
          <a:prstGeom prst="left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войная стрелка влево/вправо 18"/>
          <p:cNvSpPr/>
          <p:nvPr/>
        </p:nvSpPr>
        <p:spPr>
          <a:xfrm>
            <a:off x="6870420" y="3728322"/>
            <a:ext cx="687376" cy="523043"/>
          </a:xfrm>
          <a:prstGeom prst="left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Двойная стрелка вверх/вниз 3"/>
          <p:cNvSpPr/>
          <p:nvPr/>
        </p:nvSpPr>
        <p:spPr>
          <a:xfrm>
            <a:off x="4232233" y="4836029"/>
            <a:ext cx="307985" cy="613171"/>
          </a:xfrm>
          <a:prstGeom prst="up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Двойная стрелка вверх/вниз 21"/>
          <p:cNvSpPr/>
          <p:nvPr/>
        </p:nvSpPr>
        <p:spPr>
          <a:xfrm>
            <a:off x="7702279" y="4509514"/>
            <a:ext cx="291512" cy="541424"/>
          </a:xfrm>
          <a:prstGeom prst="upDownArrow">
            <a:avLst>
              <a:gd name="adj1" fmla="val 50000"/>
              <a:gd name="adj2" fmla="val 46352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Блок-схема: процесс 24"/>
          <p:cNvSpPr/>
          <p:nvPr/>
        </p:nvSpPr>
        <p:spPr>
          <a:xfrm>
            <a:off x="7557796" y="2790701"/>
            <a:ext cx="4460033" cy="3574473"/>
          </a:xfrm>
          <a:prstGeom prst="flowChartProcess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2400" b="1" dirty="0">
              <a:solidFill>
                <a:srgbClr val="B20E8F"/>
              </a:solidFill>
            </a:endParaRPr>
          </a:p>
        </p:txBody>
      </p:sp>
      <p:sp>
        <p:nvSpPr>
          <p:cNvPr id="10" name="Тройная стрелка влево/вправо/вверх 9"/>
          <p:cNvSpPr/>
          <p:nvPr/>
        </p:nvSpPr>
        <p:spPr>
          <a:xfrm>
            <a:off x="5334622" y="4811132"/>
            <a:ext cx="1949183" cy="1292036"/>
          </a:xfrm>
          <a:prstGeom prst="leftRightUpArrow">
            <a:avLst/>
          </a:prstGeom>
          <a:solidFill>
            <a:srgbClr val="1DA31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Picture 6" descr="DSCN107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8711071" y="4836030"/>
            <a:ext cx="3241966" cy="172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Прямоугольник 25"/>
          <p:cNvSpPr/>
          <p:nvPr/>
        </p:nvSpPr>
        <p:spPr>
          <a:xfrm>
            <a:off x="0" y="5014682"/>
            <a:ext cx="3835730" cy="159023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FF0000"/>
                </a:solidFill>
              </a:rPr>
              <a:t>Fb</a:t>
            </a:r>
            <a:r>
              <a:rPr lang="en-US" sz="2400" dirty="0" smtClean="0">
                <a:solidFill>
                  <a:srgbClr val="FF0000"/>
                </a:solidFill>
              </a:rPr>
              <a:t>.</a:t>
            </a:r>
            <a:r>
              <a:rPr lang="ru-RU" sz="2400" dirty="0" smtClean="0">
                <a:solidFill>
                  <a:srgbClr val="FF0000"/>
                </a:solidFill>
              </a:rPr>
              <a:t>/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HydroEcoNex</a:t>
            </a:r>
            <a:r>
              <a:rPr lang="en-US" sz="2400" dirty="0" smtClean="0">
                <a:solidFill>
                  <a:srgbClr val="FF0000"/>
                </a:solidFill>
              </a:rPr>
              <a:t>, </a:t>
            </a:r>
          </a:p>
          <a:p>
            <a:pPr algn="ctr"/>
            <a:r>
              <a:rPr lang="en-US" sz="1600" b="1" dirty="0" smtClean="0">
                <a:solidFill>
                  <a:srgbClr val="FF0000"/>
                </a:solidFill>
              </a:rPr>
              <a:t>Email:</a:t>
            </a:r>
          </a:p>
          <a:p>
            <a:pPr algn="ctr"/>
            <a:r>
              <a:rPr lang="en-US" sz="1600" b="1" dirty="0" smtClean="0">
                <a:solidFill>
                  <a:srgbClr val="FF0000"/>
                </a:solidFill>
              </a:rPr>
              <a:t>laboratory.hydrobiology.2017@gmail.com</a:t>
            </a:r>
            <a:endParaRPr lang="ru-RU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331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">
            <a:extLst>
              <a:ext uri="{FF2B5EF4-FFF2-40B4-BE49-F238E27FC236}">
                <a16:creationId xmlns:a16="http://schemas.microsoft.com/office/drawing/2014/main" xmlns="" id="{DA9DB5E3-0DCE-4207-8D6E-B0304D37C9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47"/>
          <a:stretch/>
        </p:blipFill>
        <p:spPr>
          <a:xfrm>
            <a:off x="0" y="0"/>
            <a:ext cx="12192000" cy="681875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A7954E4C-8834-4E14-996A-ADD65C57747C}"/>
              </a:ext>
            </a:extLst>
          </p:cNvPr>
          <p:cNvSpPr/>
          <p:nvPr/>
        </p:nvSpPr>
        <p:spPr>
          <a:xfrm>
            <a:off x="5230886" y="287079"/>
            <a:ext cx="1457325" cy="8187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xmlns="" id="{6981D2FD-BEC5-4402-B5C2-03E7D3F52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9833" y="1492370"/>
            <a:ext cx="49752" cy="47315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.</a:t>
            </a:r>
            <a:endParaRPr lang="ro-RO" sz="2400" dirty="0">
              <a:solidFill>
                <a:schemeClr val="bg1">
                  <a:lumMod val="95000"/>
                </a:schemeClr>
              </a:solidFill>
              <a:latin typeface="Trebuchet MS" panose="020B0603020202020204" pitchFamily="34" charset="0"/>
            </a:endParaRPr>
          </a:p>
        </p:txBody>
      </p:sp>
      <p:pic>
        <p:nvPicPr>
          <p:cNvPr id="9" name="Рисунок 8" descr="logo econet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886" y="282412"/>
            <a:ext cx="1457325" cy="8280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25631" y="1997839"/>
            <a:ext cx="11483439" cy="4608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700"/>
              </a:spcBef>
            </a:pPr>
            <a:r>
              <a:rPr lang="ru-RU" sz="2800" dirty="0">
                <a:solidFill>
                  <a:srgbClr val="0000CC"/>
                </a:solidFill>
              </a:rPr>
              <a:t>Проект будет реализован в рамках Совместной О</a:t>
            </a:r>
            <a:r>
              <a:rPr lang="ru-RU" sz="2800" dirty="0" smtClean="0">
                <a:solidFill>
                  <a:srgbClr val="0000CC"/>
                </a:solidFill>
              </a:rPr>
              <a:t>перативной Программы «Бассейн Черного Моря 2014-2020</a:t>
            </a:r>
            <a:r>
              <a:rPr lang="ru-RU" sz="2800" dirty="0">
                <a:solidFill>
                  <a:srgbClr val="0000CC"/>
                </a:solidFill>
              </a:rPr>
              <a:t>», финансируемой Европейским Союзом через Европейский инструмент добрососедства (ENI) - Трансграничное сотрудничество (CBC</a:t>
            </a:r>
            <a:r>
              <a:rPr lang="ru-RU" sz="2800" dirty="0" smtClean="0">
                <a:solidFill>
                  <a:srgbClr val="0000CC"/>
                </a:solidFill>
              </a:rPr>
              <a:t>).</a:t>
            </a:r>
          </a:p>
          <a:p>
            <a:pPr>
              <a:spcBef>
                <a:spcPts val="700"/>
              </a:spcBef>
            </a:pPr>
            <a:r>
              <a:rPr lang="ru-RU" sz="2800" dirty="0">
                <a:solidFill>
                  <a:srgbClr val="0000CC"/>
                </a:solidFill>
              </a:rPr>
              <a:t/>
            </a:r>
            <a:br>
              <a:rPr lang="ru-RU" sz="2800" dirty="0">
                <a:solidFill>
                  <a:srgbClr val="0000CC"/>
                </a:solidFill>
              </a:rPr>
            </a:br>
            <a:r>
              <a:rPr lang="ru-RU" sz="2800" dirty="0" smtClean="0">
                <a:solidFill>
                  <a:srgbClr val="0000CC"/>
                </a:solidFill>
              </a:rPr>
              <a:t>Общая </a:t>
            </a:r>
            <a:r>
              <a:rPr lang="ru-RU" sz="2800" dirty="0">
                <a:solidFill>
                  <a:srgbClr val="0000CC"/>
                </a:solidFill>
              </a:rPr>
              <a:t>стоимость проекта: 896 865,00 евро</a:t>
            </a:r>
            <a:br>
              <a:rPr lang="ru-RU" sz="2800" dirty="0">
                <a:solidFill>
                  <a:srgbClr val="0000CC"/>
                </a:solidFill>
              </a:rPr>
            </a:br>
            <a:r>
              <a:rPr lang="ru-RU" sz="2800" dirty="0">
                <a:solidFill>
                  <a:srgbClr val="0000CC"/>
                </a:solidFill>
              </a:rPr>
              <a:t>Вклад ЕС (92%): 825,115, 80 евро</a:t>
            </a:r>
            <a:br>
              <a:rPr lang="ru-RU" sz="2800" dirty="0">
                <a:solidFill>
                  <a:srgbClr val="0000CC"/>
                </a:solidFill>
              </a:rPr>
            </a:br>
            <a:endParaRPr lang="ru-RU" sz="2800" dirty="0" smtClean="0">
              <a:solidFill>
                <a:srgbClr val="0000CC"/>
              </a:solidFill>
            </a:endParaRPr>
          </a:p>
          <a:p>
            <a:pPr>
              <a:spcBef>
                <a:spcPts val="700"/>
              </a:spcBef>
            </a:pPr>
            <a:r>
              <a:rPr lang="ru-RU" sz="2800" dirty="0" smtClean="0">
                <a:solidFill>
                  <a:srgbClr val="0000CC"/>
                </a:solidFill>
              </a:rPr>
              <a:t>Период  </a:t>
            </a:r>
            <a:r>
              <a:rPr lang="ru-RU" sz="2800" dirty="0">
                <a:solidFill>
                  <a:srgbClr val="0000CC"/>
                </a:solidFill>
              </a:rPr>
              <a:t>реализации: 30 месяцев (21.09.2018-20.03.2021</a:t>
            </a:r>
            <a:r>
              <a:rPr lang="ru-RU" sz="2800" dirty="0" smtClean="0">
                <a:solidFill>
                  <a:srgbClr val="0000CC"/>
                </a:solidFill>
              </a:rPr>
              <a:t>)</a:t>
            </a:r>
            <a:r>
              <a:rPr lang="ro-RO" sz="2800" dirty="0" smtClean="0">
                <a:solidFill>
                  <a:srgbClr val="0000CC"/>
                </a:solidFill>
              </a:rPr>
              <a:t> </a:t>
            </a:r>
            <a:endParaRPr lang="ru-RU" sz="2800" dirty="0" smtClean="0">
              <a:solidFill>
                <a:srgbClr val="0000CC"/>
              </a:solidFill>
            </a:endParaRPr>
          </a:p>
          <a:p>
            <a:pPr algn="ctr"/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Киев</a:t>
            </a:r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,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4</a:t>
            </a:r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апреля</a:t>
            </a:r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 201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9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95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">
            <a:extLst>
              <a:ext uri="{FF2B5EF4-FFF2-40B4-BE49-F238E27FC236}">
                <a16:creationId xmlns:a16="http://schemas.microsoft.com/office/drawing/2014/main" xmlns="" id="{DA9DB5E3-0DCE-4207-8D6E-B0304D37C9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47"/>
          <a:stretch/>
        </p:blipFill>
        <p:spPr>
          <a:xfrm>
            <a:off x="23595" y="-29218"/>
            <a:ext cx="12192000" cy="681875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A7954E4C-8834-4E14-996A-ADD65C57747C}"/>
              </a:ext>
            </a:extLst>
          </p:cNvPr>
          <p:cNvSpPr/>
          <p:nvPr/>
        </p:nvSpPr>
        <p:spPr>
          <a:xfrm>
            <a:off x="5230886" y="287079"/>
            <a:ext cx="1457325" cy="8187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xmlns="" id="{6981D2FD-BEC5-4402-B5C2-03E7D3F52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9833" y="1492370"/>
            <a:ext cx="49752" cy="47315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.</a:t>
            </a:r>
            <a:endParaRPr lang="ro-RO" sz="2400" dirty="0">
              <a:solidFill>
                <a:schemeClr val="bg1">
                  <a:lumMod val="95000"/>
                </a:schemeClr>
              </a:solidFill>
              <a:latin typeface="Trebuchet MS" panose="020B0603020202020204" pitchFamily="34" charset="0"/>
            </a:endParaRPr>
          </a:p>
        </p:txBody>
      </p:sp>
      <p:pic>
        <p:nvPicPr>
          <p:cNvPr id="9" name="Рисунок 8" descr="logo econet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886" y="282412"/>
            <a:ext cx="1457325" cy="8280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377875" y="1840845"/>
            <a:ext cx="11483439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Проект внедряется</a:t>
            </a:r>
            <a:r>
              <a:rPr lang="ro-RO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 smtClean="0">
                <a:solidFill>
                  <a:srgbClr val="FF0000"/>
                </a:solidFill>
              </a:rPr>
              <a:t>Институтом Зоологии Молдова </a:t>
            </a:r>
            <a:r>
              <a:rPr lang="ro-RO" sz="2800" i="1" dirty="0" smtClean="0">
                <a:solidFill>
                  <a:srgbClr val="FF0000"/>
                </a:solidFill>
              </a:rPr>
              <a:t>(</a:t>
            </a:r>
            <a:r>
              <a:rPr lang="ro-RO" sz="2800" b="1" i="1" dirty="0" smtClean="0">
                <a:solidFill>
                  <a:srgbClr val="FF0000"/>
                </a:solidFill>
              </a:rPr>
              <a:t>BL</a:t>
            </a:r>
            <a:r>
              <a:rPr lang="en-US" sz="2800" i="1" dirty="0" smtClean="0">
                <a:solidFill>
                  <a:srgbClr val="FF0000"/>
                </a:solidFill>
              </a:rPr>
              <a:t>-</a:t>
            </a:r>
            <a:r>
              <a:rPr lang="ro-RO" sz="2800" i="1" dirty="0" smtClean="0">
                <a:solidFill>
                  <a:srgbClr val="FF0000"/>
                </a:solidFill>
              </a:rPr>
              <a:t> </a:t>
            </a:r>
            <a:r>
              <a:rPr lang="ru-RU" sz="2800" i="1" dirty="0" smtClean="0">
                <a:solidFill>
                  <a:srgbClr val="FF0000"/>
                </a:solidFill>
              </a:rPr>
              <a:t> </a:t>
            </a:r>
            <a:endParaRPr lang="ru-RU" sz="2800" i="1" dirty="0" smtClean="0">
              <a:solidFill>
                <a:srgbClr val="FF0000"/>
              </a:solidFill>
            </a:endParaRPr>
          </a:p>
          <a:p>
            <a:r>
              <a:rPr lang="ru-RU" sz="2800" dirty="0">
                <a:solidFill>
                  <a:srgbClr val="FF0000"/>
                </a:solidFill>
              </a:rPr>
              <a:t>Бенефициар Л</a:t>
            </a:r>
            <a:r>
              <a:rPr lang="ru-RU" sz="2800" dirty="0" smtClean="0">
                <a:solidFill>
                  <a:srgbClr val="FF0000"/>
                </a:solidFill>
              </a:rPr>
              <a:t>идер</a:t>
            </a:r>
            <a:r>
              <a:rPr lang="it-IT" sz="2800" b="1" dirty="0" smtClean="0">
                <a:solidFill>
                  <a:srgbClr val="0000CC"/>
                </a:solidFill>
              </a:rPr>
              <a:t>)</a:t>
            </a:r>
            <a:r>
              <a:rPr lang="ru-RU" sz="2800" i="1" dirty="0" smtClean="0">
                <a:solidFill>
                  <a:srgbClr val="0000CC"/>
                </a:solidFill>
              </a:rPr>
              <a:t>совместно </a:t>
            </a:r>
            <a:r>
              <a:rPr lang="ru-RU" sz="2800" i="1" dirty="0" smtClean="0">
                <a:solidFill>
                  <a:srgbClr val="0000CC"/>
                </a:solidFill>
              </a:rPr>
              <a:t>в партнерстве с</a:t>
            </a:r>
            <a:r>
              <a:rPr lang="ro-RO" sz="2800" dirty="0" smtClean="0">
                <a:solidFill>
                  <a:srgbClr val="0000CC"/>
                </a:solidFill>
              </a:rPr>
              <a:t>: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i="1" dirty="0" smtClean="0">
                <a:solidFill>
                  <a:srgbClr val="0000CC"/>
                </a:solidFill>
              </a:rPr>
              <a:t>Международной Ассоциацией хранителей реки</a:t>
            </a:r>
            <a:r>
              <a:rPr lang="ro-RO" sz="2800" i="1" dirty="0" smtClean="0">
                <a:solidFill>
                  <a:srgbClr val="0000CC"/>
                </a:solidFill>
              </a:rPr>
              <a:t> "Eco-Tiras„ </a:t>
            </a:r>
            <a:endParaRPr lang="en-US" sz="2800" i="1" dirty="0" smtClean="0">
              <a:solidFill>
                <a:srgbClr val="0000CC"/>
              </a:solidFill>
            </a:endParaRPr>
          </a:p>
          <a:p>
            <a:r>
              <a:rPr lang="en-US" sz="2800" i="1" dirty="0">
                <a:solidFill>
                  <a:srgbClr val="0000CC"/>
                </a:solidFill>
              </a:rPr>
              <a:t> </a:t>
            </a:r>
            <a:r>
              <a:rPr lang="ru-RU" sz="2800" i="1" dirty="0" smtClean="0">
                <a:solidFill>
                  <a:srgbClr val="0000CC"/>
                </a:solidFill>
              </a:rPr>
              <a:t>     Молдова</a:t>
            </a:r>
            <a:r>
              <a:rPr lang="ro-RO" sz="2800" i="1" dirty="0" smtClean="0">
                <a:solidFill>
                  <a:srgbClr val="0000CC"/>
                </a:solidFill>
              </a:rPr>
              <a:t> </a:t>
            </a:r>
            <a:r>
              <a:rPr lang="ro-RO" sz="2800" i="1" dirty="0">
                <a:solidFill>
                  <a:srgbClr val="FF0000"/>
                </a:solidFill>
              </a:rPr>
              <a:t>(</a:t>
            </a:r>
            <a:r>
              <a:rPr lang="ro-RO" sz="2800" i="1" dirty="0" smtClean="0">
                <a:solidFill>
                  <a:srgbClr val="FF0000"/>
                </a:solidFill>
              </a:rPr>
              <a:t>BP2</a:t>
            </a:r>
            <a:r>
              <a:rPr lang="en-US" sz="2800" b="1" dirty="0">
                <a:solidFill>
                  <a:srgbClr val="0000CC"/>
                </a:solidFill>
              </a:rPr>
              <a:t> -</a:t>
            </a:r>
            <a:r>
              <a:rPr lang="it-IT" sz="2800" b="1" dirty="0">
                <a:solidFill>
                  <a:srgbClr val="0000CC"/>
                </a:solidFill>
              </a:rPr>
              <a:t> </a:t>
            </a:r>
            <a:r>
              <a:rPr lang="ru-RU" sz="2800" dirty="0">
                <a:solidFill>
                  <a:srgbClr val="FF0000"/>
                </a:solidFill>
              </a:rPr>
              <a:t>Бенефициар Партнер </a:t>
            </a:r>
            <a:r>
              <a:rPr lang="it-IT" sz="2800" dirty="0" smtClean="0">
                <a:solidFill>
                  <a:srgbClr val="FF0000"/>
                </a:solidFill>
              </a:rPr>
              <a:t>2</a:t>
            </a:r>
            <a:r>
              <a:rPr lang="ro-RO" sz="2800" i="1" dirty="0" smtClean="0">
                <a:solidFill>
                  <a:srgbClr val="FF0000"/>
                </a:solidFill>
              </a:rPr>
              <a:t>),</a:t>
            </a:r>
            <a:endParaRPr lang="ro-RO" sz="2800" i="1" dirty="0" smtClean="0">
              <a:solidFill>
                <a:srgbClr val="FF000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800" i="1" dirty="0" smtClean="0">
                <a:solidFill>
                  <a:srgbClr val="0000CC"/>
                </a:solidFill>
              </a:rPr>
              <a:t>Университетом</a:t>
            </a:r>
            <a:r>
              <a:rPr lang="ro-RO" sz="2800" i="1" dirty="0" smtClean="0">
                <a:solidFill>
                  <a:srgbClr val="0000CC"/>
                </a:solidFill>
              </a:rPr>
              <a:t> "Dunărea de Jos din </a:t>
            </a:r>
            <a:r>
              <a:rPr lang="ro-RO" sz="2800" i="1" dirty="0">
                <a:solidFill>
                  <a:srgbClr val="0000CC"/>
                </a:solidFill>
              </a:rPr>
              <a:t>Galați" </a:t>
            </a:r>
            <a:r>
              <a:rPr lang="ro-RO" sz="2800" i="1" dirty="0" smtClean="0">
                <a:solidFill>
                  <a:srgbClr val="0000CC"/>
                </a:solidFill>
              </a:rPr>
              <a:t>,</a:t>
            </a:r>
            <a:r>
              <a:rPr lang="ru-RU" sz="2800" i="1" dirty="0" smtClean="0">
                <a:solidFill>
                  <a:srgbClr val="0000CC"/>
                </a:solidFill>
              </a:rPr>
              <a:t>Румыния</a:t>
            </a:r>
            <a:r>
              <a:rPr lang="ro-RO" sz="2800" i="1" dirty="0" smtClean="0">
                <a:solidFill>
                  <a:srgbClr val="0000CC"/>
                </a:solidFill>
              </a:rPr>
              <a:t> </a:t>
            </a:r>
            <a:r>
              <a:rPr lang="ro-RO" sz="2800" i="1" dirty="0">
                <a:solidFill>
                  <a:srgbClr val="FF0000"/>
                </a:solidFill>
              </a:rPr>
              <a:t>(</a:t>
            </a:r>
            <a:r>
              <a:rPr lang="ro-RO" sz="2800" i="1" dirty="0" smtClean="0">
                <a:solidFill>
                  <a:srgbClr val="FF0000"/>
                </a:solidFill>
              </a:rPr>
              <a:t>BP3</a:t>
            </a:r>
            <a:r>
              <a:rPr lang="en-US" sz="2800" i="1" dirty="0" smtClean="0">
                <a:solidFill>
                  <a:srgbClr val="FF0000"/>
                </a:solidFill>
              </a:rPr>
              <a:t>-</a:t>
            </a:r>
            <a:r>
              <a:rPr lang="it-IT" sz="2800" b="1" dirty="0" smtClean="0">
                <a:solidFill>
                  <a:srgbClr val="FF0000"/>
                </a:solidFill>
              </a:rPr>
              <a:t> </a:t>
            </a:r>
          </a:p>
          <a:p>
            <a:r>
              <a:rPr lang="it-IT" sz="2800" b="1" dirty="0">
                <a:solidFill>
                  <a:srgbClr val="FF0000"/>
                </a:solidFill>
              </a:rPr>
              <a:t> </a:t>
            </a:r>
            <a:r>
              <a:rPr lang="it-IT" sz="2800" b="1" dirty="0" smtClean="0">
                <a:solidFill>
                  <a:srgbClr val="FF0000"/>
                </a:solidFill>
              </a:rPr>
              <a:t>     </a:t>
            </a:r>
            <a:r>
              <a:rPr lang="ru-RU" sz="2800" dirty="0" smtClean="0">
                <a:solidFill>
                  <a:srgbClr val="FF0000"/>
                </a:solidFill>
              </a:rPr>
              <a:t>Бенефициар </a:t>
            </a:r>
            <a:r>
              <a:rPr lang="ru-RU" sz="2800" dirty="0">
                <a:solidFill>
                  <a:srgbClr val="FF0000"/>
                </a:solidFill>
              </a:rPr>
              <a:t>Партнер </a:t>
            </a:r>
            <a:r>
              <a:rPr lang="it-IT" sz="2800" dirty="0" smtClean="0">
                <a:solidFill>
                  <a:srgbClr val="FF0000"/>
                </a:solidFill>
              </a:rPr>
              <a:t>3</a:t>
            </a:r>
            <a:r>
              <a:rPr lang="ro-RO" sz="2800" i="1" dirty="0" smtClean="0">
                <a:solidFill>
                  <a:srgbClr val="FF0000"/>
                </a:solidFill>
              </a:rPr>
              <a:t>), </a:t>
            </a:r>
            <a:endParaRPr lang="ro-RO" sz="2800" i="1" dirty="0" smtClean="0">
              <a:solidFill>
                <a:srgbClr val="FF000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800" i="1" dirty="0" smtClean="0">
                <a:solidFill>
                  <a:srgbClr val="0000CC"/>
                </a:solidFill>
              </a:rPr>
              <a:t>Украинский Научный Центр Экологии моря</a:t>
            </a:r>
            <a:r>
              <a:rPr lang="ro-RO" sz="2800" i="1" dirty="0" smtClean="0">
                <a:solidFill>
                  <a:srgbClr val="0000CC"/>
                </a:solidFill>
              </a:rPr>
              <a:t>, </a:t>
            </a:r>
            <a:r>
              <a:rPr lang="ru-RU" sz="2800" i="1" dirty="0" smtClean="0">
                <a:solidFill>
                  <a:srgbClr val="0000CC"/>
                </a:solidFill>
              </a:rPr>
              <a:t>Украина </a:t>
            </a:r>
            <a:r>
              <a:rPr lang="ro-RO" sz="2800" i="1" dirty="0" smtClean="0">
                <a:solidFill>
                  <a:srgbClr val="FF0000"/>
                </a:solidFill>
              </a:rPr>
              <a:t>(</a:t>
            </a:r>
            <a:r>
              <a:rPr lang="ro-RO" sz="2800" i="1" dirty="0" smtClean="0">
                <a:solidFill>
                  <a:srgbClr val="FF0000"/>
                </a:solidFill>
              </a:rPr>
              <a:t>BP4</a:t>
            </a:r>
            <a:r>
              <a:rPr lang="it-IT" sz="2800" b="1" dirty="0">
                <a:solidFill>
                  <a:srgbClr val="FF0000"/>
                </a:solidFill>
              </a:rPr>
              <a:t> </a:t>
            </a:r>
            <a:endParaRPr lang="it-IT" sz="2800" b="1" dirty="0" smtClean="0">
              <a:solidFill>
                <a:srgbClr val="FF0000"/>
              </a:solidFill>
            </a:endParaRPr>
          </a:p>
          <a:p>
            <a:r>
              <a:rPr lang="it-IT" sz="2800" b="1" dirty="0" smtClean="0">
                <a:solidFill>
                  <a:srgbClr val="FF0000"/>
                </a:solidFill>
              </a:rPr>
              <a:t>      </a:t>
            </a:r>
            <a:r>
              <a:rPr lang="ru-RU" sz="2800" dirty="0" smtClean="0">
                <a:solidFill>
                  <a:srgbClr val="FF0000"/>
                </a:solidFill>
              </a:rPr>
              <a:t>Бенефициар </a:t>
            </a:r>
            <a:r>
              <a:rPr lang="ru-RU" sz="2800" dirty="0">
                <a:solidFill>
                  <a:srgbClr val="FF0000"/>
                </a:solidFill>
              </a:rPr>
              <a:t>Партнер </a:t>
            </a:r>
            <a:r>
              <a:rPr lang="it-IT" sz="2800" dirty="0" smtClean="0">
                <a:solidFill>
                  <a:srgbClr val="FF0000"/>
                </a:solidFill>
              </a:rPr>
              <a:t>4</a:t>
            </a:r>
            <a:r>
              <a:rPr lang="ro-RO" sz="2800" i="1" dirty="0" smtClean="0">
                <a:solidFill>
                  <a:srgbClr val="FF0000"/>
                </a:solidFill>
              </a:rPr>
              <a:t>),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i="1" dirty="0" smtClean="0">
                <a:solidFill>
                  <a:srgbClr val="0000CC"/>
                </a:solidFill>
              </a:rPr>
              <a:t>Гидрометеорологический Центр Черного и Азовского морей</a:t>
            </a:r>
            <a:r>
              <a:rPr lang="ro-RO" sz="2800" i="1" dirty="0" smtClean="0">
                <a:solidFill>
                  <a:srgbClr val="0000CC"/>
                </a:solidFill>
              </a:rPr>
              <a:t>, </a:t>
            </a:r>
            <a:r>
              <a:rPr lang="ru-RU" sz="2800" i="1" dirty="0" smtClean="0">
                <a:solidFill>
                  <a:srgbClr val="0000CC"/>
                </a:solidFill>
              </a:rPr>
              <a:t>Украина</a:t>
            </a:r>
            <a:r>
              <a:rPr lang="ro-RO" sz="2800" i="1" dirty="0" smtClean="0">
                <a:solidFill>
                  <a:srgbClr val="FF0000"/>
                </a:solidFill>
              </a:rPr>
              <a:t>(BP5</a:t>
            </a:r>
            <a:r>
              <a:rPr lang="en-US" sz="2800" i="1" dirty="0" smtClean="0">
                <a:solidFill>
                  <a:srgbClr val="FF0000"/>
                </a:solidFill>
              </a:rPr>
              <a:t>-</a:t>
            </a:r>
            <a:r>
              <a:rPr lang="it-IT" sz="2800" b="1" dirty="0" smtClean="0">
                <a:solidFill>
                  <a:srgbClr val="FF0000"/>
                </a:solidFill>
              </a:rPr>
              <a:t> </a:t>
            </a:r>
            <a:r>
              <a:rPr lang="ru-RU" sz="2800" dirty="0">
                <a:solidFill>
                  <a:srgbClr val="FF0000"/>
                </a:solidFill>
              </a:rPr>
              <a:t>Бенефициар Партнер </a:t>
            </a:r>
            <a:r>
              <a:rPr lang="en-US" sz="2800" dirty="0" smtClean="0">
                <a:solidFill>
                  <a:srgbClr val="FF0000"/>
                </a:solidFill>
              </a:rPr>
              <a:t>5</a:t>
            </a:r>
            <a:r>
              <a:rPr lang="ro-RO" sz="2800" i="1" dirty="0" smtClean="0">
                <a:solidFill>
                  <a:srgbClr val="FF0000"/>
                </a:solidFill>
              </a:rPr>
              <a:t>)</a:t>
            </a:r>
            <a:r>
              <a:rPr lang="ro-RO" sz="2800" dirty="0" smtClean="0">
                <a:solidFill>
                  <a:srgbClr val="FF0000"/>
                </a:solidFill>
              </a:rPr>
              <a:t>. </a:t>
            </a:r>
            <a:r>
              <a:rPr lang="ru-RU" sz="2800" dirty="0" smtClean="0">
                <a:solidFill>
                  <a:srgbClr val="FF0000"/>
                </a:solidFill>
              </a:rPr>
              <a:t>            </a:t>
            </a:r>
            <a:endParaRPr lang="en-US" sz="2800" dirty="0" smtClean="0">
              <a:solidFill>
                <a:srgbClr val="FF0000"/>
              </a:solidFill>
            </a:endParaRPr>
          </a:p>
          <a:p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                                                      </a:t>
            </a:r>
            <a:r>
              <a:rPr lang="ru-RU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Киев</a:t>
            </a:r>
            <a:r>
              <a:rPr lang="it-IT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, </a:t>
            </a:r>
            <a:r>
              <a:rPr lang="ru-RU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4</a:t>
            </a:r>
            <a:r>
              <a:rPr lang="it-IT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 </a:t>
            </a:r>
            <a:r>
              <a:rPr lang="ru-RU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апреля</a:t>
            </a:r>
            <a:r>
              <a:rPr lang="it-IT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 201</a:t>
            </a:r>
            <a:r>
              <a:rPr lang="ru-RU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9</a:t>
            </a:r>
            <a:endParaRPr lang="ru-RU" sz="1400" b="1" dirty="0">
              <a:solidFill>
                <a:srgbClr val="FF0000"/>
              </a:solidFill>
            </a:endParaRP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endParaRPr lang="ro-RO" sz="2800" dirty="0" smtClean="0">
              <a:solidFill>
                <a:srgbClr val="0000CC"/>
              </a:solidFill>
            </a:endParaRPr>
          </a:p>
          <a:p>
            <a:pPr algn="ctr"/>
            <a:endParaRPr lang="ro-RO" sz="2000" b="1" dirty="0" smtClean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ea typeface="ＭＳ Ｐゴシック" charset="0"/>
            </a:endParaRPr>
          </a:p>
        </p:txBody>
      </p:sp>
      <p:pic>
        <p:nvPicPr>
          <p:cNvPr id="10" name="Picture 0" descr="stema_institutul de zoologie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471524" y="1455549"/>
            <a:ext cx="765686" cy="1176863"/>
          </a:xfrm>
          <a:prstGeom prst="rect">
            <a:avLst/>
          </a:prstGeom>
        </p:spPr>
      </p:pic>
      <p:pic>
        <p:nvPicPr>
          <p:cNvPr id="11" name="Picture 1" descr="eco-tiras-logo-colored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237210" y="2428973"/>
            <a:ext cx="885395" cy="1175657"/>
          </a:xfrm>
          <a:prstGeom prst="rect">
            <a:avLst/>
          </a:prstGeom>
        </p:spPr>
      </p:pic>
      <p:pic>
        <p:nvPicPr>
          <p:cNvPr id="12" name="Picture 2" descr="UDJG-sigla-2018.jp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180773" y="3604630"/>
            <a:ext cx="1006814" cy="1129314"/>
          </a:xfrm>
          <a:prstGeom prst="rect">
            <a:avLst/>
          </a:prstGeom>
        </p:spPr>
      </p:pic>
      <p:pic>
        <p:nvPicPr>
          <p:cNvPr id="13" name="Picture 3" descr="UkrSCES_logo.png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155874" y="4847118"/>
            <a:ext cx="769426" cy="613546"/>
          </a:xfrm>
          <a:prstGeom prst="rect">
            <a:avLst/>
          </a:prstGeom>
        </p:spPr>
      </p:pic>
      <p:pic>
        <p:nvPicPr>
          <p:cNvPr id="15" name="Picture 5" descr="Partner 5_logo.jpg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700060" y="5460664"/>
            <a:ext cx="724667" cy="1039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385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">
            <a:extLst>
              <a:ext uri="{FF2B5EF4-FFF2-40B4-BE49-F238E27FC236}">
                <a16:creationId xmlns:a16="http://schemas.microsoft.com/office/drawing/2014/main" xmlns="" id="{DA9DB5E3-0DCE-4207-8D6E-B0304D37C9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47"/>
          <a:stretch/>
        </p:blipFill>
        <p:spPr>
          <a:xfrm>
            <a:off x="-136452" y="0"/>
            <a:ext cx="12192000" cy="681875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A7954E4C-8834-4E14-996A-ADD65C57747C}"/>
              </a:ext>
            </a:extLst>
          </p:cNvPr>
          <p:cNvSpPr/>
          <p:nvPr/>
        </p:nvSpPr>
        <p:spPr>
          <a:xfrm>
            <a:off x="5230886" y="287079"/>
            <a:ext cx="1457325" cy="8187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xmlns="" id="{6981D2FD-BEC5-4402-B5C2-03E7D3F52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9833" y="1492370"/>
            <a:ext cx="49752" cy="47315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.</a:t>
            </a:r>
            <a:endParaRPr lang="ro-RO" sz="2400" dirty="0">
              <a:solidFill>
                <a:schemeClr val="bg1">
                  <a:lumMod val="95000"/>
                </a:schemeClr>
              </a:solidFill>
              <a:latin typeface="Trebuchet MS" panose="020B0603020202020204" pitchFamily="34" charset="0"/>
            </a:endParaRPr>
          </a:p>
        </p:txBody>
      </p:sp>
      <p:pic>
        <p:nvPicPr>
          <p:cNvPr id="9" name="Рисунок 8" descr="logo econet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886" y="282412"/>
            <a:ext cx="1457325" cy="8280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06878" y="1997839"/>
            <a:ext cx="11899075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sz="2800" b="1" dirty="0" smtClean="0">
                <a:solidFill>
                  <a:srgbClr val="660066"/>
                </a:solidFill>
              </a:rPr>
              <a:t>Comitetul de conducere al proiectului:</a:t>
            </a:r>
          </a:p>
          <a:p>
            <a:pPr indent="-342900">
              <a:buFont typeface="Arial" pitchFamily="34" charset="0"/>
              <a:buChar char="•"/>
            </a:pPr>
            <a:r>
              <a:rPr lang="it-IT" sz="2400" b="1" dirty="0" smtClean="0">
                <a:solidFill>
                  <a:srgbClr val="0000CC"/>
                </a:solidFill>
              </a:rPr>
              <a:t>Manager</a:t>
            </a:r>
            <a:r>
              <a:rPr lang="ro-RO" sz="2400" b="1" dirty="0" smtClean="0">
                <a:solidFill>
                  <a:srgbClr val="0000CC"/>
                </a:solidFill>
              </a:rPr>
              <a:t>/coordonator</a:t>
            </a:r>
            <a:r>
              <a:rPr lang="it-IT" sz="2400" b="1" dirty="0" smtClean="0">
                <a:solidFill>
                  <a:srgbClr val="0000CC"/>
                </a:solidFill>
              </a:rPr>
              <a:t> de proiect, </a:t>
            </a:r>
            <a:r>
              <a:rPr lang="it-IT" sz="2400" b="1" dirty="0" smtClean="0">
                <a:solidFill>
                  <a:srgbClr val="FF0000"/>
                </a:solidFill>
              </a:rPr>
              <a:t>membru cor., prof.</a:t>
            </a:r>
            <a:r>
              <a:rPr lang="ro-RO" sz="2400" b="1" dirty="0" smtClean="0">
                <a:solidFill>
                  <a:srgbClr val="FF0000"/>
                </a:solidFill>
              </a:rPr>
              <a:t>,</a:t>
            </a:r>
            <a:r>
              <a:rPr lang="it-IT" sz="2400" b="1" dirty="0" smtClean="0">
                <a:solidFill>
                  <a:srgbClr val="FF0000"/>
                </a:solidFill>
              </a:rPr>
              <a:t>dr.h</a:t>
            </a:r>
            <a:r>
              <a:rPr lang="ro-RO" sz="2400" b="1" dirty="0" smtClean="0">
                <a:solidFill>
                  <a:srgbClr val="FF0000"/>
                </a:solidFill>
              </a:rPr>
              <a:t>ab.</a:t>
            </a:r>
            <a:r>
              <a:rPr lang="it-IT" sz="2400" b="1" dirty="0" smtClean="0">
                <a:solidFill>
                  <a:srgbClr val="FF0000"/>
                </a:solidFill>
              </a:rPr>
              <a:t> Elena Zubcov</a:t>
            </a:r>
            <a:r>
              <a:rPr lang="it-IT" sz="2400" b="1" dirty="0" smtClean="0">
                <a:solidFill>
                  <a:srgbClr val="0000CC"/>
                </a:solidFill>
              </a:rPr>
              <a:t>, Institutul de  </a:t>
            </a:r>
            <a:endParaRPr lang="ro-RO" sz="2400" b="1" dirty="0" smtClean="0">
              <a:solidFill>
                <a:srgbClr val="0000CC"/>
              </a:solidFill>
            </a:endParaRPr>
          </a:p>
          <a:p>
            <a:r>
              <a:rPr lang="ro-RO" sz="2400" b="1" dirty="0">
                <a:solidFill>
                  <a:srgbClr val="0000CC"/>
                </a:solidFill>
              </a:rPr>
              <a:t> </a:t>
            </a:r>
            <a:r>
              <a:rPr lang="ro-RO" sz="2400" b="1" dirty="0" smtClean="0">
                <a:solidFill>
                  <a:srgbClr val="0000CC"/>
                </a:solidFill>
              </a:rPr>
              <a:t>     </a:t>
            </a:r>
            <a:r>
              <a:rPr lang="it-IT" sz="2400" b="1" dirty="0" smtClean="0">
                <a:solidFill>
                  <a:srgbClr val="0000CC"/>
                </a:solidFill>
              </a:rPr>
              <a:t>Zoologie</a:t>
            </a:r>
            <a:r>
              <a:rPr lang="ro-RO" sz="2400" b="1" dirty="0" smtClean="0">
                <a:solidFill>
                  <a:srgbClr val="0000CC"/>
                </a:solidFill>
              </a:rPr>
              <a:t>, </a:t>
            </a:r>
            <a:r>
              <a:rPr lang="it-IT" sz="2400" b="1" dirty="0" smtClean="0">
                <a:solidFill>
                  <a:srgbClr val="0000CC"/>
                </a:solidFill>
              </a:rPr>
              <a:t>MECC, </a:t>
            </a:r>
            <a:r>
              <a:rPr lang="it-IT" sz="2400" b="1" dirty="0" smtClean="0">
                <a:solidFill>
                  <a:srgbClr val="0000CC"/>
                </a:solidFill>
              </a:rPr>
              <a:t>Moldova</a:t>
            </a:r>
            <a:r>
              <a:rPr lang="x-none" sz="2400" b="1" dirty="0">
                <a:solidFill>
                  <a:srgbClr val="0000CC"/>
                </a:solidFill>
              </a:rPr>
              <a:t> </a:t>
            </a:r>
            <a:r>
              <a:rPr lang="it-IT" sz="2400" b="1" dirty="0" smtClean="0">
                <a:solidFill>
                  <a:srgbClr val="0000CC"/>
                </a:solidFill>
              </a:rPr>
              <a:t>(</a:t>
            </a:r>
            <a:r>
              <a:rPr lang="it-IT" sz="2400" b="1" dirty="0" smtClean="0">
                <a:solidFill>
                  <a:srgbClr val="0000CC"/>
                </a:solidFill>
              </a:rPr>
              <a:t>BL),</a:t>
            </a:r>
            <a:endParaRPr lang="ru-RU" sz="2400" b="1" dirty="0" smtClean="0">
              <a:solidFill>
                <a:srgbClr val="0000CC"/>
              </a:solidFill>
            </a:endParaRPr>
          </a:p>
          <a:p>
            <a:pPr indent="-342900">
              <a:buFont typeface="Arial" pitchFamily="34" charset="0"/>
              <a:buChar char="•"/>
            </a:pPr>
            <a:r>
              <a:rPr lang="it-IT" sz="2400" b="1" dirty="0" smtClean="0">
                <a:solidFill>
                  <a:srgbClr val="0000CC"/>
                </a:solidFill>
              </a:rPr>
              <a:t>Coordonator </a:t>
            </a:r>
            <a:r>
              <a:rPr lang="it-IT" sz="2400" b="1" dirty="0">
                <a:solidFill>
                  <a:srgbClr val="0000CC"/>
                </a:solidFill>
              </a:rPr>
              <a:t>de proiect, </a:t>
            </a:r>
            <a:r>
              <a:rPr lang="x-none" sz="2400" b="1" dirty="0" smtClean="0">
                <a:solidFill>
                  <a:srgbClr val="FF0000"/>
                </a:solidFill>
              </a:rPr>
              <a:t>d</a:t>
            </a:r>
            <a:r>
              <a:rPr lang="it-IT" sz="2400" b="1" dirty="0" smtClean="0">
                <a:solidFill>
                  <a:srgbClr val="FF0000"/>
                </a:solidFill>
              </a:rPr>
              <a:t>r</a:t>
            </a:r>
            <a:r>
              <a:rPr lang="it-IT" sz="2400" b="1" dirty="0">
                <a:solidFill>
                  <a:srgbClr val="FF0000"/>
                </a:solidFill>
              </a:rPr>
              <a:t>. Ilia </a:t>
            </a:r>
            <a:r>
              <a:rPr lang="it-IT" sz="2400" b="1" dirty="0" smtClean="0">
                <a:solidFill>
                  <a:srgbClr val="FF0000"/>
                </a:solidFill>
              </a:rPr>
              <a:t>Trombi</a:t>
            </a:r>
            <a:r>
              <a:rPr lang="x-none" sz="2400" b="1" dirty="0" smtClean="0">
                <a:solidFill>
                  <a:srgbClr val="FF0000"/>
                </a:solidFill>
              </a:rPr>
              <a:t>ț</a:t>
            </a:r>
            <a:r>
              <a:rPr lang="ro-RO" sz="2400" b="1" dirty="0" smtClean="0">
                <a:solidFill>
                  <a:srgbClr val="FF0000"/>
                </a:solidFill>
              </a:rPr>
              <a:t>k</a:t>
            </a:r>
            <a:r>
              <a:rPr lang="it-IT" sz="2400" b="1" dirty="0" smtClean="0">
                <a:solidFill>
                  <a:srgbClr val="FF0000"/>
                </a:solidFill>
              </a:rPr>
              <a:t>i</a:t>
            </a:r>
            <a:r>
              <a:rPr lang="it-IT" sz="2400" b="1" dirty="0">
                <a:solidFill>
                  <a:srgbClr val="FF0000"/>
                </a:solidFill>
              </a:rPr>
              <a:t>, </a:t>
            </a:r>
            <a:r>
              <a:rPr lang="ro-RO" sz="2400" b="1" dirty="0">
                <a:solidFill>
                  <a:srgbClr val="0000CC"/>
                </a:solidFill>
              </a:rPr>
              <a:t>Asociația Internațională a Păstrătorilor </a:t>
            </a:r>
            <a:r>
              <a:rPr lang="ro-RO" sz="2400" b="1" dirty="0" smtClean="0">
                <a:solidFill>
                  <a:srgbClr val="0000CC"/>
                </a:solidFill>
              </a:rPr>
              <a:t>Râului</a:t>
            </a:r>
            <a:endParaRPr lang="en-US" sz="2400" b="1" dirty="0" smtClean="0">
              <a:solidFill>
                <a:srgbClr val="0000CC"/>
              </a:solidFill>
            </a:endParaRPr>
          </a:p>
          <a:p>
            <a:r>
              <a:rPr lang="en-US" sz="2400" b="1" dirty="0">
                <a:solidFill>
                  <a:srgbClr val="0000CC"/>
                </a:solidFill>
              </a:rPr>
              <a:t> </a:t>
            </a:r>
            <a:r>
              <a:rPr lang="en-US" sz="2400" b="1" dirty="0" smtClean="0">
                <a:solidFill>
                  <a:srgbClr val="0000CC"/>
                </a:solidFill>
              </a:rPr>
              <a:t>   </a:t>
            </a:r>
            <a:r>
              <a:rPr lang="ro-RO" sz="2400" b="1" dirty="0" smtClean="0">
                <a:solidFill>
                  <a:srgbClr val="0000CC"/>
                </a:solidFill>
              </a:rPr>
              <a:t> </a:t>
            </a:r>
            <a:r>
              <a:rPr lang="ro-RO" sz="2400" b="1" dirty="0">
                <a:solidFill>
                  <a:srgbClr val="0000CC"/>
                </a:solidFill>
              </a:rPr>
              <a:t>"</a:t>
            </a:r>
            <a:r>
              <a:rPr lang="ro-RO" sz="2400" b="1" dirty="0" smtClean="0">
                <a:solidFill>
                  <a:srgbClr val="0000CC"/>
                </a:solidFill>
              </a:rPr>
              <a:t>Eco-Tiras“</a:t>
            </a:r>
            <a:r>
              <a:rPr lang="it-IT" sz="2400" b="1" dirty="0">
                <a:solidFill>
                  <a:srgbClr val="0000CC"/>
                </a:solidFill>
              </a:rPr>
              <a:t>, </a:t>
            </a:r>
            <a:r>
              <a:rPr lang="it-IT" sz="2400" b="1" dirty="0" smtClean="0">
                <a:solidFill>
                  <a:srgbClr val="0000CC"/>
                </a:solidFill>
              </a:rPr>
              <a:t>Moldova</a:t>
            </a:r>
            <a:r>
              <a:rPr lang="ro-RO" sz="2400" b="1" dirty="0">
                <a:solidFill>
                  <a:srgbClr val="0000CC"/>
                </a:solidFill>
              </a:rPr>
              <a:t> </a:t>
            </a:r>
            <a:r>
              <a:rPr lang="ro-RO" sz="2400" b="1" dirty="0" smtClean="0">
                <a:solidFill>
                  <a:srgbClr val="0000CC"/>
                </a:solidFill>
              </a:rPr>
              <a:t>(</a:t>
            </a:r>
            <a:r>
              <a:rPr lang="ro-RO" sz="2400" b="1" dirty="0" smtClean="0">
                <a:solidFill>
                  <a:srgbClr val="0000CC"/>
                </a:solidFill>
              </a:rPr>
              <a:t>BP2),</a:t>
            </a:r>
            <a:endParaRPr lang="ro-RO" sz="2400" b="1" dirty="0" smtClean="0">
              <a:solidFill>
                <a:srgbClr val="0000CC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o-RO" sz="2400" b="1" dirty="0" smtClean="0">
                <a:solidFill>
                  <a:srgbClr val="0000CC"/>
                </a:solidFill>
              </a:rPr>
              <a:t>Coordonator </a:t>
            </a:r>
            <a:r>
              <a:rPr lang="ro-RO" sz="2400" b="1" dirty="0">
                <a:solidFill>
                  <a:srgbClr val="0000CC"/>
                </a:solidFill>
              </a:rPr>
              <a:t>de proiect, </a:t>
            </a:r>
            <a:r>
              <a:rPr lang="ro-RO" sz="2400" b="1" dirty="0" smtClean="0">
                <a:solidFill>
                  <a:srgbClr val="FF0000"/>
                </a:solidFill>
              </a:rPr>
              <a:t>prof</a:t>
            </a:r>
            <a:r>
              <a:rPr lang="it-IT" sz="2400" b="1" dirty="0" smtClean="0">
                <a:solidFill>
                  <a:srgbClr val="FF0000"/>
                </a:solidFill>
              </a:rPr>
              <a:t>.</a:t>
            </a:r>
            <a:r>
              <a:rPr lang="x-none" sz="2400" b="1" dirty="0" smtClean="0">
                <a:solidFill>
                  <a:srgbClr val="FF0000"/>
                </a:solidFill>
              </a:rPr>
              <a:t>, </a:t>
            </a:r>
            <a:r>
              <a:rPr lang="it-IT" sz="2400" b="1" dirty="0" smtClean="0">
                <a:solidFill>
                  <a:srgbClr val="FF0000"/>
                </a:solidFill>
              </a:rPr>
              <a:t>dr</a:t>
            </a:r>
            <a:r>
              <a:rPr lang="it-IT" sz="2400" b="1" dirty="0">
                <a:solidFill>
                  <a:srgbClr val="FF0000"/>
                </a:solidFill>
              </a:rPr>
              <a:t>. habil. </a:t>
            </a:r>
            <a:r>
              <a:rPr lang="ro-RO" sz="2400" b="1" dirty="0">
                <a:solidFill>
                  <a:srgbClr val="FF0000"/>
                </a:solidFill>
              </a:rPr>
              <a:t>ing. fiz.,  </a:t>
            </a:r>
            <a:r>
              <a:rPr lang="it-IT" sz="2400" b="1" dirty="0">
                <a:solidFill>
                  <a:srgbClr val="FF0000"/>
                </a:solidFill>
              </a:rPr>
              <a:t>Antoaneta Ene, </a:t>
            </a:r>
            <a:r>
              <a:rPr lang="ro-RO" sz="2400" b="1" dirty="0">
                <a:solidFill>
                  <a:srgbClr val="0000CC"/>
                </a:solidFill>
              </a:rPr>
              <a:t>Universitatea </a:t>
            </a:r>
            <a:r>
              <a:rPr lang="ro-RO" sz="2400" b="1" dirty="0" smtClean="0">
                <a:solidFill>
                  <a:srgbClr val="0000CC"/>
                </a:solidFill>
              </a:rPr>
              <a:t>"Dunărea</a:t>
            </a:r>
            <a:endParaRPr lang="en-US" sz="2400" b="1" dirty="0" smtClean="0">
              <a:solidFill>
                <a:srgbClr val="0000CC"/>
              </a:solidFill>
            </a:endParaRPr>
          </a:p>
          <a:p>
            <a:r>
              <a:rPr lang="en-US" sz="2400" b="1" dirty="0">
                <a:solidFill>
                  <a:srgbClr val="0000CC"/>
                </a:solidFill>
              </a:rPr>
              <a:t> </a:t>
            </a:r>
            <a:r>
              <a:rPr lang="en-US" sz="2400" b="1" dirty="0" smtClean="0">
                <a:solidFill>
                  <a:srgbClr val="0000CC"/>
                </a:solidFill>
              </a:rPr>
              <a:t>    </a:t>
            </a:r>
            <a:r>
              <a:rPr lang="ro-RO" sz="2400" b="1" dirty="0" smtClean="0">
                <a:solidFill>
                  <a:srgbClr val="0000CC"/>
                </a:solidFill>
              </a:rPr>
              <a:t> </a:t>
            </a:r>
            <a:r>
              <a:rPr lang="ro-RO" sz="2400" b="1" dirty="0">
                <a:solidFill>
                  <a:srgbClr val="0000CC"/>
                </a:solidFill>
              </a:rPr>
              <a:t>de </a:t>
            </a:r>
            <a:r>
              <a:rPr lang="ro-RO" sz="2400" b="1" dirty="0" smtClean="0">
                <a:solidFill>
                  <a:srgbClr val="0000CC"/>
                </a:solidFill>
              </a:rPr>
              <a:t>Jos“ </a:t>
            </a:r>
            <a:r>
              <a:rPr lang="ro-RO" sz="2400" b="1" dirty="0">
                <a:solidFill>
                  <a:srgbClr val="0000CC"/>
                </a:solidFill>
              </a:rPr>
              <a:t>din </a:t>
            </a:r>
            <a:r>
              <a:rPr lang="ro-RO" sz="2400" b="1" dirty="0" smtClean="0">
                <a:solidFill>
                  <a:srgbClr val="0000CC"/>
                </a:solidFill>
              </a:rPr>
              <a:t>Galați</a:t>
            </a:r>
            <a:r>
              <a:rPr lang="en-US" sz="2400" b="1" dirty="0" smtClean="0">
                <a:solidFill>
                  <a:srgbClr val="0000CC"/>
                </a:solidFill>
              </a:rPr>
              <a:t>, Rom</a:t>
            </a:r>
            <a:r>
              <a:rPr lang="ro-RO" sz="2400" b="1" dirty="0" smtClean="0">
                <a:solidFill>
                  <a:srgbClr val="0000CC"/>
                </a:solidFill>
              </a:rPr>
              <a:t>ânia (</a:t>
            </a:r>
            <a:r>
              <a:rPr lang="ro-RO" sz="2400" b="1" dirty="0" smtClean="0">
                <a:solidFill>
                  <a:srgbClr val="0000CC"/>
                </a:solidFill>
              </a:rPr>
              <a:t>BP3)</a:t>
            </a:r>
            <a:endParaRPr lang="ru-RU" sz="2400" b="1" dirty="0">
              <a:solidFill>
                <a:srgbClr val="0000CC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0000CC"/>
                </a:solidFill>
              </a:rPr>
              <a:t>    </a:t>
            </a:r>
            <a:r>
              <a:rPr lang="ro-RO" sz="2400" b="1" dirty="0" smtClean="0">
                <a:solidFill>
                  <a:srgbClr val="0000CC"/>
                </a:solidFill>
              </a:rPr>
              <a:t>Coordonator </a:t>
            </a:r>
            <a:r>
              <a:rPr lang="ro-RO" sz="2400" b="1" dirty="0">
                <a:solidFill>
                  <a:srgbClr val="0000CC"/>
                </a:solidFill>
              </a:rPr>
              <a:t>de proiect, </a:t>
            </a:r>
            <a:r>
              <a:rPr lang="ro-RO" sz="2400" b="1" dirty="0" smtClean="0">
                <a:solidFill>
                  <a:srgbClr val="FF0000"/>
                </a:solidFill>
              </a:rPr>
              <a:t>dr</a:t>
            </a:r>
            <a:r>
              <a:rPr lang="ro-RO" sz="2400" b="1" dirty="0">
                <a:solidFill>
                  <a:srgbClr val="FF0000"/>
                </a:solidFill>
              </a:rPr>
              <a:t>. Svetlana </a:t>
            </a:r>
            <a:r>
              <a:rPr lang="ro-RO" sz="2400" b="1" dirty="0" smtClean="0">
                <a:solidFill>
                  <a:srgbClr val="FF0000"/>
                </a:solidFill>
              </a:rPr>
              <a:t>Kovalișina</a:t>
            </a:r>
            <a:r>
              <a:rPr lang="ro-RO" sz="2400" b="1" dirty="0">
                <a:solidFill>
                  <a:srgbClr val="FF0000"/>
                </a:solidFill>
              </a:rPr>
              <a:t>, </a:t>
            </a:r>
            <a:r>
              <a:rPr lang="ro-RO" sz="2400" b="1" dirty="0">
                <a:solidFill>
                  <a:srgbClr val="0000CC"/>
                </a:solidFill>
              </a:rPr>
              <a:t>Centul Ştiinţific </a:t>
            </a:r>
            <a:r>
              <a:rPr lang="ro-RO" sz="2400" b="1" dirty="0" smtClean="0">
                <a:solidFill>
                  <a:srgbClr val="0000CC"/>
                </a:solidFill>
              </a:rPr>
              <a:t>U</a:t>
            </a:r>
            <a:r>
              <a:rPr lang="en-US" sz="2400" b="1" dirty="0">
                <a:solidFill>
                  <a:srgbClr val="0000CC"/>
                </a:solidFill>
              </a:rPr>
              <a:t>k</a:t>
            </a:r>
            <a:r>
              <a:rPr lang="ro-RO" sz="2400" b="1" dirty="0" smtClean="0">
                <a:solidFill>
                  <a:srgbClr val="0000CC"/>
                </a:solidFill>
              </a:rPr>
              <a:t>rainean </a:t>
            </a:r>
            <a:r>
              <a:rPr lang="ro-RO" sz="2400" b="1" dirty="0">
                <a:solidFill>
                  <a:srgbClr val="0000CC"/>
                </a:solidFill>
              </a:rPr>
              <a:t>de Ecologie </a:t>
            </a:r>
            <a:endParaRPr lang="en-US" sz="2400" b="1" dirty="0" smtClean="0">
              <a:solidFill>
                <a:srgbClr val="0000CC"/>
              </a:solidFill>
            </a:endParaRPr>
          </a:p>
          <a:p>
            <a:r>
              <a:rPr lang="en-US" sz="2400" b="1" dirty="0" smtClean="0">
                <a:solidFill>
                  <a:srgbClr val="0000CC"/>
                </a:solidFill>
              </a:rPr>
              <a:t>      </a:t>
            </a:r>
            <a:r>
              <a:rPr lang="ro-RO" sz="2400" b="1" dirty="0" smtClean="0">
                <a:solidFill>
                  <a:srgbClr val="0000CC"/>
                </a:solidFill>
              </a:rPr>
              <a:t>a </a:t>
            </a:r>
            <a:r>
              <a:rPr lang="ro-RO" sz="2400" b="1" dirty="0">
                <a:solidFill>
                  <a:srgbClr val="0000CC"/>
                </a:solidFill>
              </a:rPr>
              <a:t>Mărilor, Odesa, </a:t>
            </a:r>
            <a:r>
              <a:rPr lang="ro-RO" sz="2400" b="1" dirty="0" smtClean="0">
                <a:solidFill>
                  <a:srgbClr val="0000CC"/>
                </a:solidFill>
              </a:rPr>
              <a:t>U</a:t>
            </a:r>
            <a:r>
              <a:rPr lang="en-US" sz="2400" b="1" dirty="0" smtClean="0">
                <a:solidFill>
                  <a:srgbClr val="0000CC"/>
                </a:solidFill>
              </a:rPr>
              <a:t>k</a:t>
            </a:r>
            <a:r>
              <a:rPr lang="ro-RO" sz="2400" b="1" dirty="0" smtClean="0">
                <a:solidFill>
                  <a:srgbClr val="0000CC"/>
                </a:solidFill>
              </a:rPr>
              <a:t>raina (</a:t>
            </a:r>
            <a:r>
              <a:rPr lang="ro-RO" sz="2400" b="1" dirty="0" smtClean="0">
                <a:solidFill>
                  <a:srgbClr val="0000CC"/>
                </a:solidFill>
              </a:rPr>
              <a:t>BP4)</a:t>
            </a:r>
            <a:endParaRPr lang="ru-RU" sz="2400" b="1" dirty="0">
              <a:solidFill>
                <a:srgbClr val="0000CC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0000CC"/>
                </a:solidFill>
              </a:rPr>
              <a:t>    </a:t>
            </a:r>
            <a:r>
              <a:rPr lang="ro-RO" sz="2400" b="1" dirty="0" smtClean="0">
                <a:solidFill>
                  <a:srgbClr val="0000CC"/>
                </a:solidFill>
              </a:rPr>
              <a:t>Coordonator </a:t>
            </a:r>
            <a:r>
              <a:rPr lang="ro-RO" sz="2400" b="1" dirty="0">
                <a:solidFill>
                  <a:srgbClr val="0000CC"/>
                </a:solidFill>
              </a:rPr>
              <a:t>de proiect</a:t>
            </a:r>
            <a:r>
              <a:rPr lang="ro-RO" sz="2400" b="1" dirty="0" smtClean="0">
                <a:solidFill>
                  <a:srgbClr val="0000CC"/>
                </a:solidFill>
              </a:rPr>
              <a:t>, </a:t>
            </a:r>
            <a:r>
              <a:rPr lang="ro-RO" sz="2400" b="1" dirty="0" smtClean="0">
                <a:solidFill>
                  <a:srgbClr val="FF0000"/>
                </a:solidFill>
              </a:rPr>
              <a:t>dr.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ro-RO" sz="2400" b="1" dirty="0" smtClean="0">
                <a:solidFill>
                  <a:srgbClr val="FF0000"/>
                </a:solidFill>
              </a:rPr>
              <a:t>Alexand</a:t>
            </a:r>
            <a:r>
              <a:rPr lang="en-US" sz="2400" b="1" dirty="0" smtClean="0">
                <a:solidFill>
                  <a:srgbClr val="FF0000"/>
                </a:solidFill>
              </a:rPr>
              <a:t>e</a:t>
            </a:r>
            <a:r>
              <a:rPr lang="ro-RO" sz="2400" b="1" dirty="0" smtClean="0">
                <a:solidFill>
                  <a:srgbClr val="FF0000"/>
                </a:solidFill>
              </a:rPr>
              <a:t>r M</a:t>
            </a:r>
            <a:r>
              <a:rPr lang="en-US" sz="2400" b="1" dirty="0" smtClean="0">
                <a:solidFill>
                  <a:srgbClr val="FF0000"/>
                </a:solidFill>
              </a:rPr>
              <a:t>a</a:t>
            </a:r>
            <a:r>
              <a:rPr lang="ro-RO" sz="2400" b="1" dirty="0" smtClean="0">
                <a:solidFill>
                  <a:srgbClr val="FF0000"/>
                </a:solidFill>
              </a:rPr>
              <a:t>t</a:t>
            </a:r>
            <a:r>
              <a:rPr lang="en-US" sz="2400" b="1" dirty="0" smtClean="0">
                <a:solidFill>
                  <a:srgbClr val="FF0000"/>
                </a:solidFill>
              </a:rPr>
              <a:t>i</a:t>
            </a:r>
            <a:r>
              <a:rPr lang="ro-RO" sz="2400" b="1" dirty="0" smtClean="0">
                <a:solidFill>
                  <a:srgbClr val="FF0000"/>
                </a:solidFill>
              </a:rPr>
              <a:t>ghin</a:t>
            </a:r>
            <a:r>
              <a:rPr lang="ro-RO" sz="2400" b="1" dirty="0">
                <a:solidFill>
                  <a:srgbClr val="FF0000"/>
                </a:solidFill>
              </a:rPr>
              <a:t>, </a:t>
            </a:r>
            <a:r>
              <a:rPr lang="ro-RO" sz="2400" b="1" dirty="0">
                <a:solidFill>
                  <a:srgbClr val="0000CC"/>
                </a:solidFill>
              </a:rPr>
              <a:t>Centrul Hidrometeorologic a Mării </a:t>
            </a:r>
            <a:r>
              <a:rPr lang="ro-RO" sz="2400" b="1" dirty="0" smtClean="0">
                <a:solidFill>
                  <a:srgbClr val="0000CC"/>
                </a:solidFill>
              </a:rPr>
              <a:t>Negre</a:t>
            </a:r>
            <a:endParaRPr lang="en-US" sz="2400" b="1" dirty="0" smtClean="0">
              <a:solidFill>
                <a:srgbClr val="0000CC"/>
              </a:solidFill>
            </a:endParaRPr>
          </a:p>
          <a:p>
            <a:r>
              <a:rPr lang="en-US" sz="2400" b="1" dirty="0">
                <a:solidFill>
                  <a:srgbClr val="0000CC"/>
                </a:solidFill>
              </a:rPr>
              <a:t> </a:t>
            </a:r>
            <a:r>
              <a:rPr lang="en-US" sz="2400" b="1" dirty="0" smtClean="0">
                <a:solidFill>
                  <a:srgbClr val="0000CC"/>
                </a:solidFill>
              </a:rPr>
              <a:t>     </a:t>
            </a:r>
            <a:r>
              <a:rPr lang="ro-RO" sz="2400" b="1" dirty="0" smtClean="0">
                <a:solidFill>
                  <a:srgbClr val="0000CC"/>
                </a:solidFill>
              </a:rPr>
              <a:t>şi </a:t>
            </a:r>
            <a:r>
              <a:rPr lang="ro-RO" sz="2400" b="1" dirty="0">
                <a:solidFill>
                  <a:srgbClr val="0000CC"/>
                </a:solidFill>
              </a:rPr>
              <a:t>Azov, Odesa, </a:t>
            </a:r>
            <a:r>
              <a:rPr lang="ro-RO" sz="2400" b="1" dirty="0" smtClean="0">
                <a:solidFill>
                  <a:srgbClr val="0000CC"/>
                </a:solidFill>
              </a:rPr>
              <a:t>U</a:t>
            </a:r>
            <a:r>
              <a:rPr lang="en-US" sz="2400" b="1" dirty="0" smtClean="0">
                <a:solidFill>
                  <a:srgbClr val="0000CC"/>
                </a:solidFill>
              </a:rPr>
              <a:t>k</a:t>
            </a:r>
            <a:r>
              <a:rPr lang="ro-RO" sz="2400" b="1" dirty="0" smtClean="0">
                <a:solidFill>
                  <a:srgbClr val="0000CC"/>
                </a:solidFill>
              </a:rPr>
              <a:t>raina </a:t>
            </a:r>
            <a:r>
              <a:rPr lang="ro-RO" sz="2400" b="1" dirty="0">
                <a:solidFill>
                  <a:srgbClr val="0000CC"/>
                </a:solidFill>
              </a:rPr>
              <a:t>(</a:t>
            </a:r>
            <a:r>
              <a:rPr lang="ro-RO" sz="2400" b="1" dirty="0" smtClean="0">
                <a:solidFill>
                  <a:srgbClr val="0000CC"/>
                </a:solidFill>
              </a:rPr>
              <a:t>BP5)</a:t>
            </a:r>
            <a:endParaRPr lang="ru-RU" sz="2400" b="1" dirty="0">
              <a:solidFill>
                <a:srgbClr val="0000CC"/>
              </a:solidFill>
            </a:endParaRPr>
          </a:p>
          <a:p>
            <a:pPr algn="ctr"/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Киев</a:t>
            </a:r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,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4</a:t>
            </a:r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апреля</a:t>
            </a:r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 201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9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89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">
            <a:extLst>
              <a:ext uri="{FF2B5EF4-FFF2-40B4-BE49-F238E27FC236}">
                <a16:creationId xmlns:a16="http://schemas.microsoft.com/office/drawing/2014/main" xmlns="" id="{DA9DB5E3-0DCE-4207-8D6E-B0304D37C9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47"/>
          <a:stretch/>
        </p:blipFill>
        <p:spPr>
          <a:xfrm>
            <a:off x="0" y="0"/>
            <a:ext cx="12192000" cy="681875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A7954E4C-8834-4E14-996A-ADD65C57747C}"/>
              </a:ext>
            </a:extLst>
          </p:cNvPr>
          <p:cNvSpPr/>
          <p:nvPr/>
        </p:nvSpPr>
        <p:spPr>
          <a:xfrm>
            <a:off x="5230886" y="287079"/>
            <a:ext cx="1457325" cy="8187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xmlns="" id="{6981D2FD-BEC5-4402-B5C2-03E7D3F52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9833" y="1492370"/>
            <a:ext cx="49752" cy="47315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.</a:t>
            </a:r>
            <a:endParaRPr lang="ro-RO" sz="2400" dirty="0">
              <a:solidFill>
                <a:schemeClr val="bg1">
                  <a:lumMod val="95000"/>
                </a:schemeClr>
              </a:solidFill>
              <a:latin typeface="Trebuchet MS" panose="020B0603020202020204" pitchFamily="34" charset="0"/>
            </a:endParaRPr>
          </a:p>
        </p:txBody>
      </p:sp>
      <p:pic>
        <p:nvPicPr>
          <p:cNvPr id="9" name="Рисунок 8" descr="logo econet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886" y="282412"/>
            <a:ext cx="1457325" cy="8280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96883" y="1997839"/>
            <a:ext cx="1165932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Главная задача 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или цель 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проекта заключается в разработке инновационной интегрированной системы экологического мониторинга 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 предоставления обоснованных информационных данных о трансформации трансграничных водных экосистем бассейнов рек Днестра и Прута, обусловленных влиянием гидроэнергетических систем и с учетом изменения 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климата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Проект направлен 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на укрепление 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устойчивого трансграничного 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регионального 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сотрудничества, проведение 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комплексного научно-обоснованного мониторинга 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окружающей среды путем внедрения 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современных инновационных методов исследования 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функционирования речных экосистем в Черноморском 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бассейне.</a:t>
            </a:r>
            <a:endParaRPr lang="ro-RO" sz="24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en-US" sz="2400" b="1" dirty="0" smtClean="0">
              <a:solidFill>
                <a:srgbClr val="0000CC"/>
              </a:solidFill>
            </a:endParaRPr>
          </a:p>
          <a:p>
            <a:pPr algn="ctr"/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Киев</a:t>
            </a:r>
            <a:r>
              <a:rPr lang="it-IT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, 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4</a:t>
            </a:r>
            <a:r>
              <a:rPr lang="it-IT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апреля</a:t>
            </a:r>
            <a:r>
              <a:rPr lang="it-IT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 201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9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385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">
            <a:extLst>
              <a:ext uri="{FF2B5EF4-FFF2-40B4-BE49-F238E27FC236}">
                <a16:creationId xmlns:a16="http://schemas.microsoft.com/office/drawing/2014/main" xmlns="" id="{DA9DB5E3-0DCE-4207-8D6E-B0304D37C9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47"/>
          <a:stretch/>
        </p:blipFill>
        <p:spPr>
          <a:xfrm>
            <a:off x="0" y="0"/>
            <a:ext cx="12192000" cy="681875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A7954E4C-8834-4E14-996A-ADD65C57747C}"/>
              </a:ext>
            </a:extLst>
          </p:cNvPr>
          <p:cNvSpPr/>
          <p:nvPr/>
        </p:nvSpPr>
        <p:spPr>
          <a:xfrm>
            <a:off x="5230886" y="287079"/>
            <a:ext cx="1457325" cy="8187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xmlns="" id="{6981D2FD-BEC5-4402-B5C2-03E7D3F52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9833" y="1492370"/>
            <a:ext cx="49752" cy="47315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.</a:t>
            </a:r>
            <a:endParaRPr lang="ro-RO" sz="2400" dirty="0">
              <a:solidFill>
                <a:schemeClr val="bg1">
                  <a:lumMod val="95000"/>
                </a:schemeClr>
              </a:solidFill>
              <a:latin typeface="Trebuchet MS" panose="020B0603020202020204" pitchFamily="34" charset="0"/>
            </a:endParaRPr>
          </a:p>
        </p:txBody>
      </p:sp>
      <p:pic>
        <p:nvPicPr>
          <p:cNvPr id="9" name="Рисунок 8" descr="logo econet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886" y="282412"/>
            <a:ext cx="1457325" cy="8280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96883" y="1997839"/>
            <a:ext cx="1167658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800"/>
              </a:spcBef>
            </a:pPr>
            <a:r>
              <a:rPr lang="ru-RU" altLang="ro-RO" sz="2800" b="1" dirty="0" smtClean="0">
                <a:solidFill>
                  <a:srgbClr val="FF0000"/>
                </a:solidFill>
              </a:rPr>
              <a:t>Конкретные цели и задачи </a:t>
            </a:r>
            <a:endParaRPr lang="ro-RO" altLang="ro-RO" sz="2800" b="1" dirty="0">
              <a:solidFill>
                <a:srgbClr val="FF0000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Совместная разработка инновационных методов </a:t>
            </a:r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интегрированного мониторинга </a:t>
            </a:r>
            <a:r>
              <a:rPr lang="ru-RU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гидроэнергетического </a:t>
            </a:r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воздействия на водные экосистемы </a:t>
            </a:r>
            <a:r>
              <a:rPr lang="ru-RU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путем оптимизация методов исследования и инструментов, используемых в мониторинге окружающей среды </a:t>
            </a:r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400" i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Наращивания </a:t>
            </a:r>
            <a:r>
              <a:rPr lang="ru-RU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человеческого потенциала для комплексного управления трансграничными водными ресурсами путем </a:t>
            </a:r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обучение </a:t>
            </a:r>
            <a:r>
              <a:rPr lang="ru-RU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специалистов, привлечения молодежи к научно-исследовательскому и инновационному процессу;</a:t>
            </a:r>
            <a:endParaRPr lang="ro-RO" sz="2400" dirty="0">
              <a:solidFill>
                <a:srgbClr val="0000CC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Распространение </a:t>
            </a:r>
            <a:r>
              <a:rPr lang="ru-RU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знаний для укрепления трансграничного сотрудничества по комплексному мониторингу воздействия гидроэнергетики и изменения климата на речные экосистемы в бассейне Черного </a:t>
            </a:r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моря в том числе и через обмен </a:t>
            </a:r>
            <a:r>
              <a:rPr lang="ru-RU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информацией, представляющей общественный интерес, широкой общественности </a:t>
            </a:r>
          </a:p>
          <a:p>
            <a:pPr algn="ctr"/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ＭＳ Ｐゴシック" charset="0"/>
                <a:cs typeface="Times New Roman" pitchFamily="18" charset="0"/>
              </a:rPr>
              <a:t>Киев</a:t>
            </a:r>
            <a:r>
              <a:rPr lang="it-IT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ＭＳ Ｐゴシック" charset="0"/>
                <a:cs typeface="Times New Roman" pitchFamily="18" charset="0"/>
              </a:rPr>
              <a:t>, </a:t>
            </a:r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ＭＳ Ｐゴシック" charset="0"/>
                <a:cs typeface="Times New Roman" pitchFamily="18" charset="0"/>
              </a:rPr>
              <a:t>4</a:t>
            </a:r>
            <a:r>
              <a:rPr lang="it-IT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ＭＳ Ｐゴシック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ＭＳ Ｐゴシック" charset="0"/>
                <a:cs typeface="Times New Roman" pitchFamily="18" charset="0"/>
              </a:rPr>
              <a:t>апреля</a:t>
            </a:r>
            <a:r>
              <a:rPr lang="it-IT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ＭＳ Ｐゴシック" charset="0"/>
                <a:cs typeface="Times New Roman" pitchFamily="18" charset="0"/>
              </a:rPr>
              <a:t> 201</a:t>
            </a:r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ＭＳ Ｐゴシック" charset="0"/>
                <a:cs typeface="Times New Roman" pitchFamily="18" charset="0"/>
              </a:rPr>
              <a:t>9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580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">
            <a:extLst>
              <a:ext uri="{FF2B5EF4-FFF2-40B4-BE49-F238E27FC236}">
                <a16:creationId xmlns:a16="http://schemas.microsoft.com/office/drawing/2014/main" xmlns="" id="{DA9DB5E3-0DCE-4207-8D6E-B0304D37C9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47"/>
          <a:stretch/>
        </p:blipFill>
        <p:spPr>
          <a:xfrm>
            <a:off x="0" y="39249"/>
            <a:ext cx="12192000" cy="681875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A7954E4C-8834-4E14-996A-ADD65C57747C}"/>
              </a:ext>
            </a:extLst>
          </p:cNvPr>
          <p:cNvSpPr/>
          <p:nvPr/>
        </p:nvSpPr>
        <p:spPr>
          <a:xfrm>
            <a:off x="5230886" y="287079"/>
            <a:ext cx="1457325" cy="8187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xmlns="" id="{6981D2FD-BEC5-4402-B5C2-03E7D3F52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9833" y="1492370"/>
            <a:ext cx="49752" cy="47315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.</a:t>
            </a:r>
            <a:endParaRPr lang="ro-RO" sz="2400" dirty="0">
              <a:solidFill>
                <a:schemeClr val="bg1">
                  <a:lumMod val="95000"/>
                </a:schemeClr>
              </a:solidFill>
              <a:latin typeface="Trebuchet MS" panose="020B0603020202020204" pitchFamily="34" charset="0"/>
            </a:endParaRPr>
          </a:p>
        </p:txBody>
      </p:sp>
      <p:pic>
        <p:nvPicPr>
          <p:cNvPr id="9" name="Рисунок 8" descr="logo econet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886" y="282412"/>
            <a:ext cx="1457325" cy="8280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96883" y="1997839"/>
            <a:ext cx="1137656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FF0000"/>
                </a:solidFill>
              </a:rPr>
              <a:t>Целевые группы </a:t>
            </a:r>
            <a:r>
              <a:rPr lang="ru-RU" sz="2800" dirty="0">
                <a:solidFill>
                  <a:srgbClr val="0000CC"/>
                </a:solidFill>
              </a:rPr>
              <a:t>научно-исследовательские и образовательные </a:t>
            </a:r>
            <a:r>
              <a:rPr lang="ru-RU" sz="2800" dirty="0" smtClean="0">
                <a:solidFill>
                  <a:srgbClr val="0000CC"/>
                </a:solidFill>
              </a:rPr>
              <a:t>учреждения, региональные </a:t>
            </a:r>
            <a:r>
              <a:rPr lang="ru-RU" sz="2800" dirty="0">
                <a:solidFill>
                  <a:srgbClr val="0000CC"/>
                </a:solidFill>
              </a:rPr>
              <a:t>и национальные органы </a:t>
            </a:r>
            <a:r>
              <a:rPr lang="ru-RU" sz="2800" dirty="0" smtClean="0">
                <a:solidFill>
                  <a:srgbClr val="0000CC"/>
                </a:solidFill>
              </a:rPr>
              <a:t>власти</a:t>
            </a:r>
            <a:r>
              <a:rPr lang="ru-RU" sz="2800" dirty="0" smtClean="0">
                <a:solidFill>
                  <a:srgbClr val="0000CC"/>
                </a:solidFill>
              </a:rPr>
              <a:t>, </a:t>
            </a:r>
            <a:r>
              <a:rPr lang="ru-RU" sz="2800" dirty="0">
                <a:solidFill>
                  <a:srgbClr val="0000CC"/>
                </a:solidFill>
              </a:rPr>
              <a:t>НПО и широкая общественность</a:t>
            </a:r>
            <a:r>
              <a:rPr lang="ru-RU" sz="2800" dirty="0" smtClean="0">
                <a:solidFill>
                  <a:srgbClr val="0000CC"/>
                </a:solidFill>
              </a:rPr>
              <a:t>.</a:t>
            </a:r>
          </a:p>
          <a:p>
            <a:pPr algn="just"/>
            <a:r>
              <a:rPr lang="ru-RU" sz="2800" dirty="0" err="1" smtClean="0">
                <a:solidFill>
                  <a:srgbClr val="FF0000"/>
                </a:solidFill>
              </a:rPr>
              <a:t>Целевае</a:t>
            </a:r>
            <a:r>
              <a:rPr lang="ru-RU" sz="2800" dirty="0" smtClean="0">
                <a:solidFill>
                  <a:srgbClr val="FF0000"/>
                </a:solidFill>
              </a:rPr>
              <a:t> территории</a:t>
            </a:r>
            <a:r>
              <a:rPr lang="ro-RO" sz="2800" dirty="0" smtClean="0">
                <a:solidFill>
                  <a:srgbClr val="FF0000"/>
                </a:solidFill>
              </a:rPr>
              <a:t> </a:t>
            </a:r>
            <a:r>
              <a:rPr lang="ro-RO" sz="2800" dirty="0" smtClean="0">
                <a:solidFill>
                  <a:srgbClr val="0000CC"/>
                </a:solidFill>
              </a:rPr>
              <a:t>– </a:t>
            </a:r>
            <a:r>
              <a:rPr lang="ru-RU" sz="2800" dirty="0" smtClean="0">
                <a:solidFill>
                  <a:srgbClr val="0000CC"/>
                </a:solidFill>
              </a:rPr>
              <a:t>экосистемы бассейнов Днестра, Прута</a:t>
            </a:r>
            <a:endParaRPr lang="ro-RO" sz="2800" dirty="0">
              <a:solidFill>
                <a:srgbClr val="0000CC"/>
              </a:solidFill>
            </a:endParaRPr>
          </a:p>
          <a:p>
            <a:pPr algn="just"/>
            <a:endParaRPr lang="ro-RO" sz="2800" b="1" dirty="0" smtClean="0">
              <a:solidFill>
                <a:srgbClr val="0000CC"/>
              </a:solidFill>
            </a:endParaRPr>
          </a:p>
          <a:p>
            <a:pPr algn="just"/>
            <a:endParaRPr lang="ro-RO" sz="2800" b="1" dirty="0" smtClean="0">
              <a:solidFill>
                <a:srgbClr val="0000CC"/>
              </a:solidFill>
            </a:endParaRPr>
          </a:p>
          <a:p>
            <a:pPr algn="just"/>
            <a:endParaRPr lang="ro-RO" sz="2800" b="1" dirty="0" smtClean="0">
              <a:solidFill>
                <a:srgbClr val="0000CC"/>
              </a:solidFill>
            </a:endParaRPr>
          </a:p>
          <a:p>
            <a:pPr algn="just"/>
            <a:endParaRPr lang="en-US" sz="2800" b="1" dirty="0" smtClean="0">
              <a:solidFill>
                <a:srgbClr val="0000CC"/>
              </a:solidFill>
            </a:endParaRPr>
          </a:p>
          <a:p>
            <a:pPr algn="just"/>
            <a:endParaRPr lang="ro-RO" sz="2000" b="1" dirty="0" smtClean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ea typeface="ＭＳ Ｐゴシック" charset="0"/>
            </a:endParaRPr>
          </a:p>
          <a:p>
            <a:pPr algn="ctr"/>
            <a:endParaRPr lang="ru-RU" sz="20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761712" y="6428982"/>
            <a:ext cx="2488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Киев</a:t>
            </a:r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,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4</a:t>
            </a:r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апреля</a:t>
            </a:r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 201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9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AutoShape 2" descr="https://apf.attachmail.ru/cgi-bin/readmsg/5.jpg?id=15513470260000000578%3B0%3B5&amp;x-email=elzubcov%40mail.ru&amp;exif=1&amp;rid=1983615645175962571037708044351835193117"/>
          <p:cNvSpPr>
            <a:spLocks noChangeAspect="1" noChangeArrowheads="1"/>
          </p:cNvSpPr>
          <p:nvPr/>
        </p:nvSpPr>
        <p:spPr bwMode="auto">
          <a:xfrm>
            <a:off x="155575" y="-4052888"/>
            <a:ext cx="11277600" cy="8458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" name="Рисунок 14" descr="D:\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4075331"/>
            <a:ext cx="2731325" cy="23311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D:\BLACK SEE\27implimentarea proiectului\index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941" y="4075331"/>
            <a:ext cx="2528660" cy="23311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https://apf.attachmail.ru/cgi-bin/readmsg/IMG_20190213_120706.jpg?id=15540395950000000232%3B0%3B1&amp;x-email=elzubcov%40mail.ru&amp;exif=1&amp;rid=90325063931377678051035712150588092286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0245" y="4045722"/>
            <a:ext cx="3075709" cy="23311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 descr="C:\Users\elena\AppData\Local\Temp\IMG_20190213_120715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9594" y="4045723"/>
            <a:ext cx="3117127" cy="23311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3735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">
            <a:extLst>
              <a:ext uri="{FF2B5EF4-FFF2-40B4-BE49-F238E27FC236}">
                <a16:creationId xmlns:a16="http://schemas.microsoft.com/office/drawing/2014/main" xmlns="" id="{DA9DB5E3-0DCE-4207-8D6E-B0304D37C9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47"/>
          <a:stretch/>
        </p:blipFill>
        <p:spPr>
          <a:xfrm>
            <a:off x="0" y="0"/>
            <a:ext cx="11958452" cy="681875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A7954E4C-8834-4E14-996A-ADD65C57747C}"/>
              </a:ext>
            </a:extLst>
          </p:cNvPr>
          <p:cNvSpPr/>
          <p:nvPr/>
        </p:nvSpPr>
        <p:spPr>
          <a:xfrm>
            <a:off x="5230886" y="287079"/>
            <a:ext cx="1457325" cy="8187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xmlns="" id="{6981D2FD-BEC5-4402-B5C2-03E7D3F52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9833" y="1492370"/>
            <a:ext cx="49752" cy="47315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.</a:t>
            </a:r>
            <a:endParaRPr lang="ro-RO" sz="2400" dirty="0">
              <a:solidFill>
                <a:schemeClr val="bg1">
                  <a:lumMod val="95000"/>
                </a:schemeClr>
              </a:solidFill>
              <a:latin typeface="Trebuchet MS" panose="020B0603020202020204" pitchFamily="34" charset="0"/>
            </a:endParaRPr>
          </a:p>
        </p:txBody>
      </p:sp>
      <p:pic>
        <p:nvPicPr>
          <p:cNvPr id="9" name="Рисунок 8" descr="logo econet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886" y="282412"/>
            <a:ext cx="1457325" cy="8280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30629" y="1997839"/>
            <a:ext cx="11827824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o-RO" sz="2400" b="1" dirty="0" smtClean="0">
                <a:solidFill>
                  <a:srgbClr val="FF0000"/>
                </a:solidFill>
              </a:rPr>
              <a:t>Результаты </a:t>
            </a:r>
            <a:endParaRPr lang="ro-RO" altLang="ro-RO" sz="2400" b="1" dirty="0" smtClean="0">
              <a:solidFill>
                <a:srgbClr val="FF0000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Инновационная методология оценки 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воздействия гидроэнергетики на трансграничные реки путем включения новых показателей, процессов и методов оценки водных экосистем и внедрения лучших международных природоохранных практик;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ru-RU" sz="2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Набор </a:t>
            </a:r>
            <a:r>
              <a:rPr lang="ru-RU" sz="22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индикаторов</a:t>
            </a:r>
            <a:r>
              <a:rPr lang="en-US" sz="22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для 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оценки воздействия гидроэнергетических комплексов и изменения климата на гидробиологические, гидрохимические, гидрологические параметры функционирования трансграничных водных экосистем;</a:t>
            </a:r>
            <a:endParaRPr lang="ro-RO" sz="22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Междисциплинарный </a:t>
            </a:r>
            <a:r>
              <a:rPr lang="ru-RU" sz="22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мониторинг</a:t>
            </a:r>
            <a:r>
              <a:rPr lang="ru-RU" sz="22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 с использованием инновационных методов и методологий, состояния и функционирования трансграничных экосистем Днестра и Прута в плане оценки воздействия сооружения и  функционирования гидроэнергетических комплексов и климатических изменений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  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Киев</a:t>
            </a:r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,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4</a:t>
            </a:r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апреля</a:t>
            </a:r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 201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9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385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">
            <a:extLst>
              <a:ext uri="{FF2B5EF4-FFF2-40B4-BE49-F238E27FC236}">
                <a16:creationId xmlns:a16="http://schemas.microsoft.com/office/drawing/2014/main" xmlns="" id="{DA9DB5E3-0DCE-4207-8D6E-B0304D37C9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47"/>
          <a:stretch/>
        </p:blipFill>
        <p:spPr>
          <a:xfrm>
            <a:off x="0" y="39249"/>
            <a:ext cx="12192000" cy="681875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A7954E4C-8834-4E14-996A-ADD65C57747C}"/>
              </a:ext>
            </a:extLst>
          </p:cNvPr>
          <p:cNvSpPr/>
          <p:nvPr/>
        </p:nvSpPr>
        <p:spPr>
          <a:xfrm>
            <a:off x="5230886" y="287079"/>
            <a:ext cx="1457325" cy="8187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xmlns="" id="{6981D2FD-BEC5-4402-B5C2-03E7D3F52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9833" y="1492370"/>
            <a:ext cx="49752" cy="47315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.</a:t>
            </a:r>
            <a:endParaRPr lang="ro-RO" sz="2400" dirty="0">
              <a:solidFill>
                <a:schemeClr val="bg1">
                  <a:lumMod val="95000"/>
                </a:schemeClr>
              </a:solidFill>
              <a:latin typeface="Trebuchet MS" panose="020B0603020202020204" pitchFamily="34" charset="0"/>
            </a:endParaRPr>
          </a:p>
        </p:txBody>
      </p:sp>
      <p:pic>
        <p:nvPicPr>
          <p:cNvPr id="9" name="Рисунок 8" descr="logo econet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886" y="282412"/>
            <a:ext cx="1457325" cy="8280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49291" y="1997839"/>
            <a:ext cx="11775232" cy="5616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800"/>
              </a:spcBef>
            </a:pPr>
            <a:r>
              <a:rPr lang="ru-RU" sz="2000" b="1" dirty="0" smtClean="0">
                <a:solidFill>
                  <a:srgbClr val="FF0000"/>
                </a:solidFill>
              </a:rPr>
              <a:t>Достижения проекта</a:t>
            </a:r>
          </a:p>
          <a:p>
            <a:pPr marL="288000" indent="-342900" algn="just"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Углубленный  </a:t>
            </a:r>
            <a:r>
              <a:rPr lang="ru-RU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обзор 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национального и международного законодательства по мониторингу и устойчивому использованию поверхностных вод и трансграничных водных 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ресурсов</a:t>
            </a:r>
          </a:p>
          <a:p>
            <a:pPr marL="288000" lvl="0" indent="-342900" algn="just">
              <a:buFont typeface="Arial" pitchFamily="34" charset="0"/>
              <a:buChar char="•"/>
            </a:pPr>
            <a:r>
              <a:rPr lang="ru-RU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Стратегия сотрудничества 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по совместному мониторингу 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трансграничных речных экосистем….</a:t>
            </a:r>
            <a:endParaRPr lang="ro-RO" sz="24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marL="288000" indent="-342900" algn="just"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Социально-экономическая </a:t>
            </a:r>
            <a:r>
              <a:rPr lang="ru-RU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оценка потерянных </a:t>
            </a:r>
            <a:r>
              <a:rPr lang="ru-RU" sz="24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экосистемных</a:t>
            </a:r>
            <a:r>
              <a:rPr lang="ru-RU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услуг 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(идентификация </a:t>
            </a:r>
            <a:r>
              <a:rPr lang="ru-RU" sz="240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экосистемных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услуг, связанных с функционированием самих экосистем, степенью </a:t>
            </a:r>
            <a:r>
              <a:rPr lang="ru-RU" sz="24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обеспеченности </a:t>
            </a:r>
            <a:r>
              <a:rPr lang="ru-RU" sz="24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населения водой различного назначения, с состоянием биологических ресурсов, с рекреационными и др. экономическими услугами, с оценкой требований заинтересованные сторон и управленцев, с оценкой расходов на потери и компенсации);</a:t>
            </a:r>
            <a:endParaRPr lang="ro-RO" sz="24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spcBef>
                <a:spcPts val="1800"/>
              </a:spcBef>
              <a:buFont typeface="Arial" pitchFamily="34" charset="0"/>
              <a:buChar char="•"/>
            </a:pPr>
            <a:endParaRPr lang="ro-RO" sz="2400" dirty="0" smtClean="0">
              <a:solidFill>
                <a:srgbClr val="0000CC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endParaRPr lang="ru-RU" sz="2400" b="1" i="1" dirty="0" smtClean="0">
              <a:solidFill>
                <a:srgbClr val="FF0000"/>
              </a:solidFill>
            </a:endParaRPr>
          </a:p>
          <a:p>
            <a:pPr algn="ctr"/>
            <a:r>
              <a:rPr lang="ru-RU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Киев</a:t>
            </a:r>
            <a:r>
              <a:rPr lang="it-IT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, </a:t>
            </a:r>
            <a:r>
              <a:rPr lang="ru-RU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4</a:t>
            </a:r>
            <a:r>
              <a:rPr lang="it-IT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 </a:t>
            </a:r>
            <a:r>
              <a:rPr lang="ru-RU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апреля</a:t>
            </a:r>
            <a:r>
              <a:rPr lang="it-IT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 201</a:t>
            </a:r>
            <a:r>
              <a:rPr lang="ru-RU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 charset="0"/>
              </a:rPr>
              <a:t>9</a:t>
            </a:r>
            <a:endParaRPr lang="ru-RU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52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E1E1E1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E1E1E1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1766</TotalTime>
  <Words>1010</Words>
  <Application>Microsoft Office PowerPoint</Application>
  <PresentationFormat>Произвольный</PresentationFormat>
  <Paragraphs>112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.</vt:lpstr>
      <vt:lpstr>.</vt:lpstr>
      <vt:lpstr>.</vt:lpstr>
      <vt:lpstr>.</vt:lpstr>
      <vt:lpstr>.</vt:lpstr>
      <vt:lpstr>.</vt:lpstr>
      <vt:lpstr>.</vt:lpstr>
      <vt:lpstr>.</vt:lpstr>
      <vt:lpstr>.</vt:lpstr>
      <vt:lpstr>.</vt:lpstr>
      <vt:lpstr>.</vt:lpstr>
      <vt:lpstr>.</vt:lpstr>
      <vt:lpstr>.</vt:lpstr>
      <vt:lpstr>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Jesica</dc:creator>
  <cp:lastModifiedBy>Пользователь Windows</cp:lastModifiedBy>
  <cp:revision>130</cp:revision>
  <dcterms:created xsi:type="dcterms:W3CDTF">2018-08-30T12:28:00Z</dcterms:created>
  <dcterms:modified xsi:type="dcterms:W3CDTF">2019-03-31T14:41:23Z</dcterms:modified>
</cp:coreProperties>
</file>