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7" r:id="rId4"/>
    <p:sldId id="268" r:id="rId5"/>
    <p:sldId id="257" r:id="rId6"/>
    <p:sldId id="269" r:id="rId7"/>
    <p:sldId id="272" r:id="rId8"/>
    <p:sldId id="273" r:id="rId9"/>
    <p:sldId id="270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45" autoAdjust="0"/>
    <p:restoredTop sz="94660"/>
  </p:normalViewPr>
  <p:slideViewPr>
    <p:cSldViewPr>
      <p:cViewPr>
        <p:scale>
          <a:sx n="90" d="100"/>
          <a:sy n="90" d="100"/>
        </p:scale>
        <p:origin x="-69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gidrogeo.ggp@gmail.com" TargetMode="External"/><Relationship Id="rId2" Type="http://schemas.openxmlformats.org/officeDocument/2006/relationships/hyperlink" Target="mailto:babchuk@davr.gov.ua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info@de.gov.ua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828800"/>
            <a:ext cx="7772400" cy="18478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Отчет работы Рабочей Группы по Вопросам Планирования и Управления Речным Бассейном Днестра </a:t>
            </a:r>
            <a:br>
              <a:rPr lang="ru-RU" sz="24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период октябрь 2018- март 2019 годы 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7391400" cy="971104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1800" dirty="0" smtClean="0"/>
              <a:t>Сопредседатели Рабочей Группы</a:t>
            </a:r>
          </a:p>
          <a:p>
            <a:r>
              <a:rPr lang="ru-RU" sz="1800" dirty="0" smtClean="0"/>
              <a:t>Роман </a:t>
            </a:r>
            <a:r>
              <a:rPr lang="ru-RU" sz="1800" dirty="0" err="1" smtClean="0"/>
              <a:t>Михайлюк</a:t>
            </a:r>
            <a:r>
              <a:rPr lang="ru-RU" sz="1800" dirty="0" smtClean="0"/>
              <a:t> </a:t>
            </a:r>
          </a:p>
          <a:p>
            <a:r>
              <a:rPr lang="ru-RU" sz="1800" dirty="0" smtClean="0"/>
              <a:t>Анна </a:t>
            </a:r>
            <a:r>
              <a:rPr lang="ru-RU" sz="1800" dirty="0" err="1" smtClean="0"/>
              <a:t>Желяпов</a:t>
            </a:r>
            <a:endParaRPr lang="en-US" sz="18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143000" y="152400"/>
            <a:ext cx="68262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+mj-cs"/>
              </a:rPr>
              <a:t>Комиссия по Устойчивому Использованию и Охране Бассейна Реки Днестр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r="19759" b="32095"/>
          <a:stretch>
            <a:fillRect/>
          </a:stretch>
        </p:blipFill>
        <p:spPr bwMode="auto">
          <a:xfrm>
            <a:off x="73756" y="3733800"/>
            <a:ext cx="4682968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99669" y="3244334"/>
            <a:ext cx="2744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chemeClr val="accent5"/>
                </a:solidFill>
              </a:rPr>
              <a:t>Спасибо за внимание!</a:t>
            </a:r>
          </a:p>
        </p:txBody>
      </p:sp>
      <p:pic>
        <p:nvPicPr>
          <p:cNvPr id="21506" name="Picture 2" descr="Image may contain: sky, cloud, tree, plant, outdoor, nature and wa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657600"/>
            <a:ext cx="4064000" cy="3048000"/>
          </a:xfrm>
          <a:prstGeom prst="rect">
            <a:avLst/>
          </a:prstGeom>
          <a:noFill/>
        </p:spPr>
      </p:pic>
      <p:pic>
        <p:nvPicPr>
          <p:cNvPr id="21508" name="Picture 4" descr="Image may contain: sky, cloud, outdoor, nature and wa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657600"/>
            <a:ext cx="4064000" cy="3048000"/>
          </a:xfrm>
          <a:prstGeom prst="rect">
            <a:avLst/>
          </a:prstGeom>
          <a:noFill/>
        </p:spPr>
      </p:pic>
      <p:pic>
        <p:nvPicPr>
          <p:cNvPr id="21510" name="Picture 6" descr="Image may contain: sky, tree, plant, mountain, outdoor, nature and wa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52400"/>
            <a:ext cx="3962400" cy="2819400"/>
          </a:xfrm>
          <a:prstGeom prst="rect">
            <a:avLst/>
          </a:prstGeom>
          <a:noFill/>
        </p:spPr>
      </p:pic>
      <p:pic>
        <p:nvPicPr>
          <p:cNvPr id="21512" name="Picture 8" descr="Image may contain: sky, mountain, outdoor, nature and wat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1" y="152400"/>
            <a:ext cx="4191000" cy="281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nishoara\Desktop\GroupRu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7395"/>
          <a:stretch>
            <a:fillRect/>
          </a:stretch>
        </p:blipFill>
        <p:spPr bwMode="auto">
          <a:xfrm>
            <a:off x="685800" y="838200"/>
            <a:ext cx="7924800" cy="459768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514600" y="381000"/>
            <a:ext cx="4289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Молдавская часть Рабочей Группы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600" y="240268"/>
            <a:ext cx="4172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Украинская часть Рабочей Группы </a:t>
            </a:r>
            <a:endParaRPr lang="en-US" b="1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04800" y="878444"/>
            <a:ext cx="86868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dirty="0" err="1" smtClean="0"/>
              <a:t>РоманМихайлюк</a:t>
            </a:r>
            <a:r>
              <a:rPr lang="ru-RU" b="1" dirty="0" smtClean="0"/>
              <a:t> </a:t>
            </a:r>
            <a:r>
              <a:rPr lang="ru-RU" dirty="0" smtClean="0"/>
              <a:t>– начальник Днестровского бассейнового управления водных ресурсов, </a:t>
            </a:r>
            <a:r>
              <a:rPr lang="en-US" dirty="0" smtClean="0">
                <a:hlinkClick r:id="rId2"/>
              </a:rPr>
              <a:t>mromanm2016@gmail.com</a:t>
            </a:r>
            <a:r>
              <a:rPr lang="ru-RU" dirty="0" smtClean="0"/>
              <a:t> (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тел. </a:t>
            </a:r>
            <a:r>
              <a:rPr lang="ru-RU" dirty="0" smtClean="0"/>
              <a:t>067 343 5151)</a:t>
            </a:r>
            <a:endParaRPr lang="ru-RU" dirty="0" smtClean="0">
              <a:hlinkClick r:id="rId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uk-UA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dirty="0" smtClean="0"/>
              <a:t>Валерий </a:t>
            </a:r>
            <a:r>
              <a:rPr lang="ru-RU" b="1" dirty="0" err="1" smtClean="0"/>
              <a:t>Бабчук</a:t>
            </a:r>
            <a:r>
              <a:rPr lang="ru-RU" b="1" dirty="0" smtClean="0"/>
              <a:t> </a:t>
            </a:r>
            <a:r>
              <a:rPr lang="ru-RU" dirty="0" smtClean="0"/>
              <a:t>– начальник отдела координации территориальных органов Государственного агентства водных ресурсов Украины,</a:t>
            </a: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babchuk@davr.gov.ua</a:t>
            </a:r>
            <a:r>
              <a:rPr lang="ru-RU" dirty="0" smtClean="0"/>
              <a:t> (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тел. 099 308 04 74)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Петр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Кропотов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 главный специалист департамента предупреждения чрезвычайных ситуаций Государственной службы по чрезвычайным ситуациям Украины, </a:t>
            </a:r>
            <a:r>
              <a:rPr lang="en-US" dirty="0" smtClean="0">
                <a:hlinkClick r:id="rId2"/>
              </a:rPr>
              <a:t>oper@dsns.gov.ua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(тел. 096 612 5026)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Виктор Грабар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 главный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гидрегеолог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Подольской гидрогеологической партии Государственного предприятия «Украинская геологическая компания)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Госгеонедр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gidrogeo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.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ggp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@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gmail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.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com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(тел. 050 358 9112)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Виктор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Черевко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 директор департамента  государственного экологического контроля Государственной экологической инспекции Украины,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4"/>
              </a:rPr>
              <a:t>info@de.gov.ua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(068 122 7007)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Проведенные совместных заседаний Рабочей Группы по Вопросам Планирования и Управления Речным Бассейном Днестра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762000"/>
            <a:ext cx="2010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ноября 2018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447800"/>
            <a:ext cx="2238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Задачи заседания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457200" y="1981200"/>
            <a:ext cx="845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Обсуждение</a:t>
            </a:r>
            <a:r>
              <a:rPr lang="ru-RU" sz="1600" dirty="0" smtClean="0"/>
              <a:t> проекта плана деятельности Рабочей Группы на 2018-2019 </a:t>
            </a:r>
            <a:r>
              <a:rPr lang="ru-RU" sz="1600" dirty="0" err="1" smtClean="0"/>
              <a:t>гг</a:t>
            </a:r>
            <a:endParaRPr lang="en-US" sz="1600" dirty="0"/>
          </a:p>
        </p:txBody>
      </p:sp>
      <p:sp>
        <p:nvSpPr>
          <p:cNvPr id="9" name="Rectangle 4"/>
          <p:cNvSpPr/>
          <p:nvPr/>
        </p:nvSpPr>
        <p:spPr>
          <a:xfrm>
            <a:off x="304800" y="1143000"/>
            <a:ext cx="8458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en-US" sz="1600" dirty="0"/>
          </a:p>
        </p:txBody>
      </p:sp>
      <p:sp>
        <p:nvSpPr>
          <p:cNvPr id="10" name="Rectangle 4"/>
          <p:cNvSpPr/>
          <p:nvPr/>
        </p:nvSpPr>
        <p:spPr>
          <a:xfrm>
            <a:off x="1676400" y="1066800"/>
            <a:ext cx="563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dirty="0" smtClean="0"/>
              <a:t>Проведено первое заседание рабочей группы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981200" y="2362200"/>
            <a:ext cx="5061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Приняты следующие решения заседания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" y="2819400"/>
            <a:ext cx="8077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/>
              <a:t>Рассмотрение перспективы разработки совместного/согласованного  плана управления речным бассейном реки Днестр;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Координирование общих подходов к определению массивов поверхностных и подземных вод;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Обсуждение и рекомендации общих подходов к определению основного антропогенного влияния;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В сотрудничестве с группами по мониторингу и </a:t>
            </a:r>
            <a:r>
              <a:rPr lang="ru-RU" sz="2000" dirty="0" err="1" smtClean="0"/>
              <a:t>биоразнообразию</a:t>
            </a:r>
            <a:r>
              <a:rPr lang="ru-RU" sz="2000" dirty="0" smtClean="0"/>
              <a:t>, рассмотрены рекомендации по разработке программы мониторинга.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8767" y="76200"/>
            <a:ext cx="6297433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Проведенные совместных заседаний Рабочей Группы по Вопросам Планирования и Управления Речным Бассейном Днестра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85800"/>
            <a:ext cx="1891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марта 2019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43000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Задачи </a:t>
            </a:r>
            <a:r>
              <a:rPr lang="ru-RU" b="1" dirty="0" smtClean="0"/>
              <a:t>заседания</a:t>
            </a:r>
            <a:endParaRPr lang="en-US" b="1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600200"/>
            <a:ext cx="91440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Состояние реализации плана рабочей группы на 2019 г</a:t>
            </a: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Анализ проекта Правил процедуры Рабочей Группы по вопросам планирования и управления речным бассейном </a:t>
            </a: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Информирование о проведении научно-практической конференции «</a:t>
            </a:r>
            <a:r>
              <a:rPr lang="ru-RU" dirty="0" err="1" smtClean="0"/>
              <a:t>Биоразнообразие</a:t>
            </a:r>
            <a:r>
              <a:rPr lang="ru-RU" dirty="0" smtClean="0"/>
              <a:t> и факторы, влияющие на экосистемы Днестра», Тирасполь, 16-17 ноября 2018 г</a:t>
            </a: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Информирование о деятельности бассейновых Совета (Украина) и Комитета (Молдова)</a:t>
            </a: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Рекомендации по проведению весеннего эколого-репродуктивному попуску 2019 г и по обмену текущей гидрологической информацией</a:t>
            </a: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Результаты работы Рабочей группы по вопросам мониторинга и обмена информацией</a:t>
            </a: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Перспективы разработки совместного Плана управления бассейном реки Днестр</a:t>
            </a: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Предложения по реализации плана рабочей группы на следующее полугодие</a:t>
            </a: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Прочие вопросы (подготовка Правил эксплуатации Днестровского </a:t>
            </a:r>
            <a:r>
              <a:rPr lang="ru-RU" dirty="0" err="1" smtClean="0"/>
              <a:t>гидроэнергоузла</a:t>
            </a:r>
            <a:r>
              <a:rPr lang="ru-RU" dirty="0" smtClean="0"/>
              <a:t>, мероприятия ко Дню Днестра 2019, информирование о результатах международных проектах и др.)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057400" y="685800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uk-UA" sz="1600" b="1" dirty="0" smtClean="0"/>
              <a:t>Проведено </a:t>
            </a:r>
            <a:r>
              <a:rPr lang="ru-RU" altLang="uk-UA" sz="1600" b="1" dirty="0" err="1" smtClean="0"/>
              <a:t>веб-конференцию</a:t>
            </a:r>
            <a:r>
              <a:rPr lang="ru-RU" altLang="uk-UA" sz="1600" b="1" dirty="0" smtClean="0"/>
              <a:t> рабочей группы, на которой были рассмотрены следующие вопросы</a:t>
            </a:r>
            <a:r>
              <a:rPr lang="ru-RU" altLang="uk-UA" sz="1600" dirty="0" smtClean="0"/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810000" y="0"/>
            <a:ext cx="0" cy="652534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152400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uk-UA" sz="2400" b="1" dirty="0" smtClean="0">
                <a:solidFill>
                  <a:schemeClr val="accent1">
                    <a:lumMod val="75000"/>
                  </a:schemeClr>
                </a:solidFill>
              </a:rPr>
              <a:t>Вопросы повестки дня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419600" y="76200"/>
            <a:ext cx="4033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2400" b="1" dirty="0" smtClean="0">
                <a:solidFill>
                  <a:schemeClr val="accent1">
                    <a:lumMod val="75000"/>
                  </a:schemeClr>
                </a:solidFill>
              </a:rPr>
              <a:t>Результаты исполнения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3096" y="1502296"/>
            <a:ext cx="3650704" cy="1317104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Анализ проекта Правил Процедуры Рабочей Группы</a:t>
            </a:r>
            <a:endParaRPr lang="uk-UA" alt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86200" y="609600"/>
            <a:ext cx="5105400" cy="3276600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0" rtlCol="0" anchor="ctr"/>
          <a:lstStyle/>
          <a:p>
            <a:pPr algn="just">
              <a:spcBef>
                <a:spcPts val="600"/>
              </a:spcBef>
              <a:buFontTx/>
              <a:buChar char="-"/>
            </a:pP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обсужден проект Правил</a:t>
            </a:r>
            <a:r>
              <a:rPr lang="uk-UA" altLang="uk-UA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определены сроки согласование текста</a:t>
            </a:r>
            <a:r>
              <a:rPr lang="uk-UA" altLang="uk-UA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1600" b="1" dirty="0" smtClean="0">
                <a:latin typeface="Times New Roman" pitchFamily="18" charset="0"/>
                <a:cs typeface="Times New Roman" pitchFamily="18" charset="0"/>
              </a:rPr>
              <a:t>По дальнейшей процедуре есть два возможных варианта: </a:t>
            </a:r>
            <a:endParaRPr lang="ru-RU" alt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uk-UA" sz="1600" b="1" dirty="0" smtClean="0">
                <a:latin typeface="Times New Roman" pitchFamily="18" charset="0"/>
                <a:cs typeface="Times New Roman" pitchFamily="18" charset="0"/>
              </a:rPr>
              <a:t>1 вариант- если Комиссия не будет возражать, Правила процедуры РГ можно утвердить на этом заседании Комиссии. </a:t>
            </a:r>
          </a:p>
          <a:p>
            <a:pPr algn="just"/>
            <a:r>
              <a:rPr lang="ru-RU" altLang="uk-UA" sz="1600" b="1" dirty="0" smtClean="0">
                <a:latin typeface="Times New Roman" pitchFamily="18" charset="0"/>
                <a:cs typeface="Times New Roman" pitchFamily="18" charset="0"/>
              </a:rPr>
              <a:t>2 вариант - если Комиссия не согласится с   вариантом 1, Правила процедуры РГ утверждаются "в форме обмена письмами между сопредседателями Комиссии" (п. 58 Правил процедуры Комиссии).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0" y="4114800"/>
            <a:ext cx="914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81000" y="4572000"/>
            <a:ext cx="3124200" cy="1296144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Информация о деятельности бассейновых совет</a:t>
            </a:r>
            <a:r>
              <a:rPr lang="uk-UA" altLang="uk-UA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(Украина) и Комитета (Молдова)</a:t>
            </a:r>
            <a:endParaRPr lang="uk-UA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86200" y="4343400"/>
            <a:ext cx="5105400" cy="1828800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Tx/>
              <a:buChar char="-"/>
            </a:pPr>
            <a:r>
              <a:rPr lang="uk-UA" altLang="uk-UA" b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Украине</a:t>
            </a:r>
            <a:r>
              <a:rPr lang="uk-UA" altLang="uk-UA" b="1" dirty="0" smtClean="0">
                <a:latin typeface="Times New Roman" pitchFamily="18" charset="0"/>
                <a:cs typeface="Times New Roman" pitchFamily="18" charset="0"/>
              </a:rPr>
              <a:t> 15.11.2018 </a:t>
            </a: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г – проведено учредительное собрание бассейнового совета Днестра, следующее заседание планируется    24.05. 2019 г;</a:t>
            </a:r>
          </a:p>
          <a:p>
            <a:pPr algn="just">
              <a:buFontTx/>
              <a:buChar char="-"/>
            </a:pP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в Молдове проведено три заседания Комитета бассейнового округа Днестра.</a:t>
            </a:r>
            <a:endParaRPr lang="uk-UA" altLang="uk-UA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657600" y="0"/>
            <a:ext cx="0" cy="674136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72000" y="304800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2400" b="1" dirty="0" smtClean="0">
                <a:solidFill>
                  <a:schemeClr val="accent1">
                    <a:lumMod val="75000"/>
                  </a:schemeClr>
                </a:solidFill>
              </a:rPr>
              <a:t>Результаты исполнения</a:t>
            </a:r>
            <a:endParaRPr lang="ru-RU" sz="24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0" y="3276600"/>
            <a:ext cx="914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152400" y="1371600"/>
            <a:ext cx="3276600" cy="1152128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Рекомендации по проведению экологического попуска </a:t>
            </a:r>
            <a:r>
              <a:rPr lang="uk-UA" altLang="uk-UA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2019 г</a:t>
            </a:r>
            <a:endParaRPr lang="uk-UA" alt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810000" y="1066800"/>
            <a:ext cx="5181600" cy="1905000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0" rtlCol="0" anchor="ctr"/>
          <a:lstStyle/>
          <a:p>
            <a:pPr>
              <a:spcBef>
                <a:spcPts val="600"/>
              </a:spcBef>
              <a:buFontTx/>
              <a:buChar char="-"/>
            </a:pPr>
            <a:r>
              <a:rPr lang="uk-UA" alt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Украинская сторона отметила активное заполнение Днестровского водохранилища до отметки НПР;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Молдавская сторона отметила необходимость своевременного информирования о сбросах воды.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376535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uk-UA" sz="2400" b="1" dirty="0" smtClean="0">
                <a:solidFill>
                  <a:schemeClr val="accent1">
                    <a:lumMod val="75000"/>
                  </a:schemeClr>
                </a:solidFill>
              </a:rPr>
              <a:t>Вопросы повестки дня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8600" y="3792488"/>
            <a:ext cx="3024336" cy="1236712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Перспективы разработки общего/согласованного плана управления бассейном реки Днестр</a:t>
            </a:r>
            <a:endParaRPr lang="uk-UA" alt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10000" y="3505200"/>
            <a:ext cx="5181600" cy="1981200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uk-UA" alt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проведены предварительные консультации по структуре, содержанию и срокам подготовки планов управления речными бассейнами в Украине и Молдове</a:t>
            </a:r>
            <a:r>
              <a:rPr lang="uk-UA" altLang="uk-UA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согласились продолжить консультации на полях этого заседания Комиссии</a:t>
            </a:r>
            <a:endParaRPr lang="uk-UA" altLang="uk-UA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2400" y="533400"/>
            <a:ext cx="8865368" cy="1152128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0" rtlCol="0" anchor="ctr"/>
          <a:lstStyle/>
          <a:p>
            <a:pPr algn="just">
              <a:spcBef>
                <a:spcPts val="600"/>
              </a:spcBef>
              <a:buFontTx/>
              <a:buChar char="-"/>
            </a:pP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передать на рассмотрение Комиссии по устойчивому использованию и охране бассейна реки Днестр для последующего утверждения проект Правил процедуры Рабочей Группы по вопросу планирования и управления речным бассейном при Комиссии по устойчивому использованию и охране бассейна реки Днестр;</a:t>
            </a:r>
            <a:endParaRPr lang="uk-UA" altLang="uk-U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-116904" y="0"/>
            <a:ext cx="9260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/>
            <a:r>
              <a:rPr lang="ru-RU" b="1" dirty="0" smtClean="0"/>
              <a:t>Предложения по реализации плана Рабочей Группы на следующее полугодие</a:t>
            </a:r>
            <a:endParaRPr lang="en-US" b="1" dirty="0" smtClean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2400" y="1905000"/>
            <a:ext cx="8839200" cy="648072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0" rtlCol="0" anchor="ctr"/>
          <a:lstStyle/>
          <a:p>
            <a:pPr algn="just">
              <a:spcBef>
                <a:spcPts val="600"/>
              </a:spcBef>
              <a:buFontTx/>
              <a:buChar char="-"/>
            </a:pP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 продолжить работу по обмену информацией о деятельности бассейновых Совета (Украина) и Комитета(Молдова);</a:t>
            </a:r>
            <a:endParaRPr lang="uk-UA" altLang="uk-U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2400" y="2743200"/>
            <a:ext cx="8839200" cy="516632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0" rtlCol="0" anchor="ctr"/>
          <a:lstStyle/>
          <a:p>
            <a:pPr algn="just">
              <a:spcBef>
                <a:spcPts val="600"/>
              </a:spcBef>
              <a:buFontTx/>
              <a:buChar char="-"/>
            </a:pP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продолжить сотрудничество с другими Рабочими группами в рамках Комиссии;</a:t>
            </a:r>
            <a:endParaRPr lang="uk-UA" altLang="uk-U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2400" y="3429000"/>
            <a:ext cx="8839200" cy="914400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0" rtlCol="0" anchor="ctr"/>
          <a:lstStyle/>
          <a:p>
            <a:pPr algn="just">
              <a:spcBef>
                <a:spcPts val="600"/>
              </a:spcBef>
              <a:buFontTx/>
              <a:buChar char="-"/>
            </a:pP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принять участие в анализе отчетов, разработанных в рамках национальных и международных проектов в бассейне реки Днестр внести предложения и рекомендации к ним;</a:t>
            </a:r>
            <a:endParaRPr lang="uk-UA" altLang="uk-UA" b="1" dirty="0" err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2400" y="4572000"/>
            <a:ext cx="8763000" cy="360040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0" rtlCol="0" anchor="ctr"/>
          <a:lstStyle/>
          <a:p>
            <a:pPr algn="just">
              <a:spcBef>
                <a:spcPts val="600"/>
              </a:spcBef>
              <a:buFontTx/>
              <a:buChar char="-"/>
            </a:pP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подготовка годового отчета о работе рабочей группы;</a:t>
            </a:r>
            <a:endParaRPr lang="uk-UA" altLang="uk-UA" b="1" dirty="0" err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52400" y="5105400"/>
            <a:ext cx="8763000" cy="735360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0" rtlCol="0" anchor="ctr"/>
          <a:lstStyle/>
          <a:p>
            <a:pPr algn="just">
              <a:spcBef>
                <a:spcPts val="600"/>
              </a:spcBef>
              <a:buFontTx/>
              <a:buChar char="-"/>
            </a:pP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продолжить консультации по перспективах разработки совместного и/или </a:t>
            </a:r>
            <a:r>
              <a:rPr lang="ru-RU" altLang="uk-UA" b="1" dirty="0" err="1" smtClean="0">
                <a:latin typeface="Times New Roman" pitchFamily="18" charset="0"/>
                <a:cs typeface="Times New Roman" pitchFamily="18" charset="0"/>
              </a:rPr>
              <a:t>согласованого</a:t>
            </a: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плана управление бассейном реки Днестр;</a:t>
            </a:r>
            <a:endParaRPr lang="uk-UA" altLang="uk-UA" b="1" dirty="0" err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2400" y="6096000"/>
            <a:ext cx="8712968" cy="576064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0" rtlCol="0" anchor="ctr"/>
          <a:lstStyle/>
          <a:p>
            <a:pPr lvl="0" algn="just">
              <a:spcBef>
                <a:spcPts val="600"/>
              </a:spcBef>
              <a:buFontTx/>
              <a:buChar char="-"/>
            </a:pPr>
            <a:r>
              <a:rPr lang="ru-RU" altLang="uk-UA" b="1" dirty="0" smtClean="0">
                <a:latin typeface="Times New Roman" pitchFamily="18" charset="0"/>
                <a:cs typeface="Times New Roman" pitchFamily="18" charset="0"/>
              </a:rPr>
              <a:t> Продолжить подготовку и обсуждение Правил эксплуатации Днестровского </a:t>
            </a:r>
            <a:r>
              <a:rPr lang="ru-RU" altLang="uk-UA" b="1" smtClean="0">
                <a:latin typeface="Times New Roman" pitchFamily="18" charset="0"/>
                <a:cs typeface="Times New Roman" pitchFamily="18" charset="0"/>
              </a:rPr>
              <a:t>водохранилища.</a:t>
            </a:r>
            <a:endParaRPr lang="uk-UA" altLang="uk-UA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853</TotalTime>
  <Words>646</Words>
  <Application>Microsoft Office PowerPoint</Application>
  <PresentationFormat>Экран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Concourse</vt:lpstr>
      <vt:lpstr>Отчет работы Рабочей Группы по Вопросам Планирования и Управления Речным Бассейном Днестра   период октябрь 2018- март 2019 годы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Anishoara</dc:creator>
  <cp:lastModifiedBy>User</cp:lastModifiedBy>
  <cp:revision>90</cp:revision>
  <dcterms:created xsi:type="dcterms:W3CDTF">2006-08-16T00:00:00Z</dcterms:created>
  <dcterms:modified xsi:type="dcterms:W3CDTF">2019-04-03T13:43:41Z</dcterms:modified>
</cp:coreProperties>
</file>