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charts/chart10.xml" ContentType="application/vnd.openxmlformats-officedocument.drawingml.chart+xml"/>
  <Override PartName="/ppt/theme/themeOverride10.xml" ContentType="application/vnd.openxmlformats-officedocument.themeOverride+xml"/>
  <Override PartName="/ppt/notesSlides/notesSlide1.xml" ContentType="application/vnd.openxmlformats-officedocument.presentationml.notesSlide+xml"/>
  <Override PartName="/ppt/charts/chart11.xml" ContentType="application/vnd.openxmlformats-officedocument.drawingml.chart+xml"/>
  <Override PartName="/ppt/drawings/drawing1.xml" ContentType="application/vnd.openxmlformats-officedocument.drawingml.chartshapes+xml"/>
  <Override PartName="/ppt/charts/chart12.xml" ContentType="application/vnd.openxmlformats-officedocument.drawingml.chart+xml"/>
  <Override PartName="/ppt/drawings/drawing2.xml" ContentType="application/vnd.openxmlformats-officedocument.drawingml.chartshapes+xml"/>
  <Override PartName="/ppt/charts/chart13.xml" ContentType="application/vnd.openxmlformats-officedocument.drawingml.chart+xml"/>
  <Override PartName="/ppt/drawings/drawing3.xml" ContentType="application/vnd.openxmlformats-officedocument.drawingml.chartshapes+xml"/>
  <Override PartName="/ppt/charts/chart14.xml" ContentType="application/vnd.openxmlformats-officedocument.drawingml.chart+xml"/>
  <Override PartName="/ppt/charts/chart15.xml" ContentType="application/vnd.openxmlformats-officedocument.drawingml.chart+xml"/>
  <Override PartName="/ppt/drawings/drawing4.xml" ContentType="application/vnd.openxmlformats-officedocument.drawingml.chartshapes+xml"/>
  <Override PartName="/ppt/charts/chart16.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7.xml" ContentType="application/vnd.openxmlformats-officedocument.drawingml.chart+xml"/>
  <Override PartName="/ppt/theme/themeOverride11.xml" ContentType="application/vnd.openxmlformats-officedocument.themeOverride+xml"/>
  <Override PartName="/ppt/charts/chart18.xml" ContentType="application/vnd.openxmlformats-officedocument.drawingml.chart+xml"/>
  <Override PartName="/ppt/theme/themeOverride12.xml" ContentType="application/vnd.openxmlformats-officedocument.themeOverride+xml"/>
  <Override PartName="/ppt/charts/chart19.xml" ContentType="application/vnd.openxmlformats-officedocument.drawingml.chart+xml"/>
  <Override PartName="/ppt/theme/themeOverride13.xml" ContentType="application/vnd.openxmlformats-officedocument.themeOverride+xml"/>
  <Override PartName="/ppt/charts/chart20.xml" ContentType="application/vnd.openxmlformats-officedocument.drawingml.chart+xml"/>
  <Override PartName="/ppt/theme/themeOverride14.xml" ContentType="application/vnd.openxmlformats-officedocument.themeOverride+xml"/>
  <Override PartName="/ppt/charts/chart21.xml" ContentType="application/vnd.openxmlformats-officedocument.drawingml.chart+xml"/>
  <Override PartName="/ppt/theme/themeOverride15.xml" ContentType="application/vnd.openxmlformats-officedocument.themeOverride+xml"/>
  <Override PartName="/ppt/charts/chart22.xml" ContentType="application/vnd.openxmlformats-officedocument.drawingml.chart+xml"/>
  <Override PartName="/ppt/theme/themeOverride16.xml" ContentType="application/vnd.openxmlformats-officedocument.themeOverride+xml"/>
  <Override PartName="/ppt/charts/chart23.xml" ContentType="application/vnd.openxmlformats-officedocument.drawingml.chart+xml"/>
  <Override PartName="/ppt/theme/themeOverride17.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262" r:id="rId2"/>
    <p:sldId id="258" r:id="rId3"/>
    <p:sldId id="263" r:id="rId4"/>
    <p:sldId id="260" r:id="rId5"/>
    <p:sldId id="264" r:id="rId6"/>
    <p:sldId id="265" r:id="rId7"/>
    <p:sldId id="267" r:id="rId8"/>
    <p:sldId id="268" r:id="rId9"/>
    <p:sldId id="266" r:id="rId10"/>
    <p:sldId id="269" r:id="rId11"/>
    <p:sldId id="270" r:id="rId12"/>
    <p:sldId id="271" r:id="rId13"/>
    <p:sldId id="273" r:id="rId14"/>
    <p:sldId id="274" r:id="rId15"/>
    <p:sldId id="297" r:id="rId16"/>
    <p:sldId id="299" r:id="rId17"/>
    <p:sldId id="296" r:id="rId18"/>
    <p:sldId id="290" r:id="rId19"/>
    <p:sldId id="291" r:id="rId20"/>
    <p:sldId id="292" r:id="rId21"/>
    <p:sldId id="295" r:id="rId22"/>
    <p:sldId id="294" r:id="rId23"/>
    <p:sldId id="298" r:id="rId24"/>
    <p:sldId id="302" r:id="rId25"/>
    <p:sldId id="303" r:id="rId26"/>
    <p:sldId id="317" r:id="rId27"/>
    <p:sldId id="301" r:id="rId28"/>
    <p:sldId id="300" r:id="rId29"/>
    <p:sldId id="261" r:id="rId30"/>
    <p:sldId id="304" r:id="rId31"/>
    <p:sldId id="305" r:id="rId32"/>
    <p:sldId id="315" r:id="rId33"/>
    <p:sldId id="306" r:id="rId34"/>
    <p:sldId id="307" r:id="rId35"/>
    <p:sldId id="308" r:id="rId36"/>
    <p:sldId id="309" r:id="rId37"/>
    <p:sldId id="316" r:id="rId38"/>
    <p:sldId id="310" r:id="rId39"/>
    <p:sldId id="311" r:id="rId40"/>
    <p:sldId id="312" r:id="rId41"/>
    <p:sldId id="313" r:id="rId42"/>
    <p:sldId id="314" r:id="rId4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33"/>
    <p:restoredTop sz="94646"/>
  </p:normalViewPr>
  <p:slideViewPr>
    <p:cSldViewPr snapToGrid="0" snapToObjects="1">
      <p:cViewPr varScale="1">
        <p:scale>
          <a:sx n="69" d="100"/>
          <a:sy n="69" d="100"/>
        </p:scale>
        <p:origin x="-52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2" Type="http://schemas.openxmlformats.org/officeDocument/2006/relationships/oleObject" Target="file:///F:\&#1055;&#1088;&#1086;&#1077;&#1082;&#1090;%20&#1044;&#1085;&#1110;&#1089;&#1090;&#1077;&#1088;%202018\&#1054;&#1094;&#1077;&#1085;&#1082;&#1072;%20&#1074;&#1083;&#1080;&#1103;&#1085;&#1080;&#1103;%20&#1043;&#1045;&#1057;\&#1088;&#1110;&#1079;&#1085;&#1080;&#1094;&#1077;&#1074;&#1110;_&#1044;&#1085;&#1110;&#1089;&#1090;&#1077;&#1088;_1.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oleObject" Target="file:///D:\OKSANA\&#1056;&#1040;&#1041;&#1054;&#1058;&#1040;\GEF\&#1048;&#1089;&#1093;&#1086;&#1076;&#1085;&#1080;&#1082;&#1080;\&#1087;&#1086;&#1089;&#1083;%20&#1074;&#1077;&#1088;&#1089;&#1080;&#1103;\&#1047;&#1072;&#1083;&#1077;&#1097;&#1080;&#1082;&#1080;+&#1052;&#1086;&#1075;&#1080;&#1083;&#1077;&#1074;\zal_mogparam.xls" TargetMode="External"/><Relationship Id="rId1" Type="http://schemas.openxmlformats.org/officeDocument/2006/relationships/themeOverride" Target="../theme/themeOverride10.xm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huliaieva.o\Downloads\&#1044;&#1072;&#1085;&#1085;&#1099;&#1077;_&#1043;&#1069;&#1060;_&#1075;&#1080;&#1076;&#1088;&#1088;&#1086;&#1093;&#1080;&#1084;&#1080;&#1103;.xlsx" TargetMode="External"/></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huliaieva.o\Downloads\&#1044;&#1072;&#1085;&#1085;&#1099;&#1077;_&#1043;&#1069;&#1060;_&#1075;&#1080;&#1076;&#1088;&#1088;&#1086;&#1093;&#1080;&#1084;&#1080;&#1103;.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huliaieva.o\Downloads\&#1044;&#1072;&#1085;&#1085;&#1099;&#1077;_&#1043;&#1069;&#1060;_&#1075;&#1080;&#1076;&#1088;&#1088;&#1086;&#1093;&#1080;&#1084;&#1080;&#1103;.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huliaieva.o\Downloads\&#1044;&#1072;&#1085;&#1085;&#1099;&#1077;_&#1043;&#1069;&#1060;_&#1075;&#1080;&#1076;&#1088;&#1088;&#1086;&#1093;&#1080;&#1084;&#1080;&#1103;.xlsx" TargetMode="External"/></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huliaieva.o\Downloads\&#1044;&#1072;&#1085;&#1085;&#1099;&#1077;_&#1043;&#1069;&#1060;_&#1075;&#1080;&#1076;&#1088;&#1088;&#1086;&#1093;&#1080;&#1084;&#1080;&#1103;.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huliaieva.o\Downloads\&#1044;&#1072;&#1085;&#1085;&#1099;&#1077;_&#1043;&#1069;&#1060;_&#1075;&#1080;&#1076;&#1088;&#1088;&#1086;&#1093;&#1080;&#1084;&#1080;&#1103;.xlsx" TargetMode="External"/></Relationships>
</file>

<file path=ppt/charts/_rels/chart17.xml.rels><?xml version="1.0" encoding="UTF-8" standalone="yes"?>
<Relationships xmlns="http://schemas.openxmlformats.org/package/2006/relationships"><Relationship Id="rId2" Type="http://schemas.openxmlformats.org/officeDocument/2006/relationships/oleObject" Target="file:///D:\Disk%20D\2011\RAPORT2011\Chimia%20(version%202).xls" TargetMode="External"/><Relationship Id="rId1" Type="http://schemas.openxmlformats.org/officeDocument/2006/relationships/themeOverride" Target="../theme/themeOverride11.xml"/></Relationships>
</file>

<file path=ppt/charts/_rels/chart18.xml.rels><?xml version="1.0" encoding="UTF-8" standalone="yes"?>
<Relationships xmlns="http://schemas.openxmlformats.org/package/2006/relationships"><Relationship Id="rId2" Type="http://schemas.openxmlformats.org/officeDocument/2006/relationships/oleObject" Target="file:///D:\Disk%20D\2011\RAPORT2011\Chimia%20(version%202).xls" TargetMode="External"/><Relationship Id="rId1" Type="http://schemas.openxmlformats.org/officeDocument/2006/relationships/themeOverride" Target="../theme/themeOverride12.xml"/></Relationships>
</file>

<file path=ppt/charts/_rels/chart19.xml.rels><?xml version="1.0" encoding="UTF-8" standalone="yes"?>
<Relationships xmlns="http://schemas.openxmlformats.org/package/2006/relationships"><Relationship Id="rId2" Type="http://schemas.openxmlformats.org/officeDocument/2006/relationships/oleObject" Target="file:///L:\gef\&#1050;&#1085;&#1080;&#1075;&#1072;1&#1075;&#1099;&#1083;&#1082;&#1072;.xlsx" TargetMode="External"/><Relationship Id="rId1" Type="http://schemas.openxmlformats.org/officeDocument/2006/relationships/themeOverride" Target="../theme/themeOverride13.xml"/></Relationships>
</file>

<file path=ppt/charts/_rels/chart2.xml.rels><?xml version="1.0" encoding="UTF-8" standalone="yes"?>
<Relationships xmlns="http://schemas.openxmlformats.org/package/2006/relationships"><Relationship Id="rId2" Type="http://schemas.openxmlformats.org/officeDocument/2006/relationships/oleObject" Target="file:///D:\OKSANA\&#1056;&#1040;&#1041;&#1054;&#1058;&#1040;\GEF\&#1048;&#1089;&#1093;&#1086;&#1076;&#1085;&#1080;&#1082;&#1080;\&#1087;&#1086;&#1089;&#1083;%20&#1074;&#1077;&#1088;&#1089;&#1080;&#1103;\zalesh_parametr.xls" TargetMode="External"/><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2" Type="http://schemas.openxmlformats.org/officeDocument/2006/relationships/oleObject" Target="file:///L:\gef\&#1050;&#1085;&#1080;&#1075;&#1072;1&#1075;&#1099;&#1083;&#1082;&#1072;.xlsx" TargetMode="External"/><Relationship Id="rId1" Type="http://schemas.openxmlformats.org/officeDocument/2006/relationships/themeOverride" Target="../theme/themeOverride14.xml"/></Relationships>
</file>

<file path=ppt/charts/_rels/chart21.xml.rels><?xml version="1.0" encoding="UTF-8" standalone="yes"?>
<Relationships xmlns="http://schemas.openxmlformats.org/package/2006/relationships"><Relationship Id="rId2" Type="http://schemas.openxmlformats.org/officeDocument/2006/relationships/oleObject" Target="file:///D:\Disk%20D\2018\RAPORT\&#1050;&#1086;&#1087;&#1080;&#1103;%20&#1050;&#1086;&#1087;&#1080;&#1103;%20&#1080;&#1093;&#1090;&#1080;&#1086;&#1092;&#1072;&#1091;&#1085;&#1072;.xlsx" TargetMode="External"/><Relationship Id="rId1" Type="http://schemas.openxmlformats.org/officeDocument/2006/relationships/themeOverride" Target="../theme/themeOverride15.xml"/></Relationships>
</file>

<file path=ppt/charts/_rels/chart22.xml.rels><?xml version="1.0" encoding="UTF-8" standalone="yes"?>
<Relationships xmlns="http://schemas.openxmlformats.org/package/2006/relationships"><Relationship Id="rId2" Type="http://schemas.openxmlformats.org/officeDocument/2006/relationships/oleObject" Target="file:///D:\Disk%20D\2018\RAPORT\&#1050;&#1086;&#1087;&#1080;&#1103;%20&#1050;&#1086;&#1087;&#1080;&#1103;%20&#1080;&#1093;&#1090;&#1080;&#1086;&#1092;&#1072;&#1091;&#1085;&#1072;.xlsx" TargetMode="External"/><Relationship Id="rId1" Type="http://schemas.openxmlformats.org/officeDocument/2006/relationships/themeOverride" Target="../theme/themeOverride16.xml"/></Relationships>
</file>

<file path=ppt/charts/_rels/chart23.xml.rels><?xml version="1.0" encoding="UTF-8" standalone="yes"?>
<Relationships xmlns="http://schemas.openxmlformats.org/package/2006/relationships"><Relationship Id="rId2" Type="http://schemas.openxmlformats.org/officeDocument/2006/relationships/oleObject" Target="file:///D:\Disk%20D\2018\RAPORT\&#1050;&#1086;&#1087;&#1080;&#1103;%20&#1050;&#1086;&#1087;&#1080;&#1103;%20&#1080;&#1093;&#1090;&#1080;&#1086;&#1092;&#1072;&#1091;&#1085;&#1072;.xlsx" TargetMode="External"/><Relationship Id="rId1" Type="http://schemas.openxmlformats.org/officeDocument/2006/relationships/themeOverride" Target="../theme/themeOverride17.xml"/></Relationships>
</file>

<file path=ppt/charts/_rels/chart3.xml.rels><?xml version="1.0" encoding="UTF-8" standalone="yes"?>
<Relationships xmlns="http://schemas.openxmlformats.org/package/2006/relationships"><Relationship Id="rId2" Type="http://schemas.openxmlformats.org/officeDocument/2006/relationships/oleObject" Target="file:///D:\OKSANA\&#1056;&#1040;&#1041;&#1054;&#1058;&#1040;\GEF\&#1048;&#1089;&#1093;&#1086;&#1076;&#1085;&#1080;&#1082;&#1080;\&#1087;&#1086;&#1089;&#1083;%20&#1074;&#1077;&#1088;&#1089;&#1080;&#1103;\zalesh_parametr.xls"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D:\OKSANA\&#1056;&#1040;&#1041;&#1054;&#1058;&#1040;\GEF\&#1048;&#1089;&#1093;&#1086;&#1076;&#1085;&#1080;&#1082;&#1080;\&#1087;&#1086;&#1089;&#1083;%20&#1074;&#1077;&#1088;&#1089;&#1080;&#1103;\zalesh_parametr.xls"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C:\Users\Oksana\Desktop\gef\dann_29.08.2018\IHAAA\mogilov_param.xls"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C:\Users\Oksana\Desktop\gef\dann_29.08.2018\IHAAA\mogilov_param.xls"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file:///D:\OKSANA\&#1056;&#1040;&#1041;&#1054;&#1058;&#1040;\GEF\&#1048;&#1089;&#1093;&#1086;&#1076;&#1085;&#1080;&#1082;&#1080;\&#1087;&#1086;&#1089;&#1083;%20&#1074;&#1077;&#1088;&#1089;&#1080;&#1103;\&#1047;&#1072;&#1083;&#1077;&#1097;&#1080;&#1082;&#1080;+&#1052;&#1086;&#1075;&#1080;&#1083;&#1077;&#1074;\zal_mogparam.xls"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oleObject" Target="file:///D:\OKSANA\&#1056;&#1040;&#1041;&#1054;&#1058;&#1040;\GEF\&#1048;&#1089;&#1093;&#1086;&#1076;&#1085;&#1080;&#1082;&#1080;\&#1087;&#1086;&#1089;&#1083;%20&#1074;&#1077;&#1088;&#1089;&#1080;&#1103;\&#1047;&#1072;&#1083;&#1077;&#1097;&#1080;&#1082;&#1080;+&#1052;&#1086;&#1075;&#1080;&#1083;&#1077;&#1074;\zal_mogparam.xls"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oleObject" Target="file:///D:\OKSANA\&#1056;&#1040;&#1041;&#1054;&#1058;&#1040;\GEF\&#1048;&#1089;&#1093;&#1086;&#1076;&#1085;&#1080;&#1082;&#1080;\&#1087;&#1086;&#1089;&#1083;%20&#1074;&#1077;&#1088;&#1089;&#1080;&#1103;\&#1047;&#1072;&#1083;&#1077;&#1097;&#1080;&#1082;&#1080;+&#1052;&#1086;&#1075;&#1080;&#1083;&#1077;&#1074;\zal_mogparam.xls"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1"/>
    <c:plotArea>
      <c:layout>
        <c:manualLayout>
          <c:layoutTarget val="inner"/>
          <c:xMode val="edge"/>
          <c:yMode val="edge"/>
          <c:x val="0.10271092675841317"/>
          <c:y val="3.8167971698101294E-2"/>
          <c:w val="0.88625609709482334"/>
          <c:h val="0.84261146675332377"/>
        </c:manualLayout>
      </c:layout>
      <c:scatterChart>
        <c:scatterStyle val="lineMarker"/>
        <c:varyColors val="0"/>
        <c:ser>
          <c:idx val="0"/>
          <c:order val="0"/>
          <c:tx>
            <c:strRef>
              <c:f>'суміщені різницеві криві'!$B$2</c:f>
              <c:strCache>
                <c:ptCount val="1"/>
                <c:pt idx="0">
                  <c:v>заліщики</c:v>
                </c:pt>
              </c:strCache>
            </c:strRef>
          </c:tx>
          <c:spPr>
            <a:ln w="19050" cap="rnd">
              <a:solidFill>
                <a:srgbClr val="FF0000"/>
              </a:solidFill>
              <a:round/>
            </a:ln>
            <a:effectLst/>
          </c:spPr>
          <c:marker>
            <c:symbol val="circle"/>
            <c:size val="5"/>
            <c:spPr>
              <a:solidFill>
                <a:schemeClr val="accent1"/>
              </a:solidFill>
              <a:ln w="9525">
                <a:solidFill>
                  <a:schemeClr val="accent1"/>
                </a:solidFill>
              </a:ln>
              <a:effectLst/>
            </c:spPr>
          </c:marker>
          <c:xVal>
            <c:numRef>
              <c:f>'суміщені різницеві криві'!$A$3:$A$138</c:f>
              <c:numCache>
                <c:formatCode>General</c:formatCode>
                <c:ptCount val="136"/>
                <c:pt idx="0">
                  <c:v>1881</c:v>
                </c:pt>
                <c:pt idx="1">
                  <c:v>1882</c:v>
                </c:pt>
                <c:pt idx="2">
                  <c:v>1883</c:v>
                </c:pt>
                <c:pt idx="3">
                  <c:v>1884</c:v>
                </c:pt>
                <c:pt idx="4">
                  <c:v>1885</c:v>
                </c:pt>
                <c:pt idx="5">
                  <c:v>1886</c:v>
                </c:pt>
                <c:pt idx="6">
                  <c:v>1887</c:v>
                </c:pt>
                <c:pt idx="7">
                  <c:v>1888</c:v>
                </c:pt>
                <c:pt idx="8">
                  <c:v>1889</c:v>
                </c:pt>
                <c:pt idx="9">
                  <c:v>1890</c:v>
                </c:pt>
                <c:pt idx="10">
                  <c:v>1891</c:v>
                </c:pt>
                <c:pt idx="11">
                  <c:v>1892</c:v>
                </c:pt>
                <c:pt idx="12">
                  <c:v>1893</c:v>
                </c:pt>
                <c:pt idx="13">
                  <c:v>1894</c:v>
                </c:pt>
                <c:pt idx="14">
                  <c:v>1895</c:v>
                </c:pt>
                <c:pt idx="15">
                  <c:v>1896</c:v>
                </c:pt>
                <c:pt idx="16">
                  <c:v>1897</c:v>
                </c:pt>
                <c:pt idx="17">
                  <c:v>1898</c:v>
                </c:pt>
                <c:pt idx="18">
                  <c:v>1899</c:v>
                </c:pt>
                <c:pt idx="19">
                  <c:v>1900</c:v>
                </c:pt>
                <c:pt idx="20">
                  <c:v>1901</c:v>
                </c:pt>
                <c:pt idx="21">
                  <c:v>1902</c:v>
                </c:pt>
                <c:pt idx="22">
                  <c:v>1903</c:v>
                </c:pt>
                <c:pt idx="23">
                  <c:v>1904</c:v>
                </c:pt>
                <c:pt idx="24">
                  <c:v>1905</c:v>
                </c:pt>
                <c:pt idx="25">
                  <c:v>1906</c:v>
                </c:pt>
                <c:pt idx="26">
                  <c:v>1907</c:v>
                </c:pt>
                <c:pt idx="27">
                  <c:v>1908</c:v>
                </c:pt>
                <c:pt idx="28">
                  <c:v>1909</c:v>
                </c:pt>
                <c:pt idx="29">
                  <c:v>1910</c:v>
                </c:pt>
                <c:pt idx="30">
                  <c:v>1911</c:v>
                </c:pt>
                <c:pt idx="31">
                  <c:v>1912</c:v>
                </c:pt>
                <c:pt idx="32">
                  <c:v>1913</c:v>
                </c:pt>
                <c:pt idx="33">
                  <c:v>1914</c:v>
                </c:pt>
                <c:pt idx="34">
                  <c:v>1915</c:v>
                </c:pt>
                <c:pt idx="35">
                  <c:v>1916</c:v>
                </c:pt>
                <c:pt idx="36">
                  <c:v>1917</c:v>
                </c:pt>
                <c:pt idx="37">
                  <c:v>1918</c:v>
                </c:pt>
                <c:pt idx="38">
                  <c:v>1919</c:v>
                </c:pt>
                <c:pt idx="39">
                  <c:v>1920</c:v>
                </c:pt>
                <c:pt idx="40">
                  <c:v>1921</c:v>
                </c:pt>
                <c:pt idx="41">
                  <c:v>1922</c:v>
                </c:pt>
                <c:pt idx="42">
                  <c:v>1923</c:v>
                </c:pt>
                <c:pt idx="43">
                  <c:v>1924</c:v>
                </c:pt>
                <c:pt idx="44">
                  <c:v>1925</c:v>
                </c:pt>
                <c:pt idx="45">
                  <c:v>1926</c:v>
                </c:pt>
                <c:pt idx="46">
                  <c:v>1927</c:v>
                </c:pt>
                <c:pt idx="47">
                  <c:v>1928</c:v>
                </c:pt>
                <c:pt idx="48">
                  <c:v>1929</c:v>
                </c:pt>
                <c:pt idx="49">
                  <c:v>1930</c:v>
                </c:pt>
                <c:pt idx="50">
                  <c:v>1931</c:v>
                </c:pt>
                <c:pt idx="51">
                  <c:v>1932</c:v>
                </c:pt>
                <c:pt idx="52">
                  <c:v>1933</c:v>
                </c:pt>
                <c:pt idx="53">
                  <c:v>1934</c:v>
                </c:pt>
                <c:pt idx="54">
                  <c:v>1935</c:v>
                </c:pt>
                <c:pt idx="55">
                  <c:v>1936</c:v>
                </c:pt>
                <c:pt idx="56">
                  <c:v>1937</c:v>
                </c:pt>
                <c:pt idx="57">
                  <c:v>1938</c:v>
                </c:pt>
                <c:pt idx="58">
                  <c:v>1939</c:v>
                </c:pt>
                <c:pt idx="59">
                  <c:v>1940</c:v>
                </c:pt>
                <c:pt idx="60">
                  <c:v>1941</c:v>
                </c:pt>
                <c:pt idx="61">
                  <c:v>1942</c:v>
                </c:pt>
                <c:pt idx="62">
                  <c:v>1943</c:v>
                </c:pt>
                <c:pt idx="63">
                  <c:v>1944</c:v>
                </c:pt>
                <c:pt idx="64">
                  <c:v>1945</c:v>
                </c:pt>
                <c:pt idx="65">
                  <c:v>1946</c:v>
                </c:pt>
                <c:pt idx="66">
                  <c:v>1947</c:v>
                </c:pt>
                <c:pt idx="67">
                  <c:v>1948</c:v>
                </c:pt>
                <c:pt idx="68">
                  <c:v>1949</c:v>
                </c:pt>
                <c:pt idx="69">
                  <c:v>1950</c:v>
                </c:pt>
                <c:pt idx="70">
                  <c:v>1951</c:v>
                </c:pt>
                <c:pt idx="71">
                  <c:v>1952</c:v>
                </c:pt>
                <c:pt idx="72">
                  <c:v>1953</c:v>
                </c:pt>
                <c:pt idx="73">
                  <c:v>1954</c:v>
                </c:pt>
                <c:pt idx="74">
                  <c:v>1955</c:v>
                </c:pt>
                <c:pt idx="75">
                  <c:v>1956</c:v>
                </c:pt>
                <c:pt idx="76">
                  <c:v>1957</c:v>
                </c:pt>
                <c:pt idx="77">
                  <c:v>1958</c:v>
                </c:pt>
                <c:pt idx="78">
                  <c:v>1959</c:v>
                </c:pt>
                <c:pt idx="79">
                  <c:v>1960</c:v>
                </c:pt>
                <c:pt idx="80">
                  <c:v>1961</c:v>
                </c:pt>
                <c:pt idx="81">
                  <c:v>1962</c:v>
                </c:pt>
                <c:pt idx="82">
                  <c:v>1963</c:v>
                </c:pt>
                <c:pt idx="83">
                  <c:v>1964</c:v>
                </c:pt>
                <c:pt idx="84">
                  <c:v>1965</c:v>
                </c:pt>
                <c:pt idx="85">
                  <c:v>1966</c:v>
                </c:pt>
                <c:pt idx="86">
                  <c:v>1967</c:v>
                </c:pt>
                <c:pt idx="87">
                  <c:v>1968</c:v>
                </c:pt>
                <c:pt idx="88">
                  <c:v>1969</c:v>
                </c:pt>
                <c:pt idx="89">
                  <c:v>1970</c:v>
                </c:pt>
                <c:pt idx="90">
                  <c:v>1971</c:v>
                </c:pt>
                <c:pt idx="91">
                  <c:v>1972</c:v>
                </c:pt>
                <c:pt idx="92">
                  <c:v>1973</c:v>
                </c:pt>
                <c:pt idx="93">
                  <c:v>1974</c:v>
                </c:pt>
                <c:pt idx="94">
                  <c:v>1975</c:v>
                </c:pt>
                <c:pt idx="95">
                  <c:v>1976</c:v>
                </c:pt>
                <c:pt idx="96">
                  <c:v>1977</c:v>
                </c:pt>
                <c:pt idx="97">
                  <c:v>1978</c:v>
                </c:pt>
                <c:pt idx="98">
                  <c:v>1979</c:v>
                </c:pt>
                <c:pt idx="99">
                  <c:v>1980</c:v>
                </c:pt>
                <c:pt idx="100">
                  <c:v>1981</c:v>
                </c:pt>
                <c:pt idx="101">
                  <c:v>1982</c:v>
                </c:pt>
                <c:pt idx="102">
                  <c:v>1983</c:v>
                </c:pt>
                <c:pt idx="103">
                  <c:v>1984</c:v>
                </c:pt>
                <c:pt idx="104">
                  <c:v>1985</c:v>
                </c:pt>
                <c:pt idx="105">
                  <c:v>1986</c:v>
                </c:pt>
                <c:pt idx="106">
                  <c:v>1987</c:v>
                </c:pt>
                <c:pt idx="107">
                  <c:v>1988</c:v>
                </c:pt>
                <c:pt idx="108">
                  <c:v>1989</c:v>
                </c:pt>
                <c:pt idx="109">
                  <c:v>1990</c:v>
                </c:pt>
                <c:pt idx="110">
                  <c:v>1991</c:v>
                </c:pt>
                <c:pt idx="111">
                  <c:v>1992</c:v>
                </c:pt>
                <c:pt idx="112">
                  <c:v>1993</c:v>
                </c:pt>
                <c:pt idx="113">
                  <c:v>1994</c:v>
                </c:pt>
                <c:pt idx="114">
                  <c:v>1995</c:v>
                </c:pt>
                <c:pt idx="115">
                  <c:v>1996</c:v>
                </c:pt>
                <c:pt idx="116">
                  <c:v>1997</c:v>
                </c:pt>
                <c:pt idx="117">
                  <c:v>1998</c:v>
                </c:pt>
                <c:pt idx="118">
                  <c:v>1999</c:v>
                </c:pt>
                <c:pt idx="119">
                  <c:v>2000</c:v>
                </c:pt>
                <c:pt idx="120">
                  <c:v>2001</c:v>
                </c:pt>
                <c:pt idx="121">
                  <c:v>2002</c:v>
                </c:pt>
                <c:pt idx="122">
                  <c:v>2003</c:v>
                </c:pt>
                <c:pt idx="123">
                  <c:v>2004</c:v>
                </c:pt>
                <c:pt idx="124">
                  <c:v>2005</c:v>
                </c:pt>
                <c:pt idx="125">
                  <c:v>2006</c:v>
                </c:pt>
                <c:pt idx="126">
                  <c:v>2007</c:v>
                </c:pt>
                <c:pt idx="127">
                  <c:v>2008</c:v>
                </c:pt>
                <c:pt idx="128">
                  <c:v>2009</c:v>
                </c:pt>
                <c:pt idx="129">
                  <c:v>2010</c:v>
                </c:pt>
                <c:pt idx="130">
                  <c:v>2011</c:v>
                </c:pt>
                <c:pt idx="131">
                  <c:v>2012</c:v>
                </c:pt>
                <c:pt idx="132">
                  <c:v>2013</c:v>
                </c:pt>
                <c:pt idx="133">
                  <c:v>2014</c:v>
                </c:pt>
                <c:pt idx="134">
                  <c:v>2015</c:v>
                </c:pt>
                <c:pt idx="135">
                  <c:v>2016</c:v>
                </c:pt>
              </c:numCache>
            </c:numRef>
          </c:xVal>
          <c:yVal>
            <c:numRef>
              <c:f>'суміщені різницеві криві'!$B$3:$B$138</c:f>
              <c:numCache>
                <c:formatCode>General</c:formatCode>
                <c:ptCount val="136"/>
                <c:pt idx="66" formatCode="0.00">
                  <c:v>-0.40487013461566546</c:v>
                </c:pt>
                <c:pt idx="67" formatCode="0.00">
                  <c:v>1.587324787698964</c:v>
                </c:pt>
                <c:pt idx="68" formatCode="0.00">
                  <c:v>1.1239896516947554</c:v>
                </c:pt>
                <c:pt idx="69" formatCode="0.00">
                  <c:v>-0.31863425756756236</c:v>
                </c:pt>
                <c:pt idx="70" formatCode="0.00">
                  <c:v>-1.3958519081514815</c:v>
                </c:pt>
                <c:pt idx="71" formatCode="0.00">
                  <c:v>-1.7861057924200112</c:v>
                </c:pt>
                <c:pt idx="72" formatCode="0.00">
                  <c:v>-2.2932896794656283</c:v>
                </c:pt>
                <c:pt idx="73" formatCode="0.00">
                  <c:v>-3.4874373328266355</c:v>
                </c:pt>
                <c:pt idx="74" formatCode="0.00">
                  <c:v>-1.5829399125948214</c:v>
                </c:pt>
                <c:pt idx="75" formatCode="0.00">
                  <c:v>-2.3678325562360216</c:v>
                </c:pt>
                <c:pt idx="76" formatCode="0.00">
                  <c:v>-3.1527251998772217</c:v>
                </c:pt>
                <c:pt idx="77" formatCode="0.00">
                  <c:v>-3.1921890758144889</c:v>
                </c:pt>
                <c:pt idx="78" formatCode="0.00">
                  <c:v>-4.3717204788283599</c:v>
                </c:pt>
                <c:pt idx="79" formatCode="0.00">
                  <c:v>-4.8058231141382972</c:v>
                </c:pt>
                <c:pt idx="80" formatCode="0.00">
                  <c:v>-6.6050835318707311</c:v>
                </c:pt>
                <c:pt idx="81" formatCode="0.00">
                  <c:v>-6.7614774105850861</c:v>
                </c:pt>
                <c:pt idx="82" formatCode="0.00">
                  <c:v>-8.2625663212359495</c:v>
                </c:pt>
                <c:pt idx="83" formatCode="0.00">
                  <c:v>-8.4335764502974371</c:v>
                </c:pt>
                <c:pt idx="84" formatCode="0.00">
                  <c:v>-7.5522165543651374</c:v>
                </c:pt>
                <c:pt idx="85" formatCode="0.00">
                  <c:v>-6.8316354122513383</c:v>
                </c:pt>
                <c:pt idx="86" formatCode="0.00">
                  <c:v>-6.6080067819401576</c:v>
                </c:pt>
                <c:pt idx="87" formatCode="0.00">
                  <c:v>-6.3697619012818416</c:v>
                </c:pt>
                <c:pt idx="88" formatCode="0.00">
                  <c:v>-5.254541999795368</c:v>
                </c:pt>
                <c:pt idx="89" formatCode="0.00">
                  <c:v>-4.095473347267486</c:v>
                </c:pt>
                <c:pt idx="90" formatCode="0.00">
                  <c:v>-4.5003434818831547</c:v>
                </c:pt>
                <c:pt idx="91" formatCode="0.00">
                  <c:v>-5.1975386234415364</c:v>
                </c:pt>
                <c:pt idx="92" formatCode="0.00">
                  <c:v>-5.4708625049329802</c:v>
                </c:pt>
                <c:pt idx="93" formatCode="0.00">
                  <c:v>-5.0133738690676237</c:v>
                </c:pt>
                <c:pt idx="94" formatCode="0.00">
                  <c:v>-4.395106479383772</c:v>
                </c:pt>
                <c:pt idx="95" formatCode="0.00">
                  <c:v>-3.7037578379642428</c:v>
                </c:pt>
                <c:pt idx="96" formatCode="0.00">
                  <c:v>-3.8893842173728692</c:v>
                </c:pt>
                <c:pt idx="97" formatCode="0.00">
                  <c:v>-2.9203268193577556</c:v>
                </c:pt>
                <c:pt idx="98" formatCode="0.00">
                  <c:v>-2.4920706841866727</c:v>
                </c:pt>
                <c:pt idx="99" formatCode="0.00">
                  <c:v>0.55249426312174532</c:v>
                </c:pt>
                <c:pt idx="100" formatCode="0.00">
                  <c:v>1.7261791659967625</c:v>
                </c:pt>
                <c:pt idx="101" formatCode="0.00">
                  <c:v>1.6282502886709518</c:v>
                </c:pt>
                <c:pt idx="102" formatCode="0.00">
                  <c:v>1.0918339009310625</c:v>
                </c:pt>
                <c:pt idx="103" formatCode="0.00">
                  <c:v>0.42387126006694986</c:v>
                </c:pt>
                <c:pt idx="104" formatCode="0.00">
                  <c:v>0.38440738412968289</c:v>
                </c:pt>
                <c:pt idx="105" formatCode="0.00">
                  <c:v>-0.57588026367714884</c:v>
                </c:pt>
                <c:pt idx="106" formatCode="0.00">
                  <c:v>-1.6384816639139321</c:v>
                </c:pt>
                <c:pt idx="107" formatCode="0.00">
                  <c:v>-1.531783036379839</c:v>
                </c:pt>
                <c:pt idx="108" formatCode="0.00">
                  <c:v>-1.0012131487788045</c:v>
                </c:pt>
                <c:pt idx="109" formatCode="0.00">
                  <c:v>-2.3561395559583067</c:v>
                </c:pt>
                <c:pt idx="110" formatCode="0.00">
                  <c:v>-2.0740459242585811</c:v>
                </c:pt>
                <c:pt idx="111" formatCode="0.00">
                  <c:v>-2.1427423008901205</c:v>
                </c:pt>
                <c:pt idx="112" formatCode="0.00">
                  <c:v>-2.0360436733560272</c:v>
                </c:pt>
                <c:pt idx="113" formatCode="0.00">
                  <c:v>-2.937866319774316</c:v>
                </c:pt>
                <c:pt idx="114" formatCode="0.00">
                  <c:v>-3.5473639592498847</c:v>
                </c:pt>
                <c:pt idx="115" formatCode="0.00">
                  <c:v>-3.0167940716488504</c:v>
                </c:pt>
                <c:pt idx="116" formatCode="0.00">
                  <c:v>-2.223131677799369</c:v>
                </c:pt>
                <c:pt idx="117" formatCode="0.00">
                  <c:v>0.2367832556236118</c:v>
                </c:pt>
                <c:pt idx="118" formatCode="0.00">
                  <c:v>1.1327594019030458</c:v>
                </c:pt>
                <c:pt idx="119" formatCode="0.00">
                  <c:v>0.83020301971733124</c:v>
                </c:pt>
                <c:pt idx="120" formatCode="0.00">
                  <c:v>1.7992604177324443</c:v>
                </c:pt>
                <c:pt idx="121" formatCode="0.00">
                  <c:v>2.1690515515149849</c:v>
                </c:pt>
                <c:pt idx="122" formatCode="0.00">
                  <c:v>1.135682651972473</c:v>
                </c:pt>
                <c:pt idx="123" formatCode="0.00">
                  <c:v>1.0962187760352062</c:v>
                </c:pt>
                <c:pt idx="124" formatCode="0.00">
                  <c:v>1.3636961573877939</c:v>
                </c:pt>
                <c:pt idx="125" formatCode="0.00">
                  <c:v>1.850417293947421</c:v>
                </c:pt>
                <c:pt idx="126" formatCode="0.00">
                  <c:v>1.6501746641916593</c:v>
                </c:pt>
                <c:pt idx="127" formatCode="0.00">
                  <c:v>3.2915795781750261</c:v>
                </c:pt>
                <c:pt idx="128" formatCode="0.00">
                  <c:v>3.5444407091804782</c:v>
                </c:pt>
                <c:pt idx="129" formatCode="0.00">
                  <c:v>5.4050893783708842</c:v>
                </c:pt>
                <c:pt idx="130" formatCode="0.00">
                  <c:v>4.8832892409781312</c:v>
                </c:pt>
                <c:pt idx="131" formatCode="0.00">
                  <c:v>3.7768390896999398</c:v>
                </c:pt>
                <c:pt idx="132" formatCode="0.00">
                  <c:v>2.8311676922402444</c:v>
                </c:pt>
                <c:pt idx="133" formatCode="0.00">
                  <c:v>1.19853252846516</c:v>
                </c:pt>
                <c:pt idx="134" formatCode="0.00">
                  <c:v>4.3848751041528711E-3</c:v>
                </c:pt>
              </c:numCache>
            </c:numRef>
          </c:yVal>
          <c:smooth val="0"/>
          <c:extLst xmlns:c16r2="http://schemas.microsoft.com/office/drawing/2015/06/chart">
            <c:ext xmlns:c16="http://schemas.microsoft.com/office/drawing/2014/chart" uri="{C3380CC4-5D6E-409C-BE32-E72D297353CC}">
              <c16:uniqueId val="{00000000-E5AA-1C4C-9DA3-28E3B48BB53C}"/>
            </c:ext>
          </c:extLst>
        </c:ser>
        <c:ser>
          <c:idx val="1"/>
          <c:order val="1"/>
          <c:tx>
            <c:strRef>
              <c:f>'суміщені різницеві криві'!$C$2</c:f>
              <c:strCache>
                <c:ptCount val="1"/>
                <c:pt idx="0">
                  <c:v>бендери</c:v>
                </c:pt>
              </c:strCache>
            </c:strRef>
          </c:tx>
          <c:spPr>
            <a:ln w="19050" cap="rnd">
              <a:solidFill>
                <a:srgbClr val="7030A0"/>
              </a:solidFill>
              <a:round/>
            </a:ln>
            <a:effectLst/>
          </c:spPr>
          <c:marker>
            <c:symbol val="circle"/>
            <c:size val="5"/>
            <c:spPr>
              <a:solidFill>
                <a:srgbClr val="7030A0"/>
              </a:solidFill>
              <a:ln w="9525">
                <a:solidFill>
                  <a:schemeClr val="accent2"/>
                </a:solidFill>
              </a:ln>
              <a:effectLst/>
            </c:spPr>
          </c:marker>
          <c:xVal>
            <c:numRef>
              <c:f>'суміщені різницеві криві'!$A$3:$A$138</c:f>
              <c:numCache>
                <c:formatCode>General</c:formatCode>
                <c:ptCount val="136"/>
                <c:pt idx="0">
                  <c:v>1881</c:v>
                </c:pt>
                <c:pt idx="1">
                  <c:v>1882</c:v>
                </c:pt>
                <c:pt idx="2">
                  <c:v>1883</c:v>
                </c:pt>
                <c:pt idx="3">
                  <c:v>1884</c:v>
                </c:pt>
                <c:pt idx="4">
                  <c:v>1885</c:v>
                </c:pt>
                <c:pt idx="5">
                  <c:v>1886</c:v>
                </c:pt>
                <c:pt idx="6">
                  <c:v>1887</c:v>
                </c:pt>
                <c:pt idx="7">
                  <c:v>1888</c:v>
                </c:pt>
                <c:pt idx="8">
                  <c:v>1889</c:v>
                </c:pt>
                <c:pt idx="9">
                  <c:v>1890</c:v>
                </c:pt>
                <c:pt idx="10">
                  <c:v>1891</c:v>
                </c:pt>
                <c:pt idx="11">
                  <c:v>1892</c:v>
                </c:pt>
                <c:pt idx="12">
                  <c:v>1893</c:v>
                </c:pt>
                <c:pt idx="13">
                  <c:v>1894</c:v>
                </c:pt>
                <c:pt idx="14">
                  <c:v>1895</c:v>
                </c:pt>
                <c:pt idx="15">
                  <c:v>1896</c:v>
                </c:pt>
                <c:pt idx="16">
                  <c:v>1897</c:v>
                </c:pt>
                <c:pt idx="17">
                  <c:v>1898</c:v>
                </c:pt>
                <c:pt idx="18">
                  <c:v>1899</c:v>
                </c:pt>
                <c:pt idx="19">
                  <c:v>1900</c:v>
                </c:pt>
                <c:pt idx="20">
                  <c:v>1901</c:v>
                </c:pt>
                <c:pt idx="21">
                  <c:v>1902</c:v>
                </c:pt>
                <c:pt idx="22">
                  <c:v>1903</c:v>
                </c:pt>
                <c:pt idx="23">
                  <c:v>1904</c:v>
                </c:pt>
                <c:pt idx="24">
                  <c:v>1905</c:v>
                </c:pt>
                <c:pt idx="25">
                  <c:v>1906</c:v>
                </c:pt>
                <c:pt idx="26">
                  <c:v>1907</c:v>
                </c:pt>
                <c:pt idx="27">
                  <c:v>1908</c:v>
                </c:pt>
                <c:pt idx="28">
                  <c:v>1909</c:v>
                </c:pt>
                <c:pt idx="29">
                  <c:v>1910</c:v>
                </c:pt>
                <c:pt idx="30">
                  <c:v>1911</c:v>
                </c:pt>
                <c:pt idx="31">
                  <c:v>1912</c:v>
                </c:pt>
                <c:pt idx="32">
                  <c:v>1913</c:v>
                </c:pt>
                <c:pt idx="33">
                  <c:v>1914</c:v>
                </c:pt>
                <c:pt idx="34">
                  <c:v>1915</c:v>
                </c:pt>
                <c:pt idx="35">
                  <c:v>1916</c:v>
                </c:pt>
                <c:pt idx="36">
                  <c:v>1917</c:v>
                </c:pt>
                <c:pt idx="37">
                  <c:v>1918</c:v>
                </c:pt>
                <c:pt idx="38">
                  <c:v>1919</c:v>
                </c:pt>
                <c:pt idx="39">
                  <c:v>1920</c:v>
                </c:pt>
                <c:pt idx="40">
                  <c:v>1921</c:v>
                </c:pt>
                <c:pt idx="41">
                  <c:v>1922</c:v>
                </c:pt>
                <c:pt idx="42">
                  <c:v>1923</c:v>
                </c:pt>
                <c:pt idx="43">
                  <c:v>1924</c:v>
                </c:pt>
                <c:pt idx="44">
                  <c:v>1925</c:v>
                </c:pt>
                <c:pt idx="45">
                  <c:v>1926</c:v>
                </c:pt>
                <c:pt idx="46">
                  <c:v>1927</c:v>
                </c:pt>
                <c:pt idx="47">
                  <c:v>1928</c:v>
                </c:pt>
                <c:pt idx="48">
                  <c:v>1929</c:v>
                </c:pt>
                <c:pt idx="49">
                  <c:v>1930</c:v>
                </c:pt>
                <c:pt idx="50">
                  <c:v>1931</c:v>
                </c:pt>
                <c:pt idx="51">
                  <c:v>1932</c:v>
                </c:pt>
                <c:pt idx="52">
                  <c:v>1933</c:v>
                </c:pt>
                <c:pt idx="53">
                  <c:v>1934</c:v>
                </c:pt>
                <c:pt idx="54">
                  <c:v>1935</c:v>
                </c:pt>
                <c:pt idx="55">
                  <c:v>1936</c:v>
                </c:pt>
                <c:pt idx="56">
                  <c:v>1937</c:v>
                </c:pt>
                <c:pt idx="57">
                  <c:v>1938</c:v>
                </c:pt>
                <c:pt idx="58">
                  <c:v>1939</c:v>
                </c:pt>
                <c:pt idx="59">
                  <c:v>1940</c:v>
                </c:pt>
                <c:pt idx="60">
                  <c:v>1941</c:v>
                </c:pt>
                <c:pt idx="61">
                  <c:v>1942</c:v>
                </c:pt>
                <c:pt idx="62">
                  <c:v>1943</c:v>
                </c:pt>
                <c:pt idx="63">
                  <c:v>1944</c:v>
                </c:pt>
                <c:pt idx="64">
                  <c:v>1945</c:v>
                </c:pt>
                <c:pt idx="65">
                  <c:v>1946</c:v>
                </c:pt>
                <c:pt idx="66">
                  <c:v>1947</c:v>
                </c:pt>
                <c:pt idx="67">
                  <c:v>1948</c:v>
                </c:pt>
                <c:pt idx="68">
                  <c:v>1949</c:v>
                </c:pt>
                <c:pt idx="69">
                  <c:v>1950</c:v>
                </c:pt>
                <c:pt idx="70">
                  <c:v>1951</c:v>
                </c:pt>
                <c:pt idx="71">
                  <c:v>1952</c:v>
                </c:pt>
                <c:pt idx="72">
                  <c:v>1953</c:v>
                </c:pt>
                <c:pt idx="73">
                  <c:v>1954</c:v>
                </c:pt>
                <c:pt idx="74">
                  <c:v>1955</c:v>
                </c:pt>
                <c:pt idx="75">
                  <c:v>1956</c:v>
                </c:pt>
                <c:pt idx="76">
                  <c:v>1957</c:v>
                </c:pt>
                <c:pt idx="77">
                  <c:v>1958</c:v>
                </c:pt>
                <c:pt idx="78">
                  <c:v>1959</c:v>
                </c:pt>
                <c:pt idx="79">
                  <c:v>1960</c:v>
                </c:pt>
                <c:pt idx="80">
                  <c:v>1961</c:v>
                </c:pt>
                <c:pt idx="81">
                  <c:v>1962</c:v>
                </c:pt>
                <c:pt idx="82">
                  <c:v>1963</c:v>
                </c:pt>
                <c:pt idx="83">
                  <c:v>1964</c:v>
                </c:pt>
                <c:pt idx="84">
                  <c:v>1965</c:v>
                </c:pt>
                <c:pt idx="85">
                  <c:v>1966</c:v>
                </c:pt>
                <c:pt idx="86">
                  <c:v>1967</c:v>
                </c:pt>
                <c:pt idx="87">
                  <c:v>1968</c:v>
                </c:pt>
                <c:pt idx="88">
                  <c:v>1969</c:v>
                </c:pt>
                <c:pt idx="89">
                  <c:v>1970</c:v>
                </c:pt>
                <c:pt idx="90">
                  <c:v>1971</c:v>
                </c:pt>
                <c:pt idx="91">
                  <c:v>1972</c:v>
                </c:pt>
                <c:pt idx="92">
                  <c:v>1973</c:v>
                </c:pt>
                <c:pt idx="93">
                  <c:v>1974</c:v>
                </c:pt>
                <c:pt idx="94">
                  <c:v>1975</c:v>
                </c:pt>
                <c:pt idx="95">
                  <c:v>1976</c:v>
                </c:pt>
                <c:pt idx="96">
                  <c:v>1977</c:v>
                </c:pt>
                <c:pt idx="97">
                  <c:v>1978</c:v>
                </c:pt>
                <c:pt idx="98">
                  <c:v>1979</c:v>
                </c:pt>
                <c:pt idx="99">
                  <c:v>1980</c:v>
                </c:pt>
                <c:pt idx="100">
                  <c:v>1981</c:v>
                </c:pt>
                <c:pt idx="101">
                  <c:v>1982</c:v>
                </c:pt>
                <c:pt idx="102">
                  <c:v>1983</c:v>
                </c:pt>
                <c:pt idx="103">
                  <c:v>1984</c:v>
                </c:pt>
                <c:pt idx="104">
                  <c:v>1985</c:v>
                </c:pt>
                <c:pt idx="105">
                  <c:v>1986</c:v>
                </c:pt>
                <c:pt idx="106">
                  <c:v>1987</c:v>
                </c:pt>
                <c:pt idx="107">
                  <c:v>1988</c:v>
                </c:pt>
                <c:pt idx="108">
                  <c:v>1989</c:v>
                </c:pt>
                <c:pt idx="109">
                  <c:v>1990</c:v>
                </c:pt>
                <c:pt idx="110">
                  <c:v>1991</c:v>
                </c:pt>
                <c:pt idx="111">
                  <c:v>1992</c:v>
                </c:pt>
                <c:pt idx="112">
                  <c:v>1993</c:v>
                </c:pt>
                <c:pt idx="113">
                  <c:v>1994</c:v>
                </c:pt>
                <c:pt idx="114">
                  <c:v>1995</c:v>
                </c:pt>
                <c:pt idx="115">
                  <c:v>1996</c:v>
                </c:pt>
                <c:pt idx="116">
                  <c:v>1997</c:v>
                </c:pt>
                <c:pt idx="117">
                  <c:v>1998</c:v>
                </c:pt>
                <c:pt idx="118">
                  <c:v>1999</c:v>
                </c:pt>
                <c:pt idx="119">
                  <c:v>2000</c:v>
                </c:pt>
                <c:pt idx="120">
                  <c:v>2001</c:v>
                </c:pt>
                <c:pt idx="121">
                  <c:v>2002</c:v>
                </c:pt>
                <c:pt idx="122">
                  <c:v>2003</c:v>
                </c:pt>
                <c:pt idx="123">
                  <c:v>2004</c:v>
                </c:pt>
                <c:pt idx="124">
                  <c:v>2005</c:v>
                </c:pt>
                <c:pt idx="125">
                  <c:v>2006</c:v>
                </c:pt>
                <c:pt idx="126">
                  <c:v>2007</c:v>
                </c:pt>
                <c:pt idx="127">
                  <c:v>2008</c:v>
                </c:pt>
                <c:pt idx="128">
                  <c:v>2009</c:v>
                </c:pt>
                <c:pt idx="129">
                  <c:v>2010</c:v>
                </c:pt>
                <c:pt idx="130">
                  <c:v>2011</c:v>
                </c:pt>
                <c:pt idx="131">
                  <c:v>2012</c:v>
                </c:pt>
                <c:pt idx="132">
                  <c:v>2013</c:v>
                </c:pt>
                <c:pt idx="133">
                  <c:v>2014</c:v>
                </c:pt>
                <c:pt idx="134">
                  <c:v>2015</c:v>
                </c:pt>
                <c:pt idx="135">
                  <c:v>2016</c:v>
                </c:pt>
              </c:numCache>
            </c:numRef>
          </c:xVal>
          <c:yVal>
            <c:numRef>
              <c:f>'суміщені різницеві криві'!$C$3:$C$138</c:f>
              <c:numCache>
                <c:formatCode>0.00</c:formatCode>
                <c:ptCount val="136"/>
                <c:pt idx="0">
                  <c:v>1.2423091446213996</c:v>
                </c:pt>
                <c:pt idx="1">
                  <c:v>1.7072033051242754</c:v>
                </c:pt>
                <c:pt idx="2">
                  <c:v>2.7607116678883199</c:v>
                </c:pt>
                <c:pt idx="3">
                  <c:v>3.9030674574087647</c:v>
                </c:pt>
                <c:pt idx="4">
                  <c:v>5.0565291752737629</c:v>
                </c:pt>
                <c:pt idx="5">
                  <c:v>5.9767663979032033</c:v>
                </c:pt>
                <c:pt idx="6">
                  <c:v>7.152439972457298</c:v>
                </c:pt>
                <c:pt idx="7">
                  <c:v>8.0393594100530859</c:v>
                </c:pt>
                <c:pt idx="8">
                  <c:v>9.3149863397081418</c:v>
                </c:pt>
                <c:pt idx="9">
                  <c:v>9.935363497034718</c:v>
                </c:pt>
                <c:pt idx="10">
                  <c:v>10.044867950511984</c:v>
                </c:pt>
                <c:pt idx="11">
                  <c:v>9.365851491526179</c:v>
                </c:pt>
                <c:pt idx="12">
                  <c:v>10.763643632971284</c:v>
                </c:pt>
                <c:pt idx="13">
                  <c:v>10.38448723928834</c:v>
                </c:pt>
                <c:pt idx="14">
                  <c:v>10.560627262832902</c:v>
                </c:pt>
                <c:pt idx="15">
                  <c:v>10.370271651007313</c:v>
                </c:pt>
                <c:pt idx="16">
                  <c:v>11.657004509006914</c:v>
                </c:pt>
                <c:pt idx="17">
                  <c:v>12.244063881299839</c:v>
                </c:pt>
                <c:pt idx="18">
                  <c:v>11.74274227582684</c:v>
                </c:pt>
                <c:pt idx="19">
                  <c:v>11.763399302547704</c:v>
                </c:pt>
                <c:pt idx="20">
                  <c:v>11.89511561271407</c:v>
                </c:pt>
                <c:pt idx="21">
                  <c:v>11.882454854401288</c:v>
                </c:pt>
                <c:pt idx="22">
                  <c:v>11.858688167743951</c:v>
                </c:pt>
                <c:pt idx="23">
                  <c:v>10.09129073099221</c:v>
                </c:pt>
                <c:pt idx="24">
                  <c:v>8.5793296461651281</c:v>
                </c:pt>
                <c:pt idx="25">
                  <c:v>8.5222451744741416</c:v>
                </c:pt>
                <c:pt idx="26">
                  <c:v>8.1653006374802946</c:v>
                </c:pt>
                <c:pt idx="27">
                  <c:v>7.9638390973101503</c:v>
                </c:pt>
                <c:pt idx="28">
                  <c:v>7.9844961240310131</c:v>
                </c:pt>
                <c:pt idx="29">
                  <c:v>6.5280646809266853</c:v>
                </c:pt>
                <c:pt idx="30">
                  <c:v>6.2377557140001398</c:v>
                </c:pt>
                <c:pt idx="31">
                  <c:v>8.0353612758490538</c:v>
                </c:pt>
                <c:pt idx="32">
                  <c:v>10.665911463539244</c:v>
                </c:pt>
                <c:pt idx="33">
                  <c:v>11.275182692521277</c:v>
                </c:pt>
                <c:pt idx="34">
                  <c:v>12.06214877501611</c:v>
                </c:pt>
                <c:pt idx="35">
                  <c:v>12.24072766042514</c:v>
                </c:pt>
                <c:pt idx="36">
                  <c:v>11.077346127362794</c:v>
                </c:pt>
                <c:pt idx="37">
                  <c:v>10.137624664045672</c:v>
                </c:pt>
                <c:pt idx="38">
                  <c:v>11.740820950223235</c:v>
                </c:pt>
                <c:pt idx="39">
                  <c:v>11.078243486373033</c:v>
                </c:pt>
                <c:pt idx="40">
                  <c:v>10.128797672197425</c:v>
                </c:pt>
                <c:pt idx="41">
                  <c:v>11.109635503431742</c:v>
                </c:pt>
                <c:pt idx="42">
                  <c:v>10.330365829279678</c:v>
                </c:pt>
                <c:pt idx="43">
                  <c:v>9.7504453477266271</c:v>
                </c:pt>
                <c:pt idx="44">
                  <c:v>9.7880211456875745</c:v>
                </c:pt>
                <c:pt idx="45">
                  <c:v>9.9714622065258549</c:v>
                </c:pt>
                <c:pt idx="46">
                  <c:v>10.378563337109361</c:v>
                </c:pt>
                <c:pt idx="47">
                  <c:v>9.6333288909620034</c:v>
                </c:pt>
                <c:pt idx="48">
                  <c:v>9.612558583772028</c:v>
                </c:pt>
                <c:pt idx="49">
                  <c:v>9.156584784878179</c:v>
                </c:pt>
                <c:pt idx="50">
                  <c:v>9.5001524488572127</c:v>
                </c:pt>
                <c:pt idx="51">
                  <c:v>8.8035397570023051</c:v>
                </c:pt>
                <c:pt idx="52">
                  <c:v>9.098810852713191</c:v>
                </c:pt>
                <c:pt idx="53">
                  <c:v>8.8738291774949598</c:v>
                </c:pt>
                <c:pt idx="54">
                  <c:v>8.1042838542013858</c:v>
                </c:pt>
                <c:pt idx="55">
                  <c:v>7.0041106017192085</c:v>
                </c:pt>
                <c:pt idx="56">
                  <c:v>5.7434855600719779</c:v>
                </c:pt>
                <c:pt idx="57">
                  <c:v>4.9204563070567175</c:v>
                </c:pt>
                <c:pt idx="58">
                  <c:v>3.4361711956642575</c:v>
                </c:pt>
                <c:pt idx="59">
                  <c:v>2.9729429244130627</c:v>
                </c:pt>
                <c:pt idx="60">
                  <c:v>5.7187504364629964</c:v>
                </c:pt>
                <c:pt idx="61">
                  <c:v>4.7012341662779713</c:v>
                </c:pt>
                <c:pt idx="62">
                  <c:v>2.6237636525177281</c:v>
                </c:pt>
                <c:pt idx="63">
                  <c:v>1.9222887852335713</c:v>
                </c:pt>
                <c:pt idx="64">
                  <c:v>1.6195123031474339</c:v>
                </c:pt>
                <c:pt idx="65">
                  <c:v>0.11865714666490336</c:v>
                </c:pt>
                <c:pt idx="66">
                  <c:v>-0.11612217853889036</c:v>
                </c:pt>
                <c:pt idx="67">
                  <c:v>1.4260470313853679</c:v>
                </c:pt>
                <c:pt idx="68">
                  <c:v>1.2023736345261242</c:v>
                </c:pt>
                <c:pt idx="69">
                  <c:v>6.8014113413754629E-2</c:v>
                </c:pt>
                <c:pt idx="70">
                  <c:v>-0.98860390928676256</c:v>
                </c:pt>
                <c:pt idx="71">
                  <c:v>-1.6676203682725692</c:v>
                </c:pt>
                <c:pt idx="72">
                  <c:v>-2.2244716154683224</c:v>
                </c:pt>
                <c:pt idx="73">
                  <c:v>-3.447678563337095</c:v>
                </c:pt>
                <c:pt idx="74">
                  <c:v>-1.816661926656435</c:v>
                </c:pt>
                <c:pt idx="75">
                  <c:v>-2.0625471802047781</c:v>
                </c:pt>
                <c:pt idx="76">
                  <c:v>-2.9525762777370415</c:v>
                </c:pt>
                <c:pt idx="77">
                  <c:v>-3.176249674596284</c:v>
                </c:pt>
                <c:pt idx="78">
                  <c:v>-4.1884439839186021</c:v>
                </c:pt>
                <c:pt idx="79">
                  <c:v>-4.5120707358787975</c:v>
                </c:pt>
                <c:pt idx="80">
                  <c:v>-5.9240784656049259</c:v>
                </c:pt>
                <c:pt idx="81">
                  <c:v>-6.0922222207414167</c:v>
                </c:pt>
                <c:pt idx="82">
                  <c:v>-7.0044631749627806</c:v>
                </c:pt>
                <c:pt idx="83">
                  <c:v>-7.4724669954021312</c:v>
                </c:pt>
                <c:pt idx="84">
                  <c:v>-6.5300179160835885</c:v>
                </c:pt>
                <c:pt idx="85">
                  <c:v>-5.65420440683235</c:v>
                </c:pt>
                <c:pt idx="86">
                  <c:v>-5.2004161746740252</c:v>
                </c:pt>
                <c:pt idx="87">
                  <c:v>-4.8910050109948529</c:v>
                </c:pt>
                <c:pt idx="88">
                  <c:v>-2.8157512405321792</c:v>
                </c:pt>
                <c:pt idx="89">
                  <c:v>-1.0736753204060159</c:v>
                </c:pt>
                <c:pt idx="90">
                  <c:v>-0.66431080162589085</c:v>
                </c:pt>
                <c:pt idx="91">
                  <c:v>-0.99904348193063697</c:v>
                </c:pt>
                <c:pt idx="92">
                  <c:v>-1.0228101685879747</c:v>
                </c:pt>
                <c:pt idx="93">
                  <c:v>-2.4831447546682654E-2</c:v>
                </c:pt>
                <c:pt idx="94">
                  <c:v>0.92872356011640833</c:v>
                </c:pt>
                <c:pt idx="95">
                  <c:v>2.0155497079141034</c:v>
                </c:pt>
                <c:pt idx="96">
                  <c:v>2.291643086559624</c:v>
                </c:pt>
                <c:pt idx="97">
                  <c:v>3.4673166611137214</c:v>
                </c:pt>
                <c:pt idx="98">
                  <c:v>4.565248737255966</c:v>
                </c:pt>
                <c:pt idx="99">
                  <c:v>8.0065316940983333</c:v>
                </c:pt>
                <c:pt idx="100">
                  <c:v>9.8485609693254474</c:v>
                </c:pt>
                <c:pt idx="101">
                  <c:v>10.391196628240177</c:v>
                </c:pt>
                <c:pt idx="102">
                  <c:v>9.9120868794562806</c:v>
                </c:pt>
                <c:pt idx="103">
                  <c:v>9.1775407787477192</c:v>
                </c:pt>
                <c:pt idx="104">
                  <c:v>8.8205962417538704</c:v>
                </c:pt>
                <c:pt idx="105">
                  <c:v>7.8195078607761035</c:v>
                </c:pt>
                <c:pt idx="106">
                  <c:v>6.3963942027054266</c:v>
                </c:pt>
                <c:pt idx="107">
                  <c:v>6.2060385908798352</c:v>
                </c:pt>
                <c:pt idx="108">
                  <c:v>6.0490007640878929</c:v>
                </c:pt>
                <c:pt idx="109">
                  <c:v>4.4259803958153086</c:v>
                </c:pt>
                <c:pt idx="110">
                  <c:v>3.8913410053086568</c:v>
                </c:pt>
                <c:pt idx="111">
                  <c:v>2.9013585526754424</c:v>
                </c:pt>
                <c:pt idx="112">
                  <c:v>2.2778717354123876</c:v>
                </c:pt>
                <c:pt idx="113">
                  <c:v>0.68816915217345431</c:v>
                </c:pt>
                <c:pt idx="114">
                  <c:v>-0.5905674374180695</c:v>
                </c:pt>
                <c:pt idx="115">
                  <c:v>-0.292262202083448</c:v>
                </c:pt>
                <c:pt idx="116">
                  <c:v>0.11710231669667708</c:v>
                </c:pt>
                <c:pt idx="117">
                  <c:v>2.1812501588148003</c:v>
                </c:pt>
                <c:pt idx="118">
                  <c:v>3.5346185868817033</c:v>
                </c:pt>
                <c:pt idx="119">
                  <c:v>3.4220044734679629</c:v>
                </c:pt>
                <c:pt idx="120">
                  <c:v>3.886898633970838</c:v>
                </c:pt>
                <c:pt idx="121">
                  <c:v>3.9964030874481047</c:v>
                </c:pt>
                <c:pt idx="122">
                  <c:v>3.5172933386642047</c:v>
                </c:pt>
                <c:pt idx="123">
                  <c:v>2.8827005930565992</c:v>
                </c:pt>
                <c:pt idx="124">
                  <c:v>2.9810991181893165</c:v>
                </c:pt>
                <c:pt idx="125">
                  <c:v>3.5237347771040457</c:v>
                </c:pt>
                <c:pt idx="126">
                  <c:v>2.8002946047400372</c:v>
                </c:pt>
                <c:pt idx="127">
                  <c:v>3.8982266808822814</c:v>
                </c:pt>
                <c:pt idx="128">
                  <c:v>4.0854726327713999</c:v>
                </c:pt>
                <c:pt idx="129">
                  <c:v>5.6054299860065564</c:v>
                </c:pt>
                <c:pt idx="130">
                  <c:v>5.1851816574487719</c:v>
                </c:pt>
                <c:pt idx="131">
                  <c:v>4.0294987539148694</c:v>
                </c:pt>
                <c:pt idx="132">
                  <c:v>3.8613549987783755</c:v>
                </c:pt>
                <c:pt idx="133">
                  <c:v>2.8713725461451598</c:v>
                </c:pt>
                <c:pt idx="134">
                  <c:v>1.5593181715199853</c:v>
                </c:pt>
                <c:pt idx="135">
                  <c:v>2.9333733147033736E-3</c:v>
                </c:pt>
              </c:numCache>
            </c:numRef>
          </c:yVal>
          <c:smooth val="0"/>
          <c:extLst xmlns:c16r2="http://schemas.microsoft.com/office/drawing/2015/06/chart">
            <c:ext xmlns:c16="http://schemas.microsoft.com/office/drawing/2014/chart" uri="{C3380CC4-5D6E-409C-BE32-E72D297353CC}">
              <c16:uniqueId val="{00000001-E5AA-1C4C-9DA3-28E3B48BB53C}"/>
            </c:ext>
          </c:extLst>
        </c:ser>
        <c:ser>
          <c:idx val="2"/>
          <c:order val="2"/>
          <c:tx>
            <c:strRef>
              <c:f>'суміщені різницеві криві'!$D$2</c:f>
              <c:strCache>
                <c:ptCount val="1"/>
                <c:pt idx="0">
                  <c:v>могилів-под</c:v>
                </c:pt>
              </c:strCache>
            </c:strRef>
          </c:tx>
          <c:spPr>
            <a:ln w="19050" cap="rnd">
              <a:solidFill>
                <a:srgbClr val="C00000"/>
              </a:solidFill>
              <a:round/>
            </a:ln>
            <a:effectLst/>
          </c:spPr>
          <c:marker>
            <c:symbol val="circle"/>
            <c:size val="5"/>
            <c:spPr>
              <a:solidFill>
                <a:srgbClr val="990000"/>
              </a:solidFill>
              <a:ln w="9525">
                <a:solidFill>
                  <a:schemeClr val="accent3"/>
                </a:solidFill>
              </a:ln>
              <a:effectLst/>
            </c:spPr>
          </c:marker>
          <c:xVal>
            <c:numRef>
              <c:f>'суміщені різницеві криві'!$A$3:$A$138</c:f>
              <c:numCache>
                <c:formatCode>General</c:formatCode>
                <c:ptCount val="136"/>
                <c:pt idx="0">
                  <c:v>1881</c:v>
                </c:pt>
                <c:pt idx="1">
                  <c:v>1882</c:v>
                </c:pt>
                <c:pt idx="2">
                  <c:v>1883</c:v>
                </c:pt>
                <c:pt idx="3">
                  <c:v>1884</c:v>
                </c:pt>
                <c:pt idx="4">
                  <c:v>1885</c:v>
                </c:pt>
                <c:pt idx="5">
                  <c:v>1886</c:v>
                </c:pt>
                <c:pt idx="6">
                  <c:v>1887</c:v>
                </c:pt>
                <c:pt idx="7">
                  <c:v>1888</c:v>
                </c:pt>
                <c:pt idx="8">
                  <c:v>1889</c:v>
                </c:pt>
                <c:pt idx="9">
                  <c:v>1890</c:v>
                </c:pt>
                <c:pt idx="10">
                  <c:v>1891</c:v>
                </c:pt>
                <c:pt idx="11">
                  <c:v>1892</c:v>
                </c:pt>
                <c:pt idx="12">
                  <c:v>1893</c:v>
                </c:pt>
                <c:pt idx="13">
                  <c:v>1894</c:v>
                </c:pt>
                <c:pt idx="14">
                  <c:v>1895</c:v>
                </c:pt>
                <c:pt idx="15">
                  <c:v>1896</c:v>
                </c:pt>
                <c:pt idx="16">
                  <c:v>1897</c:v>
                </c:pt>
                <c:pt idx="17">
                  <c:v>1898</c:v>
                </c:pt>
                <c:pt idx="18">
                  <c:v>1899</c:v>
                </c:pt>
                <c:pt idx="19">
                  <c:v>1900</c:v>
                </c:pt>
                <c:pt idx="20">
                  <c:v>1901</c:v>
                </c:pt>
                <c:pt idx="21">
                  <c:v>1902</c:v>
                </c:pt>
                <c:pt idx="22">
                  <c:v>1903</c:v>
                </c:pt>
                <c:pt idx="23">
                  <c:v>1904</c:v>
                </c:pt>
                <c:pt idx="24">
                  <c:v>1905</c:v>
                </c:pt>
                <c:pt idx="25">
                  <c:v>1906</c:v>
                </c:pt>
                <c:pt idx="26">
                  <c:v>1907</c:v>
                </c:pt>
                <c:pt idx="27">
                  <c:v>1908</c:v>
                </c:pt>
                <c:pt idx="28">
                  <c:v>1909</c:v>
                </c:pt>
                <c:pt idx="29">
                  <c:v>1910</c:v>
                </c:pt>
                <c:pt idx="30">
                  <c:v>1911</c:v>
                </c:pt>
                <c:pt idx="31">
                  <c:v>1912</c:v>
                </c:pt>
                <c:pt idx="32">
                  <c:v>1913</c:v>
                </c:pt>
                <c:pt idx="33">
                  <c:v>1914</c:v>
                </c:pt>
                <c:pt idx="34">
                  <c:v>1915</c:v>
                </c:pt>
                <c:pt idx="35">
                  <c:v>1916</c:v>
                </c:pt>
                <c:pt idx="36">
                  <c:v>1917</c:v>
                </c:pt>
                <c:pt idx="37">
                  <c:v>1918</c:v>
                </c:pt>
                <c:pt idx="38">
                  <c:v>1919</c:v>
                </c:pt>
                <c:pt idx="39">
                  <c:v>1920</c:v>
                </c:pt>
                <c:pt idx="40">
                  <c:v>1921</c:v>
                </c:pt>
                <c:pt idx="41">
                  <c:v>1922</c:v>
                </c:pt>
                <c:pt idx="42">
                  <c:v>1923</c:v>
                </c:pt>
                <c:pt idx="43">
                  <c:v>1924</c:v>
                </c:pt>
                <c:pt idx="44">
                  <c:v>1925</c:v>
                </c:pt>
                <c:pt idx="45">
                  <c:v>1926</c:v>
                </c:pt>
                <c:pt idx="46">
                  <c:v>1927</c:v>
                </c:pt>
                <c:pt idx="47">
                  <c:v>1928</c:v>
                </c:pt>
                <c:pt idx="48">
                  <c:v>1929</c:v>
                </c:pt>
                <c:pt idx="49">
                  <c:v>1930</c:v>
                </c:pt>
                <c:pt idx="50">
                  <c:v>1931</c:v>
                </c:pt>
                <c:pt idx="51">
                  <c:v>1932</c:v>
                </c:pt>
                <c:pt idx="52">
                  <c:v>1933</c:v>
                </c:pt>
                <c:pt idx="53">
                  <c:v>1934</c:v>
                </c:pt>
                <c:pt idx="54">
                  <c:v>1935</c:v>
                </c:pt>
                <c:pt idx="55">
                  <c:v>1936</c:v>
                </c:pt>
                <c:pt idx="56">
                  <c:v>1937</c:v>
                </c:pt>
                <c:pt idx="57">
                  <c:v>1938</c:v>
                </c:pt>
                <c:pt idx="58">
                  <c:v>1939</c:v>
                </c:pt>
                <c:pt idx="59">
                  <c:v>1940</c:v>
                </c:pt>
                <c:pt idx="60">
                  <c:v>1941</c:v>
                </c:pt>
                <c:pt idx="61">
                  <c:v>1942</c:v>
                </c:pt>
                <c:pt idx="62">
                  <c:v>1943</c:v>
                </c:pt>
                <c:pt idx="63">
                  <c:v>1944</c:v>
                </c:pt>
                <c:pt idx="64">
                  <c:v>1945</c:v>
                </c:pt>
                <c:pt idx="65">
                  <c:v>1946</c:v>
                </c:pt>
                <c:pt idx="66">
                  <c:v>1947</c:v>
                </c:pt>
                <c:pt idx="67">
                  <c:v>1948</c:v>
                </c:pt>
                <c:pt idx="68">
                  <c:v>1949</c:v>
                </c:pt>
                <c:pt idx="69">
                  <c:v>1950</c:v>
                </c:pt>
                <c:pt idx="70">
                  <c:v>1951</c:v>
                </c:pt>
                <c:pt idx="71">
                  <c:v>1952</c:v>
                </c:pt>
                <c:pt idx="72">
                  <c:v>1953</c:v>
                </c:pt>
                <c:pt idx="73">
                  <c:v>1954</c:v>
                </c:pt>
                <c:pt idx="74">
                  <c:v>1955</c:v>
                </c:pt>
                <c:pt idx="75">
                  <c:v>1956</c:v>
                </c:pt>
                <c:pt idx="76">
                  <c:v>1957</c:v>
                </c:pt>
                <c:pt idx="77">
                  <c:v>1958</c:v>
                </c:pt>
                <c:pt idx="78">
                  <c:v>1959</c:v>
                </c:pt>
                <c:pt idx="79">
                  <c:v>1960</c:v>
                </c:pt>
                <c:pt idx="80">
                  <c:v>1961</c:v>
                </c:pt>
                <c:pt idx="81">
                  <c:v>1962</c:v>
                </c:pt>
                <c:pt idx="82">
                  <c:v>1963</c:v>
                </c:pt>
                <c:pt idx="83">
                  <c:v>1964</c:v>
                </c:pt>
                <c:pt idx="84">
                  <c:v>1965</c:v>
                </c:pt>
                <c:pt idx="85">
                  <c:v>1966</c:v>
                </c:pt>
                <c:pt idx="86">
                  <c:v>1967</c:v>
                </c:pt>
                <c:pt idx="87">
                  <c:v>1968</c:v>
                </c:pt>
                <c:pt idx="88">
                  <c:v>1969</c:v>
                </c:pt>
                <c:pt idx="89">
                  <c:v>1970</c:v>
                </c:pt>
                <c:pt idx="90">
                  <c:v>1971</c:v>
                </c:pt>
                <c:pt idx="91">
                  <c:v>1972</c:v>
                </c:pt>
                <c:pt idx="92">
                  <c:v>1973</c:v>
                </c:pt>
                <c:pt idx="93">
                  <c:v>1974</c:v>
                </c:pt>
                <c:pt idx="94">
                  <c:v>1975</c:v>
                </c:pt>
                <c:pt idx="95">
                  <c:v>1976</c:v>
                </c:pt>
                <c:pt idx="96">
                  <c:v>1977</c:v>
                </c:pt>
                <c:pt idx="97">
                  <c:v>1978</c:v>
                </c:pt>
                <c:pt idx="98">
                  <c:v>1979</c:v>
                </c:pt>
                <c:pt idx="99">
                  <c:v>1980</c:v>
                </c:pt>
                <c:pt idx="100">
                  <c:v>1981</c:v>
                </c:pt>
                <c:pt idx="101">
                  <c:v>1982</c:v>
                </c:pt>
                <c:pt idx="102">
                  <c:v>1983</c:v>
                </c:pt>
                <c:pt idx="103">
                  <c:v>1984</c:v>
                </c:pt>
                <c:pt idx="104">
                  <c:v>1985</c:v>
                </c:pt>
                <c:pt idx="105">
                  <c:v>1986</c:v>
                </c:pt>
                <c:pt idx="106">
                  <c:v>1987</c:v>
                </c:pt>
                <c:pt idx="107">
                  <c:v>1988</c:v>
                </c:pt>
                <c:pt idx="108">
                  <c:v>1989</c:v>
                </c:pt>
                <c:pt idx="109">
                  <c:v>1990</c:v>
                </c:pt>
                <c:pt idx="110">
                  <c:v>1991</c:v>
                </c:pt>
                <c:pt idx="111">
                  <c:v>1992</c:v>
                </c:pt>
                <c:pt idx="112">
                  <c:v>1993</c:v>
                </c:pt>
                <c:pt idx="113">
                  <c:v>1994</c:v>
                </c:pt>
                <c:pt idx="114">
                  <c:v>1995</c:v>
                </c:pt>
                <c:pt idx="115">
                  <c:v>1996</c:v>
                </c:pt>
                <c:pt idx="116">
                  <c:v>1997</c:v>
                </c:pt>
                <c:pt idx="117">
                  <c:v>1998</c:v>
                </c:pt>
                <c:pt idx="118">
                  <c:v>1999</c:v>
                </c:pt>
                <c:pt idx="119">
                  <c:v>2000</c:v>
                </c:pt>
                <c:pt idx="120">
                  <c:v>2001</c:v>
                </c:pt>
                <c:pt idx="121">
                  <c:v>2002</c:v>
                </c:pt>
                <c:pt idx="122">
                  <c:v>2003</c:v>
                </c:pt>
                <c:pt idx="123">
                  <c:v>2004</c:v>
                </c:pt>
                <c:pt idx="124">
                  <c:v>2005</c:v>
                </c:pt>
                <c:pt idx="125">
                  <c:v>2006</c:v>
                </c:pt>
                <c:pt idx="126">
                  <c:v>2007</c:v>
                </c:pt>
                <c:pt idx="127">
                  <c:v>2008</c:v>
                </c:pt>
                <c:pt idx="128">
                  <c:v>2009</c:v>
                </c:pt>
                <c:pt idx="129">
                  <c:v>2010</c:v>
                </c:pt>
                <c:pt idx="130">
                  <c:v>2011</c:v>
                </c:pt>
                <c:pt idx="131">
                  <c:v>2012</c:v>
                </c:pt>
                <c:pt idx="132">
                  <c:v>2013</c:v>
                </c:pt>
                <c:pt idx="133">
                  <c:v>2014</c:v>
                </c:pt>
                <c:pt idx="134">
                  <c:v>2015</c:v>
                </c:pt>
                <c:pt idx="135">
                  <c:v>2016</c:v>
                </c:pt>
              </c:numCache>
            </c:numRef>
          </c:xVal>
          <c:yVal>
            <c:numRef>
              <c:f>'суміщені різницеві криві'!$D$3:$D$138</c:f>
              <c:numCache>
                <c:formatCode>General</c:formatCode>
                <c:ptCount val="136"/>
                <c:pt idx="69" formatCode="0.00">
                  <c:v>-1.5183606642584266</c:v>
                </c:pt>
                <c:pt idx="70" formatCode="0.00">
                  <c:v>-2.6988747108812601</c:v>
                </c:pt>
                <c:pt idx="71" formatCode="0.00">
                  <c:v>-3.3466306296941188</c:v>
                </c:pt>
                <c:pt idx="72" formatCode="0.00">
                  <c:v>-4.1763039580030679</c:v>
                </c:pt>
                <c:pt idx="73" formatCode="0.00">
                  <c:v>-5.6167000181917404</c:v>
                </c:pt>
                <c:pt idx="74" formatCode="0.00">
                  <c:v>-3.7436004054159424</c:v>
                </c:pt>
                <c:pt idx="75" formatCode="0.00">
                  <c:v>-4.1444684113412515</c:v>
                </c:pt>
                <c:pt idx="76" formatCode="0.00">
                  <c:v>-5.1430650484679958</c:v>
                </c:pt>
                <c:pt idx="77" formatCode="0.00">
                  <c:v>-5.3230333428623418</c:v>
                </c:pt>
                <c:pt idx="78" formatCode="0.00">
                  <c:v>-6.6984588996595553</c:v>
                </c:pt>
                <c:pt idx="79" formatCode="0.00">
                  <c:v>-7.3072325164375389</c:v>
                </c:pt>
                <c:pt idx="80" formatCode="0.00">
                  <c:v>-9.1764338990098526</c:v>
                </c:pt>
                <c:pt idx="81" formatCode="0.00">
                  <c:v>-9.3693962940824917</c:v>
                </c:pt>
                <c:pt idx="82" formatCode="0.00">
                  <c:v>-10.744821850879701</c:v>
                </c:pt>
                <c:pt idx="83" formatCode="0.00">
                  <c:v>-11.262636762909645</c:v>
                </c:pt>
                <c:pt idx="84" formatCode="0.00">
                  <c:v>-10.50702980846696</c:v>
                </c:pt>
                <c:pt idx="85" formatCode="0.00">
                  <c:v>-9.894357961485488</c:v>
                </c:pt>
                <c:pt idx="86" formatCode="0.00">
                  <c:v>-9.7364796382442425</c:v>
                </c:pt>
                <c:pt idx="87" formatCode="0.00">
                  <c:v>-9.3706957041503198</c:v>
                </c:pt>
                <c:pt idx="88" formatCode="0.00">
                  <c:v>-8.0433483198627851</c:v>
                </c:pt>
                <c:pt idx="89" formatCode="0.00">
                  <c:v>-6.4301307206528291</c:v>
                </c:pt>
                <c:pt idx="90" formatCode="0.00">
                  <c:v>-6.2462641960549963</c:v>
                </c:pt>
                <c:pt idx="91" formatCode="0.00">
                  <c:v>-6.6991086046934738</c:v>
                </c:pt>
                <c:pt idx="92" formatCode="0.00">
                  <c:v>-6.8790768990878188</c:v>
                </c:pt>
                <c:pt idx="93" formatCode="0.00">
                  <c:v>-5.9935289378622159</c:v>
                </c:pt>
                <c:pt idx="94" formatCode="0.00">
                  <c:v>-5.2509160840978266</c:v>
                </c:pt>
                <c:pt idx="95" formatCode="0.00">
                  <c:v>-4.3133917201590544</c:v>
                </c:pt>
                <c:pt idx="96" formatCode="0.00">
                  <c:v>-4.2334780009875592</c:v>
                </c:pt>
                <c:pt idx="97" formatCode="0.00">
                  <c:v>-3.1010421268744062</c:v>
                </c:pt>
                <c:pt idx="98" formatCode="0.00">
                  <c:v>-1.6827360378388294</c:v>
                </c:pt>
                <c:pt idx="99" formatCode="0.00">
                  <c:v>1.1129447230957055</c:v>
                </c:pt>
                <c:pt idx="100" formatCode="0.00">
                  <c:v>2.7781387250188319</c:v>
                </c:pt>
                <c:pt idx="101" formatCode="0.00">
                  <c:v>3.4817692767483468</c:v>
                </c:pt>
                <c:pt idx="102" formatCode="0.00">
                  <c:v>3.2498245796408334</c:v>
                </c:pt>
                <c:pt idx="103" formatCode="0.00">
                  <c:v>2.5760804594713891</c:v>
                </c:pt>
                <c:pt idx="104" formatCode="0.00">
                  <c:v>2.1622183528677876</c:v>
                </c:pt>
                <c:pt idx="105" formatCode="0.00">
                  <c:v>1.3975155279503002</c:v>
                </c:pt>
                <c:pt idx="106" formatCode="0.00">
                  <c:v>3.5084071831378051E-2</c:v>
                </c:pt>
                <c:pt idx="107" formatCode="0.00">
                  <c:v>3.7033186933121569E-2</c:v>
                </c:pt>
                <c:pt idx="108" formatCode="0.00">
                  <c:v>0.14293510746120186</c:v>
                </c:pt>
                <c:pt idx="109" formatCode="0.00">
                  <c:v>-1.3754255567972249</c:v>
                </c:pt>
                <c:pt idx="110" formatCode="0.00">
                  <c:v>-1.503417448478402</c:v>
                </c:pt>
                <c:pt idx="111" formatCode="0.00">
                  <c:v>-1.9692559577951723</c:v>
                </c:pt>
                <c:pt idx="112" formatCode="0.00">
                  <c:v>-2.3571298630421906</c:v>
                </c:pt>
                <c:pt idx="113" formatCode="0.00">
                  <c:v>-3.5376439096650234</c:v>
                </c:pt>
                <c:pt idx="114" formatCode="0.00">
                  <c:v>-4.3413290366173873</c:v>
                </c:pt>
                <c:pt idx="115" formatCode="0.00">
                  <c:v>-4.0794979079498024</c:v>
                </c:pt>
                <c:pt idx="116" formatCode="0.00">
                  <c:v>-3.7137139738558811</c:v>
                </c:pt>
                <c:pt idx="117" formatCode="0.00">
                  <c:v>-1.8276202604017902</c:v>
                </c:pt>
                <c:pt idx="118" formatCode="0.00">
                  <c:v>-0.95506639985447928</c:v>
                </c:pt>
                <c:pt idx="119" formatCode="0.00">
                  <c:v>-1.2909639023883293</c:v>
                </c:pt>
                <c:pt idx="120" formatCode="0.00">
                  <c:v>-0.92517996829440829</c:v>
                </c:pt>
                <c:pt idx="121" formatCode="0.00">
                  <c:v>-1.0531718599755855</c:v>
                </c:pt>
                <c:pt idx="122" formatCode="0.00">
                  <c:v>-2.2726682086332946</c:v>
                </c:pt>
                <c:pt idx="123" formatCode="0.00">
                  <c:v>-3.1803061410119962</c:v>
                </c:pt>
                <c:pt idx="124" formatCode="0.00">
                  <c:v>-3.256321629980004</c:v>
                </c:pt>
                <c:pt idx="125" formatCode="0.00">
                  <c:v>-2.7476025884248712</c:v>
                </c:pt>
                <c:pt idx="126" formatCode="0.00">
                  <c:v>-3.3693703058811457</c:v>
                </c:pt>
                <c:pt idx="127" formatCode="0.00">
                  <c:v>-1.9380701161672762</c:v>
                </c:pt>
                <c:pt idx="128" formatCode="0.00">
                  <c:v>-1.9231269003872404</c:v>
                </c:pt>
                <c:pt idx="129" formatCode="0.00">
                  <c:v>-0.24493879778582245</c:v>
                </c:pt>
                <c:pt idx="130" formatCode="0.00">
                  <c:v>-0.82772421320722123</c:v>
                </c:pt>
                <c:pt idx="131" formatCode="0.00">
                  <c:v>-2.1641674679695595</c:v>
                </c:pt>
                <c:pt idx="132" formatCode="0.00">
                  <c:v>-2.4091062657553648</c:v>
                </c:pt>
                <c:pt idx="133" formatCode="0.00">
                  <c:v>-3.3687206008472335</c:v>
                </c:pt>
                <c:pt idx="134" formatCode="0.00">
                  <c:v>-4.7701343590010294</c:v>
                </c:pt>
              </c:numCache>
            </c:numRef>
          </c:yVal>
          <c:smooth val="0"/>
          <c:extLst xmlns:c16r2="http://schemas.microsoft.com/office/drawing/2015/06/chart">
            <c:ext xmlns:c16="http://schemas.microsoft.com/office/drawing/2014/chart" uri="{C3380CC4-5D6E-409C-BE32-E72D297353CC}">
              <c16:uniqueId val="{00000002-E5AA-1C4C-9DA3-28E3B48BB53C}"/>
            </c:ext>
          </c:extLst>
        </c:ser>
        <c:dLbls>
          <c:showLegendKey val="0"/>
          <c:showVal val="0"/>
          <c:showCatName val="0"/>
          <c:showSerName val="0"/>
          <c:showPercent val="0"/>
          <c:showBubbleSize val="0"/>
        </c:dLbls>
        <c:axId val="194747712"/>
        <c:axId val="232914944"/>
      </c:scatterChart>
      <c:valAx>
        <c:axId val="194747712"/>
        <c:scaling>
          <c:orientation val="minMax"/>
          <c:max val="2016"/>
          <c:min val="1880"/>
        </c:scaling>
        <c:delete val="0"/>
        <c:axPos val="b"/>
        <c:majorGridlines>
          <c:spPr>
            <a:ln w="9525" cap="flat" cmpd="sng" algn="ctr">
              <a:solidFill>
                <a:schemeClr val="accent5">
                  <a:lumMod val="75000"/>
                </a:schemeClr>
              </a:solidFill>
              <a:round/>
            </a:ln>
            <a:effectLst/>
          </c:spPr>
        </c:majorGridlines>
        <c:numFmt formatCode="General" sourceLinked="1"/>
        <c:majorTickMark val="none"/>
        <c:minorTickMark val="none"/>
        <c:tickLblPos val="nextTo"/>
        <c:spPr>
          <a:noFill/>
          <a:ln w="9525" cap="flat" cmpd="sng" algn="ctr">
            <a:solidFill>
              <a:schemeClr val="accent6">
                <a:lumMod val="75000"/>
              </a:schemeClr>
            </a:solidFill>
            <a:round/>
          </a:ln>
          <a:effectLst/>
        </c:spPr>
        <c:txPr>
          <a:bodyPr rot="5400000" spcFirstLastPara="1" vertOverflow="ellipsis" wrap="square" anchor="ctr" anchorCtr="1"/>
          <a:lstStyle/>
          <a:p>
            <a:pPr>
              <a:defRPr sz="1200" b="1" i="0" u="none" strike="noStrike" kern="1200" baseline="0">
                <a:solidFill>
                  <a:srgbClr val="FF0000"/>
                </a:solidFill>
                <a:latin typeface="+mn-lt"/>
                <a:ea typeface="+mn-ea"/>
                <a:cs typeface="+mn-cs"/>
              </a:defRPr>
            </a:pPr>
            <a:endParaRPr lang="ru-RU"/>
          </a:p>
        </c:txPr>
        <c:crossAx val="232914944"/>
        <c:crosses val="autoZero"/>
        <c:crossBetween val="midCat"/>
        <c:majorUnit val="5"/>
      </c:valAx>
      <c:valAx>
        <c:axId val="232914944"/>
        <c:scaling>
          <c:orientation val="minMax"/>
        </c:scaling>
        <c:delete val="0"/>
        <c:axPos val="l"/>
        <c:majorGridlines>
          <c:spPr>
            <a:ln w="9525" cap="flat" cmpd="sng" algn="ctr">
              <a:solidFill>
                <a:schemeClr val="accent6">
                  <a:lumMod val="7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rgbClr val="FF0000"/>
                </a:solidFill>
                <a:latin typeface="+mn-lt"/>
                <a:ea typeface="+mn-ea"/>
                <a:cs typeface="+mn-cs"/>
              </a:defRPr>
            </a:pPr>
            <a:endParaRPr lang="ru-RU"/>
          </a:p>
        </c:txPr>
        <c:crossAx val="194747712"/>
        <c:crosses val="autoZero"/>
        <c:crossBetween val="midCat"/>
      </c:valAx>
      <c:spPr>
        <a:solidFill>
          <a:schemeClr val="tx1"/>
        </a:solidFill>
        <a:ln>
          <a:noFill/>
        </a:ln>
        <a:effectLst/>
      </c:spPr>
    </c:plotArea>
    <c:legend>
      <c:legendPos val="b"/>
      <c:layout/>
      <c:overlay val="0"/>
      <c:spPr>
        <a:noFill/>
        <a:ln>
          <a:noFill/>
        </a:ln>
        <a:effectLst/>
      </c:spPr>
      <c:txPr>
        <a:bodyPr rot="0" spcFirstLastPara="1" vertOverflow="ellipsis" vert="horz" wrap="square" anchor="ctr" anchorCtr="1"/>
        <a:lstStyle/>
        <a:p>
          <a:pPr>
            <a:defRPr sz="1200" b="1" i="0" u="none" strike="noStrike" kern="1200" baseline="0">
              <a:solidFill>
                <a:srgbClr val="FF0000"/>
              </a:solidFill>
              <a:latin typeface="+mn-lt"/>
              <a:ea typeface="+mn-ea"/>
              <a:cs typeface="+mn-cs"/>
            </a:defRPr>
          </a:pPr>
          <a:endParaRPr lang="ru-RU"/>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ru-RU"/>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0"/>
    <c:plotArea>
      <c:layout/>
      <c:barChart>
        <c:barDir val="col"/>
        <c:grouping val="clustered"/>
        <c:varyColors val="0"/>
        <c:ser>
          <c:idx val="0"/>
          <c:order val="0"/>
          <c:spPr>
            <a:solidFill>
              <a:srgbClr val="FFC000"/>
            </a:solidFill>
          </c:spPr>
          <c:invertIfNegative val="0"/>
          <c:cat>
            <c:strRef>
              <c:f>sco!$K$27:$K$36</c:f>
              <c:strCache>
                <c:ptCount val="10"/>
                <c:pt idx="0">
                  <c:v>1-day minimum</c:v>
                </c:pt>
                <c:pt idx="1">
                  <c:v>3-day minimum</c:v>
                </c:pt>
                <c:pt idx="2">
                  <c:v>7-day minimum</c:v>
                </c:pt>
                <c:pt idx="3">
                  <c:v>30-day minimum</c:v>
                </c:pt>
                <c:pt idx="4">
                  <c:v>90-day minimum</c:v>
                </c:pt>
                <c:pt idx="5">
                  <c:v>1-day maximum</c:v>
                </c:pt>
                <c:pt idx="6">
                  <c:v>3-day maximum</c:v>
                </c:pt>
                <c:pt idx="7">
                  <c:v>7-day maximum</c:v>
                </c:pt>
                <c:pt idx="8">
                  <c:v>30-day maximum</c:v>
                </c:pt>
                <c:pt idx="9">
                  <c:v>90-day maximum</c:v>
                </c:pt>
              </c:strCache>
            </c:strRef>
          </c:cat>
          <c:val>
            <c:numRef>
              <c:f>sco!$L$27:$L$36</c:f>
              <c:numCache>
                <c:formatCode>General</c:formatCode>
                <c:ptCount val="10"/>
                <c:pt idx="0">
                  <c:v>20.079999999999988</c:v>
                </c:pt>
                <c:pt idx="1">
                  <c:v>27.23</c:v>
                </c:pt>
                <c:pt idx="2">
                  <c:v>29.17</c:v>
                </c:pt>
                <c:pt idx="3">
                  <c:v>21.05</c:v>
                </c:pt>
                <c:pt idx="4">
                  <c:v>1.77</c:v>
                </c:pt>
                <c:pt idx="5">
                  <c:v>-33.120000000000012</c:v>
                </c:pt>
                <c:pt idx="6">
                  <c:v>-27.64</c:v>
                </c:pt>
                <c:pt idx="7">
                  <c:v>-15.62</c:v>
                </c:pt>
                <c:pt idx="8">
                  <c:v>-8.34</c:v>
                </c:pt>
                <c:pt idx="9">
                  <c:v>-7.7009999999999996</c:v>
                </c:pt>
              </c:numCache>
            </c:numRef>
          </c:val>
          <c:extLst xmlns:c16r2="http://schemas.microsoft.com/office/drawing/2015/06/chart">
            <c:ext xmlns:c16="http://schemas.microsoft.com/office/drawing/2014/chart" uri="{C3380CC4-5D6E-409C-BE32-E72D297353CC}">
              <c16:uniqueId val="{00000000-E80D-2B49-8F45-BF1CD8E8BF7F}"/>
            </c:ext>
          </c:extLst>
        </c:ser>
        <c:dLbls>
          <c:showLegendKey val="0"/>
          <c:showVal val="0"/>
          <c:showCatName val="0"/>
          <c:showSerName val="0"/>
          <c:showPercent val="0"/>
          <c:showBubbleSize val="0"/>
        </c:dLbls>
        <c:gapWidth val="150"/>
        <c:axId val="155369984"/>
        <c:axId val="61395456"/>
      </c:barChart>
      <c:catAx>
        <c:axId val="155369984"/>
        <c:scaling>
          <c:orientation val="minMax"/>
        </c:scaling>
        <c:delete val="0"/>
        <c:axPos val="b"/>
        <c:numFmt formatCode="General" sourceLinked="0"/>
        <c:majorTickMark val="out"/>
        <c:minorTickMark val="none"/>
        <c:tickLblPos val="nextTo"/>
        <c:txPr>
          <a:bodyPr/>
          <a:lstStyle/>
          <a:p>
            <a:pPr>
              <a:defRPr lang="ru-RU"/>
            </a:pPr>
            <a:endParaRPr lang="ru-RU"/>
          </a:p>
        </c:txPr>
        <c:crossAx val="61395456"/>
        <c:crosses val="autoZero"/>
        <c:auto val="1"/>
        <c:lblAlgn val="ctr"/>
        <c:lblOffset val="100"/>
        <c:noMultiLvlLbl val="0"/>
      </c:catAx>
      <c:valAx>
        <c:axId val="61395456"/>
        <c:scaling>
          <c:orientation val="minMax"/>
        </c:scaling>
        <c:delete val="0"/>
        <c:axPos val="l"/>
        <c:numFmt formatCode="General" sourceLinked="1"/>
        <c:majorTickMark val="out"/>
        <c:minorTickMark val="none"/>
        <c:tickLblPos val="nextTo"/>
        <c:txPr>
          <a:bodyPr/>
          <a:lstStyle/>
          <a:p>
            <a:pPr>
              <a:defRPr lang="ru-RU"/>
            </a:pPr>
            <a:endParaRPr lang="ru-RU"/>
          </a:p>
        </c:txPr>
        <c:crossAx val="155369984"/>
        <c:crosses val="autoZero"/>
        <c:crossBetween val="between"/>
      </c:valAx>
      <c:spPr>
        <a:solidFill>
          <a:schemeClr val="bg1">
            <a:lumMod val="75000"/>
          </a:schemeClr>
        </a:solidFill>
      </c:spPr>
    </c:plotArea>
    <c:plotVisOnly val="1"/>
    <c:dispBlanksAs val="gap"/>
    <c:showDLblsOverMax val="0"/>
  </c:chart>
  <c:spPr>
    <a:solidFill>
      <a:schemeClr val="bg1">
        <a:lumMod val="75000"/>
      </a:schemeClr>
    </a:solidFill>
  </c:sp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736339579832104E-2"/>
          <c:y val="3.2020718397490891E-2"/>
          <c:w val="0.87590415244086273"/>
          <c:h val="0.77809987732527852"/>
        </c:manualLayout>
      </c:layout>
      <c:lineChart>
        <c:grouping val="standard"/>
        <c:varyColors val="0"/>
        <c:ser>
          <c:idx val="0"/>
          <c:order val="0"/>
          <c:tx>
            <c:strRef>
              <c:f>'[Данные_ГЭФ_гидррохимия.xlsx]расходы взвешенных веществ'!$AI$100</c:f>
              <c:strCache>
                <c:ptCount val="1"/>
              </c:strCache>
            </c:strRef>
          </c:tx>
          <c:spPr>
            <a:ln w="34925">
              <a:solidFill>
                <a:schemeClr val="accent1">
                  <a:lumMod val="50000"/>
                </a:schemeClr>
              </a:solidFill>
            </a:ln>
          </c:spPr>
          <c:marker>
            <c:symbol val="none"/>
          </c:marker>
          <c:cat>
            <c:numRef>
              <c:f>'[Данные_ГЭФ_гидррохимия.xlsx]расходы взвешенных веществ'!$AH$101:$AH$126</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'[Данные_ГЭФ_гидррохимия.xlsx]расходы взвешенных веществ'!$AI$101:$AI$126</c:f>
              <c:numCache>
                <c:formatCode>General</c:formatCode>
                <c:ptCount val="26"/>
                <c:pt idx="0">
                  <c:v>9.108333333333329</c:v>
                </c:pt>
                <c:pt idx="1">
                  <c:v>115.98250000000002</c:v>
                </c:pt>
                <c:pt idx="2">
                  <c:v>64.166666666666671</c:v>
                </c:pt>
                <c:pt idx="3">
                  <c:v>62.875</c:v>
                </c:pt>
                <c:pt idx="4">
                  <c:v>22.5</c:v>
                </c:pt>
                <c:pt idx="5">
                  <c:v>35.091666666666633</c:v>
                </c:pt>
                <c:pt idx="6">
                  <c:v>99.945000000000007</c:v>
                </c:pt>
                <c:pt idx="7">
                  <c:v>42.05833333333333</c:v>
                </c:pt>
                <c:pt idx="8">
                  <c:v>198.75833333333341</c:v>
                </c:pt>
                <c:pt idx="9">
                  <c:v>151.95833333333346</c:v>
                </c:pt>
                <c:pt idx="10">
                  <c:v>27.372499999999988</c:v>
                </c:pt>
                <c:pt idx="11">
                  <c:v>50.025000000000013</c:v>
                </c:pt>
                <c:pt idx="12">
                  <c:v>26.649999999999988</c:v>
                </c:pt>
                <c:pt idx="13">
                  <c:v>16.716666666666676</c:v>
                </c:pt>
                <c:pt idx="14">
                  <c:v>49.721666666666636</c:v>
                </c:pt>
                <c:pt idx="15">
                  <c:v>47.49583333333333</c:v>
                </c:pt>
                <c:pt idx="16">
                  <c:v>37.398333333333333</c:v>
                </c:pt>
                <c:pt idx="17">
                  <c:v>46.375</c:v>
                </c:pt>
                <c:pt idx="18">
                  <c:v>225.27333333333334</c:v>
                </c:pt>
                <c:pt idx="19">
                  <c:v>25.133333333333326</c:v>
                </c:pt>
                <c:pt idx="20">
                  <c:v>75.5416666666667</c:v>
                </c:pt>
                <c:pt idx="21">
                  <c:v>32.720000000000013</c:v>
                </c:pt>
                <c:pt idx="22">
                  <c:v>16.704166666666676</c:v>
                </c:pt>
                <c:pt idx="23">
                  <c:v>26.061666666666667</c:v>
                </c:pt>
                <c:pt idx="24">
                  <c:v>17.758333333333315</c:v>
                </c:pt>
                <c:pt idx="25">
                  <c:v>7.2250000000000005</c:v>
                </c:pt>
              </c:numCache>
            </c:numRef>
          </c:val>
          <c:smooth val="1"/>
          <c:extLst xmlns:c16r2="http://schemas.microsoft.com/office/drawing/2015/06/chart" xmlns:mc="http://schemas.openxmlformats.org/markup-compatibility/2006" xmlns:a14="http://schemas.microsoft.com/office/drawing/2010/main" xmlns:p="http://schemas.openxmlformats.org/presentationml/2006/main"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c:ext xmlns:c16="http://schemas.microsoft.com/office/drawing/2014/chart" uri="{C3380CC4-5D6E-409C-BE32-E72D297353CC}">
              <c16:uniqueId val="{00000000-6B80-BE41-837E-9455EB140E0C}"/>
            </c:ext>
          </c:extLst>
        </c:ser>
        <c:ser>
          <c:idx val="1"/>
          <c:order val="1"/>
          <c:tx>
            <c:strRef>
              <c:f>'[Данные_ГЭФ_гидррохимия.xlsx]расходы взвешенных веществ'!$AJ$100</c:f>
              <c:strCache>
                <c:ptCount val="1"/>
              </c:strCache>
            </c:strRef>
          </c:tx>
          <c:spPr>
            <a:ln w="34925">
              <a:solidFill>
                <a:srgbClr val="FF0000"/>
              </a:solidFill>
            </a:ln>
          </c:spPr>
          <c:marker>
            <c:symbol val="none"/>
          </c:marker>
          <c:cat>
            <c:numRef>
              <c:f>'[Данные_ГЭФ_гидррохимия.xlsx]расходы взвешенных веществ'!$AH$101:$AH$126</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'[Данные_ГЭФ_гидррохимия.xlsx]расходы взвешенных веществ'!$AJ$101:$AJ$126</c:f>
              <c:numCache>
                <c:formatCode>General</c:formatCode>
                <c:ptCount val="26"/>
                <c:pt idx="0">
                  <c:v>0.83083333333333365</c:v>
                </c:pt>
                <c:pt idx="1">
                  <c:v>5.2916666666666687</c:v>
                </c:pt>
                <c:pt idx="2">
                  <c:v>6.3416666666666677</c:v>
                </c:pt>
                <c:pt idx="3">
                  <c:v>3.8341666666666665</c:v>
                </c:pt>
                <c:pt idx="4">
                  <c:v>2.3416666666666668</c:v>
                </c:pt>
                <c:pt idx="5">
                  <c:v>2.0341666666666671</c:v>
                </c:pt>
                <c:pt idx="6">
                  <c:v>1.949166666666666</c:v>
                </c:pt>
                <c:pt idx="7">
                  <c:v>2.9316666666666662</c:v>
                </c:pt>
                <c:pt idx="8">
                  <c:v>4.607499999999999</c:v>
                </c:pt>
                <c:pt idx="9">
                  <c:v>4.6083333333333334</c:v>
                </c:pt>
                <c:pt idx="10">
                  <c:v>4.2216666666666685</c:v>
                </c:pt>
                <c:pt idx="11">
                  <c:v>4.2500000000000009</c:v>
                </c:pt>
                <c:pt idx="12">
                  <c:v>2.3483333333333332</c:v>
                </c:pt>
                <c:pt idx="13">
                  <c:v>0.57833333333333325</c:v>
                </c:pt>
                <c:pt idx="14">
                  <c:v>1.7708333333333335</c:v>
                </c:pt>
                <c:pt idx="15">
                  <c:v>1.8399999999999994</c:v>
                </c:pt>
                <c:pt idx="16">
                  <c:v>1.8808333333333338</c:v>
                </c:pt>
                <c:pt idx="17">
                  <c:v>1.2733333333333332</c:v>
                </c:pt>
                <c:pt idx="18">
                  <c:v>3.7800000000000002</c:v>
                </c:pt>
                <c:pt idx="19">
                  <c:v>2.8874999999999997</c:v>
                </c:pt>
                <c:pt idx="20">
                  <c:v>4.9241666666666655</c:v>
                </c:pt>
                <c:pt idx="21">
                  <c:v>0.34083333333333327</c:v>
                </c:pt>
                <c:pt idx="22">
                  <c:v>0.3490000000000002</c:v>
                </c:pt>
                <c:pt idx="23">
                  <c:v>0.49416666666666687</c:v>
                </c:pt>
                <c:pt idx="24">
                  <c:v>0.38866666666666694</c:v>
                </c:pt>
                <c:pt idx="25">
                  <c:v>0.79750000000000021</c:v>
                </c:pt>
              </c:numCache>
            </c:numRef>
          </c:val>
          <c:smooth val="1"/>
          <c:extLst xmlns:c16r2="http://schemas.microsoft.com/office/drawing/2015/06/chart" xmlns:mc="http://schemas.openxmlformats.org/markup-compatibility/2006" xmlns:a14="http://schemas.microsoft.com/office/drawing/2010/main" xmlns:p="http://schemas.openxmlformats.org/presentationml/2006/main"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c:ext xmlns:c16="http://schemas.microsoft.com/office/drawing/2014/chart" uri="{C3380CC4-5D6E-409C-BE32-E72D297353CC}">
              <c16:uniqueId val="{00000001-6B80-BE41-837E-9455EB140E0C}"/>
            </c:ext>
          </c:extLst>
        </c:ser>
        <c:dLbls>
          <c:showLegendKey val="0"/>
          <c:showVal val="0"/>
          <c:showCatName val="0"/>
          <c:showSerName val="0"/>
          <c:showPercent val="0"/>
          <c:showBubbleSize val="0"/>
        </c:dLbls>
        <c:marker val="1"/>
        <c:smooth val="0"/>
        <c:axId val="155372544"/>
        <c:axId val="155432576"/>
      </c:lineChart>
      <c:catAx>
        <c:axId val="155372544"/>
        <c:scaling>
          <c:orientation val="minMax"/>
        </c:scaling>
        <c:delete val="0"/>
        <c:axPos val="b"/>
        <c:numFmt formatCode="General" sourceLinked="1"/>
        <c:majorTickMark val="out"/>
        <c:minorTickMark val="none"/>
        <c:tickLblPos val="nextTo"/>
        <c:txPr>
          <a:bodyPr rot="-5400000" vert="horz"/>
          <a:lstStyle/>
          <a:p>
            <a:pPr>
              <a:defRPr lang="ru-RU" sz="1200">
                <a:latin typeface="+mj-lt"/>
              </a:defRPr>
            </a:pPr>
            <a:endParaRPr lang="ru-RU"/>
          </a:p>
        </c:txPr>
        <c:crossAx val="155432576"/>
        <c:crosses val="autoZero"/>
        <c:auto val="1"/>
        <c:lblAlgn val="ctr"/>
        <c:lblOffset val="100"/>
        <c:noMultiLvlLbl val="0"/>
      </c:catAx>
      <c:valAx>
        <c:axId val="155432576"/>
        <c:scaling>
          <c:orientation val="minMax"/>
          <c:max val="240"/>
          <c:min val="0"/>
        </c:scaling>
        <c:delete val="0"/>
        <c:axPos val="l"/>
        <c:numFmt formatCode="General" sourceLinked="1"/>
        <c:majorTickMark val="out"/>
        <c:minorTickMark val="none"/>
        <c:tickLblPos val="nextTo"/>
        <c:txPr>
          <a:bodyPr/>
          <a:lstStyle/>
          <a:p>
            <a:pPr>
              <a:defRPr lang="ru-RU" sz="1200">
                <a:latin typeface="+mj-lt"/>
              </a:defRPr>
            </a:pPr>
            <a:endParaRPr lang="ru-RU"/>
          </a:p>
        </c:txPr>
        <c:crossAx val="155372544"/>
        <c:crosses val="autoZero"/>
        <c:crossBetween val="between"/>
      </c:valAx>
      <c:spPr>
        <a:noFill/>
        <a:ln>
          <a:solidFill>
            <a:schemeClr val="tx1"/>
          </a:solidFill>
        </a:ln>
      </c:spPr>
    </c:plotArea>
    <c:plotVisOnly val="1"/>
    <c:dispBlanksAs val="gap"/>
    <c:showDLblsOverMax val="0"/>
  </c:chart>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'[Данные_ГЭФ_гидррохимия.xlsx]расходы взвешенных веществ'!$AI$100</c:f>
              <c:strCache>
                <c:ptCount val="1"/>
              </c:strCache>
            </c:strRef>
          </c:tx>
          <c:spPr>
            <a:ln w="34925">
              <a:solidFill>
                <a:schemeClr val="accent1">
                  <a:lumMod val="50000"/>
                </a:schemeClr>
              </a:solidFill>
            </a:ln>
          </c:spPr>
          <c:marker>
            <c:symbol val="none"/>
          </c:marker>
          <c:cat>
            <c:numRef>
              <c:f>'[Данные_ГЭФ_гидррохимия.xlsx]расходы взвешенных веществ'!$AH$131:$AH$152</c:f>
              <c:numCache>
                <c:formatCode>General</c:formatCode>
                <c:ptCount val="22"/>
                <c:pt idx="0">
                  <c:v>1959</c:v>
                </c:pt>
                <c:pt idx="1">
                  <c:v>1960</c:v>
                </c:pt>
                <c:pt idx="2">
                  <c:v>1961</c:v>
                </c:pt>
                <c:pt idx="3">
                  <c:v>1962</c:v>
                </c:pt>
                <c:pt idx="4">
                  <c:v>1963</c:v>
                </c:pt>
                <c:pt idx="5">
                  <c:v>1964</c:v>
                </c:pt>
                <c:pt idx="6">
                  <c:v>1965</c:v>
                </c:pt>
                <c:pt idx="7">
                  <c:v>1966</c:v>
                </c:pt>
                <c:pt idx="8">
                  <c:v>1967</c:v>
                </c:pt>
                <c:pt idx="9">
                  <c:v>1968</c:v>
                </c:pt>
                <c:pt idx="10">
                  <c:v>1969</c:v>
                </c:pt>
                <c:pt idx="11">
                  <c:v>1970</c:v>
                </c:pt>
                <c:pt idx="12">
                  <c:v>1971</c:v>
                </c:pt>
                <c:pt idx="13">
                  <c:v>1972</c:v>
                </c:pt>
                <c:pt idx="14">
                  <c:v>1973</c:v>
                </c:pt>
                <c:pt idx="15">
                  <c:v>1974</c:v>
                </c:pt>
                <c:pt idx="16">
                  <c:v>1975</c:v>
                </c:pt>
                <c:pt idx="17">
                  <c:v>1976</c:v>
                </c:pt>
                <c:pt idx="18">
                  <c:v>1977</c:v>
                </c:pt>
                <c:pt idx="19">
                  <c:v>1978</c:v>
                </c:pt>
                <c:pt idx="20">
                  <c:v>1979</c:v>
                </c:pt>
                <c:pt idx="21">
                  <c:v>1980</c:v>
                </c:pt>
              </c:numCache>
            </c:numRef>
          </c:cat>
          <c:val>
            <c:numRef>
              <c:f>'[Данные_ГЭФ_гидррохимия.xlsx]расходы взвешенных веществ'!$AI$131:$AI$152</c:f>
              <c:numCache>
                <c:formatCode>General</c:formatCode>
                <c:ptCount val="22"/>
                <c:pt idx="0">
                  <c:v>42.255000000000003</c:v>
                </c:pt>
                <c:pt idx="1">
                  <c:v>32.858333333333327</c:v>
                </c:pt>
                <c:pt idx="2">
                  <c:v>10.070833333333336</c:v>
                </c:pt>
                <c:pt idx="3">
                  <c:v>87.182499999999976</c:v>
                </c:pt>
                <c:pt idx="4">
                  <c:v>30.94083333333332</c:v>
                </c:pt>
                <c:pt idx="5">
                  <c:v>108.92749999999999</c:v>
                </c:pt>
                <c:pt idx="6">
                  <c:v>113.22916666666667</c:v>
                </c:pt>
                <c:pt idx="7">
                  <c:v>87.0416666666667</c:v>
                </c:pt>
                <c:pt idx="8">
                  <c:v>136.31750000000002</c:v>
                </c:pt>
                <c:pt idx="9">
                  <c:v>121.76666666666669</c:v>
                </c:pt>
                <c:pt idx="10">
                  <c:v>318.97666666666674</c:v>
                </c:pt>
                <c:pt idx="11">
                  <c:v>203.26666666666659</c:v>
                </c:pt>
                <c:pt idx="12">
                  <c:v>49.116666666666639</c:v>
                </c:pt>
                <c:pt idx="13">
                  <c:v>22.146666666666665</c:v>
                </c:pt>
                <c:pt idx="14">
                  <c:v>79.783333333333317</c:v>
                </c:pt>
                <c:pt idx="15">
                  <c:v>119.34916666666669</c:v>
                </c:pt>
                <c:pt idx="16">
                  <c:v>113.79500000000002</c:v>
                </c:pt>
                <c:pt idx="17">
                  <c:v>159.1</c:v>
                </c:pt>
                <c:pt idx="18">
                  <c:v>99.958333333333329</c:v>
                </c:pt>
                <c:pt idx="19">
                  <c:v>124.30083333333332</c:v>
                </c:pt>
                <c:pt idx="20">
                  <c:v>99.88666666666667</c:v>
                </c:pt>
                <c:pt idx="21">
                  <c:v>274.75833333333338</c:v>
                </c:pt>
              </c:numCache>
            </c:numRef>
          </c:val>
          <c:smooth val="1"/>
          <c:extLst xmlns:c16r2="http://schemas.microsoft.com/office/drawing/2015/06/chart" xmlns:mc="http://schemas.openxmlformats.org/markup-compatibility/2006" xmlns:a14="http://schemas.microsoft.com/office/drawing/2010/main" xmlns:p="http://schemas.openxmlformats.org/presentationml/2006/main"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c:ext xmlns:c16="http://schemas.microsoft.com/office/drawing/2014/chart" uri="{C3380CC4-5D6E-409C-BE32-E72D297353CC}">
              <c16:uniqueId val="{00000000-1ED0-6842-A5A5-E3A0CD37F1E4}"/>
            </c:ext>
          </c:extLst>
        </c:ser>
        <c:ser>
          <c:idx val="1"/>
          <c:order val="1"/>
          <c:tx>
            <c:strRef>
              <c:f>'[Данные_ГЭФ_гидррохимия.xlsx]расходы взвешенных веществ'!$AJ$100</c:f>
              <c:strCache>
                <c:ptCount val="1"/>
              </c:strCache>
            </c:strRef>
          </c:tx>
          <c:spPr>
            <a:ln w="34925">
              <a:solidFill>
                <a:srgbClr val="FF0000"/>
              </a:solidFill>
            </a:ln>
          </c:spPr>
          <c:marker>
            <c:symbol val="none"/>
          </c:marker>
          <c:cat>
            <c:numRef>
              <c:f>'[Данные_ГЭФ_гидррохимия.xlsx]расходы взвешенных веществ'!$AH$131:$AH$152</c:f>
              <c:numCache>
                <c:formatCode>General</c:formatCode>
                <c:ptCount val="22"/>
                <c:pt idx="0">
                  <c:v>1959</c:v>
                </c:pt>
                <c:pt idx="1">
                  <c:v>1960</c:v>
                </c:pt>
                <c:pt idx="2">
                  <c:v>1961</c:v>
                </c:pt>
                <c:pt idx="3">
                  <c:v>1962</c:v>
                </c:pt>
                <c:pt idx="4">
                  <c:v>1963</c:v>
                </c:pt>
                <c:pt idx="5">
                  <c:v>1964</c:v>
                </c:pt>
                <c:pt idx="6">
                  <c:v>1965</c:v>
                </c:pt>
                <c:pt idx="7">
                  <c:v>1966</c:v>
                </c:pt>
                <c:pt idx="8">
                  <c:v>1967</c:v>
                </c:pt>
                <c:pt idx="9">
                  <c:v>1968</c:v>
                </c:pt>
                <c:pt idx="10">
                  <c:v>1969</c:v>
                </c:pt>
                <c:pt idx="11">
                  <c:v>1970</c:v>
                </c:pt>
                <c:pt idx="12">
                  <c:v>1971</c:v>
                </c:pt>
                <c:pt idx="13">
                  <c:v>1972</c:v>
                </c:pt>
                <c:pt idx="14">
                  <c:v>1973</c:v>
                </c:pt>
                <c:pt idx="15">
                  <c:v>1974</c:v>
                </c:pt>
                <c:pt idx="16">
                  <c:v>1975</c:v>
                </c:pt>
                <c:pt idx="17">
                  <c:v>1976</c:v>
                </c:pt>
                <c:pt idx="18">
                  <c:v>1977</c:v>
                </c:pt>
                <c:pt idx="19">
                  <c:v>1978</c:v>
                </c:pt>
                <c:pt idx="20">
                  <c:v>1979</c:v>
                </c:pt>
                <c:pt idx="21">
                  <c:v>1980</c:v>
                </c:pt>
              </c:numCache>
            </c:numRef>
          </c:cat>
          <c:val>
            <c:numRef>
              <c:f>'[Данные_ГЭФ_гидррохимия.xlsx]расходы взвешенных веществ'!$AJ$131:$AJ$152</c:f>
              <c:numCache>
                <c:formatCode>General</c:formatCode>
                <c:ptCount val="22"/>
                <c:pt idx="0">
                  <c:v>3.4616666666666664</c:v>
                </c:pt>
                <c:pt idx="1">
                  <c:v>5.7333333333333378</c:v>
                </c:pt>
                <c:pt idx="2">
                  <c:v>1.9441666666666666</c:v>
                </c:pt>
                <c:pt idx="3">
                  <c:v>9.67</c:v>
                </c:pt>
                <c:pt idx="4">
                  <c:v>2.2691666666666674</c:v>
                </c:pt>
                <c:pt idx="5">
                  <c:v>4.6083333333333334</c:v>
                </c:pt>
                <c:pt idx="6">
                  <c:v>4.0933333333333346</c:v>
                </c:pt>
                <c:pt idx="7">
                  <c:v>4.2391666666666676</c:v>
                </c:pt>
                <c:pt idx="8">
                  <c:v>4.7491666666666674</c:v>
                </c:pt>
                <c:pt idx="9">
                  <c:v>4.1791666666666663</c:v>
                </c:pt>
                <c:pt idx="10">
                  <c:v>23.141666666666669</c:v>
                </c:pt>
                <c:pt idx="11">
                  <c:v>14.72916666666667</c:v>
                </c:pt>
                <c:pt idx="12">
                  <c:v>4.1499999999999995</c:v>
                </c:pt>
                <c:pt idx="13">
                  <c:v>2.8666666666666667</c:v>
                </c:pt>
                <c:pt idx="14">
                  <c:v>4.6883333333333352</c:v>
                </c:pt>
                <c:pt idx="15">
                  <c:v>10.793333333333335</c:v>
                </c:pt>
                <c:pt idx="16">
                  <c:v>5.5100000000000007</c:v>
                </c:pt>
                <c:pt idx="17">
                  <c:v>9.2491666666666656</c:v>
                </c:pt>
                <c:pt idx="18">
                  <c:v>5.1433333333333353</c:v>
                </c:pt>
                <c:pt idx="19">
                  <c:v>5.6533333333333333</c:v>
                </c:pt>
                <c:pt idx="20">
                  <c:v>7.2416666666666689</c:v>
                </c:pt>
                <c:pt idx="21">
                  <c:v>20.149166666666673</c:v>
                </c:pt>
              </c:numCache>
            </c:numRef>
          </c:val>
          <c:smooth val="1"/>
          <c:extLst xmlns:c16r2="http://schemas.microsoft.com/office/drawing/2015/06/chart" xmlns:mc="http://schemas.openxmlformats.org/markup-compatibility/2006" xmlns:a14="http://schemas.microsoft.com/office/drawing/2010/main" xmlns:p="http://schemas.openxmlformats.org/presentationml/2006/main"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c:ext xmlns:c16="http://schemas.microsoft.com/office/drawing/2014/chart" uri="{C3380CC4-5D6E-409C-BE32-E72D297353CC}">
              <c16:uniqueId val="{00000001-1ED0-6842-A5A5-E3A0CD37F1E4}"/>
            </c:ext>
          </c:extLst>
        </c:ser>
        <c:dLbls>
          <c:showLegendKey val="0"/>
          <c:showVal val="0"/>
          <c:showCatName val="0"/>
          <c:showSerName val="0"/>
          <c:showPercent val="0"/>
          <c:showBubbleSize val="0"/>
        </c:dLbls>
        <c:marker val="1"/>
        <c:smooth val="0"/>
        <c:axId val="227893248"/>
        <c:axId val="155405120"/>
      </c:lineChart>
      <c:catAx>
        <c:axId val="227893248"/>
        <c:scaling>
          <c:orientation val="minMax"/>
        </c:scaling>
        <c:delete val="0"/>
        <c:axPos val="b"/>
        <c:numFmt formatCode="General" sourceLinked="1"/>
        <c:majorTickMark val="out"/>
        <c:minorTickMark val="none"/>
        <c:tickLblPos val="nextTo"/>
        <c:txPr>
          <a:bodyPr rot="-5400000" vert="horz"/>
          <a:lstStyle/>
          <a:p>
            <a:pPr>
              <a:defRPr lang="ru-RU" sz="1200">
                <a:latin typeface="+mj-lt"/>
              </a:defRPr>
            </a:pPr>
            <a:endParaRPr lang="ru-RU"/>
          </a:p>
        </c:txPr>
        <c:crossAx val="155405120"/>
        <c:crosses val="autoZero"/>
        <c:auto val="1"/>
        <c:lblAlgn val="ctr"/>
        <c:lblOffset val="100"/>
        <c:noMultiLvlLbl val="0"/>
      </c:catAx>
      <c:valAx>
        <c:axId val="155405120"/>
        <c:scaling>
          <c:orientation val="minMax"/>
          <c:max val="320"/>
          <c:min val="0"/>
        </c:scaling>
        <c:delete val="0"/>
        <c:axPos val="l"/>
        <c:numFmt formatCode="General" sourceLinked="1"/>
        <c:majorTickMark val="out"/>
        <c:minorTickMark val="none"/>
        <c:tickLblPos val="nextTo"/>
        <c:txPr>
          <a:bodyPr/>
          <a:lstStyle/>
          <a:p>
            <a:pPr>
              <a:defRPr lang="ru-RU" sz="1200">
                <a:latin typeface="+mj-lt"/>
              </a:defRPr>
            </a:pPr>
            <a:endParaRPr lang="ru-RU"/>
          </a:p>
        </c:txPr>
        <c:crossAx val="227893248"/>
        <c:crosses val="autoZero"/>
        <c:crossBetween val="between"/>
      </c:valAx>
      <c:spPr>
        <a:ln>
          <a:solidFill>
            <a:schemeClr val="tx1"/>
          </a:solidFill>
        </a:ln>
      </c:spPr>
    </c:plotArea>
    <c:plotVisOnly val="1"/>
    <c:dispBlanksAs val="gap"/>
    <c:showDLblsOverMax val="0"/>
  </c:chart>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6348651583994652E-2"/>
          <c:y val="5.9933454114695861E-2"/>
          <c:w val="0.88575139726334118"/>
          <c:h val="0.79636471326039993"/>
        </c:manualLayout>
      </c:layout>
      <c:lineChart>
        <c:grouping val="standard"/>
        <c:varyColors val="0"/>
        <c:ser>
          <c:idx val="0"/>
          <c:order val="0"/>
          <c:spPr>
            <a:ln w="34925">
              <a:solidFill>
                <a:schemeClr val="accent1">
                  <a:lumMod val="50000"/>
                </a:schemeClr>
              </a:solidFill>
            </a:ln>
          </c:spPr>
          <c:marker>
            <c:symbol val="none"/>
          </c:marker>
          <c:val>
            <c:numRef>
              <c:f>[Данные_ГЭФ_гидррохимия.xlsx]температура!$AG$60:$AR$60</c:f>
              <c:numCache>
                <c:formatCode>General</c:formatCode>
                <c:ptCount val="12"/>
                <c:pt idx="0">
                  <c:v>0.10333333333333333</c:v>
                </c:pt>
                <c:pt idx="1">
                  <c:v>0.22333333333333338</c:v>
                </c:pt>
                <c:pt idx="2">
                  <c:v>2.0766666666666667</c:v>
                </c:pt>
                <c:pt idx="3">
                  <c:v>9.1933333333333334</c:v>
                </c:pt>
                <c:pt idx="4">
                  <c:v>16.149999999999988</c:v>
                </c:pt>
                <c:pt idx="5">
                  <c:v>20.363333333333316</c:v>
                </c:pt>
                <c:pt idx="6">
                  <c:v>21.873333333333317</c:v>
                </c:pt>
                <c:pt idx="7">
                  <c:v>21.143333333333317</c:v>
                </c:pt>
                <c:pt idx="8">
                  <c:v>16.5</c:v>
                </c:pt>
                <c:pt idx="9">
                  <c:v>10.356666666666674</c:v>
                </c:pt>
                <c:pt idx="10">
                  <c:v>4.6800000000000015</c:v>
                </c:pt>
                <c:pt idx="11">
                  <c:v>0.86333333333333351</c:v>
                </c:pt>
              </c:numCache>
            </c:numRef>
          </c:val>
          <c:smooth val="1"/>
          <c:extLst xmlns:c16r2="http://schemas.microsoft.com/office/drawing/2015/06/chart" xmlns:mc="http://schemas.openxmlformats.org/markup-compatibility/2006" xmlns:a14="http://schemas.microsoft.com/office/drawing/2010/main" xmlns:p="http://schemas.openxmlformats.org/presentationml/2006/main"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c:ext xmlns:c16="http://schemas.microsoft.com/office/drawing/2014/chart" uri="{C3380CC4-5D6E-409C-BE32-E72D297353CC}">
              <c16:uniqueId val="{00000000-CB02-4D91-9100-D6C3949D6191}"/>
            </c:ext>
          </c:extLst>
        </c:ser>
        <c:ser>
          <c:idx val="1"/>
          <c:order val="1"/>
          <c:spPr>
            <a:ln w="34925">
              <a:solidFill>
                <a:srgbClr val="FF0000"/>
              </a:solidFill>
            </a:ln>
          </c:spPr>
          <c:marker>
            <c:symbol val="none"/>
          </c:marker>
          <c:val>
            <c:numRef>
              <c:f>[Данные_ГЭФ_гидррохимия.xlsx]температура!$AG$61:$AR$61</c:f>
              <c:numCache>
                <c:formatCode>General</c:formatCode>
                <c:ptCount val="12"/>
                <c:pt idx="0">
                  <c:v>3.2038461538461545</c:v>
                </c:pt>
                <c:pt idx="1">
                  <c:v>2.1384615384615393</c:v>
                </c:pt>
                <c:pt idx="2">
                  <c:v>3.1000000000000005</c:v>
                </c:pt>
                <c:pt idx="3">
                  <c:v>5.5576923076923084</c:v>
                </c:pt>
                <c:pt idx="4">
                  <c:v>10.173076923076923</c:v>
                </c:pt>
                <c:pt idx="5">
                  <c:v>13.138461538461538</c:v>
                </c:pt>
                <c:pt idx="6">
                  <c:v>15.611538461538458</c:v>
                </c:pt>
                <c:pt idx="7">
                  <c:v>17.507692307692306</c:v>
                </c:pt>
                <c:pt idx="8">
                  <c:v>17.37692307692307</c:v>
                </c:pt>
                <c:pt idx="9">
                  <c:v>14.396153846153851</c:v>
                </c:pt>
                <c:pt idx="10">
                  <c:v>10.246153846153842</c:v>
                </c:pt>
                <c:pt idx="11">
                  <c:v>5.8269230769230775</c:v>
                </c:pt>
              </c:numCache>
            </c:numRef>
          </c:val>
          <c:smooth val="1"/>
          <c:extLst xmlns:c16r2="http://schemas.microsoft.com/office/drawing/2015/06/chart" xmlns:mc="http://schemas.openxmlformats.org/markup-compatibility/2006" xmlns:a14="http://schemas.microsoft.com/office/drawing/2010/main" xmlns:p="http://schemas.openxmlformats.org/presentationml/2006/main"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c:ext xmlns:c16="http://schemas.microsoft.com/office/drawing/2014/chart" uri="{C3380CC4-5D6E-409C-BE32-E72D297353CC}">
              <c16:uniqueId val="{00000001-CB02-4D91-9100-D6C3949D6191}"/>
            </c:ext>
          </c:extLst>
        </c:ser>
        <c:dLbls>
          <c:showLegendKey val="0"/>
          <c:showVal val="0"/>
          <c:showCatName val="0"/>
          <c:showSerName val="0"/>
          <c:showPercent val="0"/>
          <c:showBubbleSize val="0"/>
        </c:dLbls>
        <c:marker val="1"/>
        <c:smooth val="0"/>
        <c:axId val="234263040"/>
        <c:axId val="155408000"/>
      </c:lineChart>
      <c:catAx>
        <c:axId val="234263040"/>
        <c:scaling>
          <c:orientation val="minMax"/>
        </c:scaling>
        <c:delete val="0"/>
        <c:axPos val="b"/>
        <c:majorTickMark val="out"/>
        <c:minorTickMark val="none"/>
        <c:tickLblPos val="nextTo"/>
        <c:txPr>
          <a:bodyPr/>
          <a:lstStyle/>
          <a:p>
            <a:pPr>
              <a:defRPr lang="ru-RU" sz="1400">
                <a:latin typeface="+mj-lt"/>
              </a:defRPr>
            </a:pPr>
            <a:endParaRPr lang="ru-RU"/>
          </a:p>
        </c:txPr>
        <c:crossAx val="155408000"/>
        <c:crosses val="autoZero"/>
        <c:auto val="1"/>
        <c:lblAlgn val="ctr"/>
        <c:lblOffset val="100"/>
        <c:noMultiLvlLbl val="0"/>
      </c:catAx>
      <c:valAx>
        <c:axId val="155408000"/>
        <c:scaling>
          <c:orientation val="minMax"/>
        </c:scaling>
        <c:delete val="0"/>
        <c:axPos val="l"/>
        <c:numFmt formatCode="General" sourceLinked="1"/>
        <c:majorTickMark val="out"/>
        <c:minorTickMark val="none"/>
        <c:tickLblPos val="nextTo"/>
        <c:txPr>
          <a:bodyPr/>
          <a:lstStyle/>
          <a:p>
            <a:pPr>
              <a:defRPr lang="ru-RU" sz="1400">
                <a:latin typeface="+mj-lt"/>
              </a:defRPr>
            </a:pPr>
            <a:endParaRPr lang="ru-RU"/>
          </a:p>
        </c:txPr>
        <c:crossAx val="234263040"/>
        <c:crosses val="autoZero"/>
        <c:crossBetween val="between"/>
      </c:valAx>
      <c:spPr>
        <a:ln>
          <a:solidFill>
            <a:schemeClr val="tx1"/>
          </a:solidFill>
        </a:ln>
      </c:spPr>
    </c:plotArea>
    <c:plotVisOnly val="1"/>
    <c:dispBlanksAs val="gap"/>
    <c:showDLblsOverMax val="0"/>
  </c:chart>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chemeClr val="accent1">
                <a:lumMod val="75000"/>
              </a:schemeClr>
            </a:solidFill>
          </c:spPr>
          <c:invertIfNegative val="0"/>
          <c:val>
            <c:numRef>
              <c:f>[Данные_ГЭФ_гидррохимия.xlsx]температура!$AG$154:$AR$154</c:f>
              <c:numCache>
                <c:formatCode>General</c:formatCode>
                <c:ptCount val="12"/>
                <c:pt idx="0">
                  <c:v>3.100512820512821</c:v>
                </c:pt>
                <c:pt idx="1">
                  <c:v>1.915128205128205</c:v>
                </c:pt>
                <c:pt idx="2">
                  <c:v>1.0233333333333339</c:v>
                </c:pt>
                <c:pt idx="3">
                  <c:v>-3.635641025641025</c:v>
                </c:pt>
                <c:pt idx="4">
                  <c:v>-5.9769230769230735</c:v>
                </c:pt>
                <c:pt idx="5">
                  <c:v>-7.2248717948717953</c:v>
                </c:pt>
                <c:pt idx="6">
                  <c:v>-6.2617948717948728</c:v>
                </c:pt>
                <c:pt idx="7">
                  <c:v>-3.6356410256410276</c:v>
                </c:pt>
                <c:pt idx="8">
                  <c:v>0.87692307692307792</c:v>
                </c:pt>
                <c:pt idx="9">
                  <c:v>4.0394871794871836</c:v>
                </c:pt>
                <c:pt idx="10">
                  <c:v>5.566153846153842</c:v>
                </c:pt>
                <c:pt idx="11">
                  <c:v>4.9635897435897451</c:v>
                </c:pt>
              </c:numCache>
            </c:numRef>
          </c:val>
          <c:extLst xmlns:c16r2="http://schemas.microsoft.com/office/drawing/2015/06/chart">
            <c:ext xmlns:c16="http://schemas.microsoft.com/office/drawing/2014/chart" uri="{C3380CC4-5D6E-409C-BE32-E72D297353CC}">
              <c16:uniqueId val="{00000000-8BAA-A941-AA4F-581B1A382A75}"/>
            </c:ext>
          </c:extLst>
        </c:ser>
        <c:dLbls>
          <c:showLegendKey val="0"/>
          <c:showVal val="0"/>
          <c:showCatName val="0"/>
          <c:showSerName val="0"/>
          <c:showPercent val="0"/>
          <c:showBubbleSize val="0"/>
        </c:dLbls>
        <c:gapWidth val="150"/>
        <c:axId val="234264064"/>
        <c:axId val="155409728"/>
      </c:barChart>
      <c:catAx>
        <c:axId val="234264064"/>
        <c:scaling>
          <c:orientation val="minMax"/>
        </c:scaling>
        <c:delete val="0"/>
        <c:axPos val="b"/>
        <c:majorTickMark val="out"/>
        <c:minorTickMark val="none"/>
        <c:tickLblPos val="nextTo"/>
        <c:txPr>
          <a:bodyPr/>
          <a:lstStyle/>
          <a:p>
            <a:pPr>
              <a:defRPr lang="ru-RU" sz="1400"/>
            </a:pPr>
            <a:endParaRPr lang="ru-RU"/>
          </a:p>
        </c:txPr>
        <c:crossAx val="155409728"/>
        <c:crosses val="autoZero"/>
        <c:auto val="1"/>
        <c:lblAlgn val="ctr"/>
        <c:lblOffset val="100"/>
        <c:noMultiLvlLbl val="0"/>
      </c:catAx>
      <c:valAx>
        <c:axId val="155409728"/>
        <c:scaling>
          <c:orientation val="minMax"/>
          <c:max val="6"/>
          <c:min val="-7"/>
        </c:scaling>
        <c:delete val="0"/>
        <c:axPos val="l"/>
        <c:numFmt formatCode="General" sourceLinked="1"/>
        <c:majorTickMark val="out"/>
        <c:minorTickMark val="none"/>
        <c:tickLblPos val="nextTo"/>
        <c:txPr>
          <a:bodyPr/>
          <a:lstStyle/>
          <a:p>
            <a:pPr>
              <a:defRPr lang="ru-RU" sz="1400">
                <a:latin typeface="Cambria" panose="02040503050406030204" pitchFamily="18" charset="0"/>
              </a:defRPr>
            </a:pPr>
            <a:endParaRPr lang="ru-RU"/>
          </a:p>
        </c:txPr>
        <c:crossAx val="234264064"/>
        <c:crosses val="autoZero"/>
        <c:crossBetween val="between"/>
      </c:valAx>
      <c:spPr>
        <a:ln>
          <a:solidFill>
            <a:schemeClr val="tx1"/>
          </a:solidFill>
        </a:ln>
      </c:spPr>
    </c:plotArea>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spPr>
            <a:ln w="34925">
              <a:solidFill>
                <a:schemeClr val="accent1">
                  <a:lumMod val="50000"/>
                </a:schemeClr>
              </a:solidFill>
            </a:ln>
          </c:spPr>
          <c:marker>
            <c:symbol val="none"/>
          </c:marker>
          <c:val>
            <c:numRef>
              <c:f>[Данные_ГЭФ_гидррохимия.xlsx]температура!$AV$60:$BG$60</c:f>
              <c:numCache>
                <c:formatCode>General</c:formatCode>
                <c:ptCount val="12"/>
                <c:pt idx="0">
                  <c:v>0.13076923076923089</c:v>
                </c:pt>
                <c:pt idx="1">
                  <c:v>0.21538461538461537</c:v>
                </c:pt>
                <c:pt idx="2">
                  <c:v>2.4384615384615382</c:v>
                </c:pt>
                <c:pt idx="3">
                  <c:v>9.8615384615384603</c:v>
                </c:pt>
                <c:pt idx="4">
                  <c:v>16.5</c:v>
                </c:pt>
                <c:pt idx="5">
                  <c:v>20.215384615384615</c:v>
                </c:pt>
                <c:pt idx="6">
                  <c:v>21.546153846153835</c:v>
                </c:pt>
                <c:pt idx="7">
                  <c:v>21.276923076923072</c:v>
                </c:pt>
                <c:pt idx="8">
                  <c:v>16.815384615384623</c:v>
                </c:pt>
                <c:pt idx="9">
                  <c:v>10.076923076923077</c:v>
                </c:pt>
                <c:pt idx="10">
                  <c:v>4.6538461538461542</c:v>
                </c:pt>
                <c:pt idx="11">
                  <c:v>1.2</c:v>
                </c:pt>
              </c:numCache>
            </c:numRef>
          </c:val>
          <c:smooth val="1"/>
          <c:extLst xmlns:c16r2="http://schemas.microsoft.com/office/drawing/2015/06/chart" xmlns:mc="http://schemas.openxmlformats.org/markup-compatibility/2006" xmlns:a14="http://schemas.microsoft.com/office/drawing/2010/main" xmlns:p="http://schemas.openxmlformats.org/presentationml/2006/main"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c:ext xmlns:c16="http://schemas.microsoft.com/office/drawing/2014/chart" uri="{C3380CC4-5D6E-409C-BE32-E72D297353CC}">
              <c16:uniqueId val="{00000000-CB02-4D91-9100-D6C3949D6191}"/>
            </c:ext>
          </c:extLst>
        </c:ser>
        <c:ser>
          <c:idx val="1"/>
          <c:order val="1"/>
          <c:spPr>
            <a:ln w="34925">
              <a:solidFill>
                <a:srgbClr val="FF0000"/>
              </a:solidFill>
            </a:ln>
          </c:spPr>
          <c:marker>
            <c:symbol val="none"/>
          </c:marker>
          <c:val>
            <c:numRef>
              <c:f>[Данные_ГЭФ_гидррохимия.xlsx]температура!$AV$61:$BG$61</c:f>
              <c:numCache>
                <c:formatCode>General</c:formatCode>
                <c:ptCount val="12"/>
                <c:pt idx="0">
                  <c:v>1.5272727272727273</c:v>
                </c:pt>
                <c:pt idx="1">
                  <c:v>1.2954545454545452</c:v>
                </c:pt>
                <c:pt idx="2">
                  <c:v>3.3045454545454547</c:v>
                </c:pt>
                <c:pt idx="3">
                  <c:v>6.8545454545454501</c:v>
                </c:pt>
                <c:pt idx="4">
                  <c:v>12.995454545454548</c:v>
                </c:pt>
                <c:pt idx="5">
                  <c:v>17.413636363636357</c:v>
                </c:pt>
                <c:pt idx="6">
                  <c:v>19.940909090909084</c:v>
                </c:pt>
                <c:pt idx="7">
                  <c:v>20.272727272727252</c:v>
                </c:pt>
                <c:pt idx="8">
                  <c:v>17.531818181818196</c:v>
                </c:pt>
                <c:pt idx="9">
                  <c:v>12.804545454545456</c:v>
                </c:pt>
                <c:pt idx="10">
                  <c:v>8.0818181818181714</c:v>
                </c:pt>
                <c:pt idx="11">
                  <c:v>3.1136363636363642</c:v>
                </c:pt>
              </c:numCache>
            </c:numRef>
          </c:val>
          <c:smooth val="1"/>
          <c:extLst xmlns:c16r2="http://schemas.microsoft.com/office/drawing/2015/06/chart" xmlns:mc="http://schemas.openxmlformats.org/markup-compatibility/2006" xmlns:a14="http://schemas.microsoft.com/office/drawing/2010/main" xmlns:p="http://schemas.openxmlformats.org/presentationml/2006/main"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c:ext xmlns:c16="http://schemas.microsoft.com/office/drawing/2014/chart" uri="{C3380CC4-5D6E-409C-BE32-E72D297353CC}">
              <c16:uniqueId val="{00000001-CB02-4D91-9100-D6C3949D6191}"/>
            </c:ext>
          </c:extLst>
        </c:ser>
        <c:dLbls>
          <c:showLegendKey val="0"/>
          <c:showVal val="0"/>
          <c:showCatName val="0"/>
          <c:showSerName val="0"/>
          <c:showPercent val="0"/>
          <c:showBubbleSize val="0"/>
        </c:dLbls>
        <c:marker val="1"/>
        <c:smooth val="0"/>
        <c:axId val="234262528"/>
        <c:axId val="227976320"/>
      </c:lineChart>
      <c:catAx>
        <c:axId val="234262528"/>
        <c:scaling>
          <c:orientation val="minMax"/>
        </c:scaling>
        <c:delete val="0"/>
        <c:axPos val="b"/>
        <c:majorTickMark val="out"/>
        <c:minorTickMark val="none"/>
        <c:tickLblPos val="nextTo"/>
        <c:txPr>
          <a:bodyPr/>
          <a:lstStyle/>
          <a:p>
            <a:pPr>
              <a:defRPr lang="ru-RU" sz="1400">
                <a:latin typeface="Cambria" panose="02040503050406030204" pitchFamily="18" charset="0"/>
              </a:defRPr>
            </a:pPr>
            <a:endParaRPr lang="ru-RU"/>
          </a:p>
        </c:txPr>
        <c:crossAx val="227976320"/>
        <c:crosses val="autoZero"/>
        <c:auto val="1"/>
        <c:lblAlgn val="ctr"/>
        <c:lblOffset val="100"/>
        <c:noMultiLvlLbl val="0"/>
      </c:catAx>
      <c:valAx>
        <c:axId val="227976320"/>
        <c:scaling>
          <c:orientation val="minMax"/>
        </c:scaling>
        <c:delete val="0"/>
        <c:axPos val="l"/>
        <c:numFmt formatCode="General" sourceLinked="1"/>
        <c:majorTickMark val="out"/>
        <c:minorTickMark val="none"/>
        <c:tickLblPos val="nextTo"/>
        <c:txPr>
          <a:bodyPr/>
          <a:lstStyle/>
          <a:p>
            <a:pPr>
              <a:defRPr lang="ru-RU" sz="1400">
                <a:latin typeface="Cambria" panose="02040503050406030204" pitchFamily="18" charset="0"/>
              </a:defRPr>
            </a:pPr>
            <a:endParaRPr lang="ru-RU"/>
          </a:p>
        </c:txPr>
        <c:crossAx val="234262528"/>
        <c:crosses val="autoZero"/>
        <c:crossBetween val="between"/>
      </c:valAx>
      <c:spPr>
        <a:ln>
          <a:solidFill>
            <a:schemeClr val="tx1"/>
          </a:solidFill>
        </a:ln>
      </c:spPr>
    </c:plotArea>
    <c:plotVisOnly val="1"/>
    <c:dispBlanksAs val="gap"/>
    <c:showDLblsOverMax val="0"/>
  </c:chart>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chemeClr val="accent1">
                <a:lumMod val="75000"/>
              </a:schemeClr>
            </a:solidFill>
            <a:ln>
              <a:noFill/>
            </a:ln>
          </c:spPr>
          <c:invertIfNegative val="0"/>
          <c:val>
            <c:numRef>
              <c:f>[Данные_ГЭФ_гидррохимия.xlsx]температура!$AV$154:$BG$154</c:f>
              <c:numCache>
                <c:formatCode>General</c:formatCode>
                <c:ptCount val="12"/>
                <c:pt idx="0">
                  <c:v>1.3965034965034966</c:v>
                </c:pt>
                <c:pt idx="1">
                  <c:v>1.0800699300699299</c:v>
                </c:pt>
                <c:pt idx="2">
                  <c:v>0.86608391608391666</c:v>
                </c:pt>
                <c:pt idx="3">
                  <c:v>-3.0069930069930066</c:v>
                </c:pt>
                <c:pt idx="4">
                  <c:v>-3.5045454545454557</c:v>
                </c:pt>
                <c:pt idx="5">
                  <c:v>-2.8017482517482497</c:v>
                </c:pt>
                <c:pt idx="6">
                  <c:v>-1.6052447552447471</c:v>
                </c:pt>
                <c:pt idx="7">
                  <c:v>-1.0041958041958061</c:v>
                </c:pt>
                <c:pt idx="8">
                  <c:v>0.71643356643356548</c:v>
                </c:pt>
                <c:pt idx="9">
                  <c:v>2.7276223776223798</c:v>
                </c:pt>
                <c:pt idx="10">
                  <c:v>3.4279720279720269</c:v>
                </c:pt>
                <c:pt idx="11">
                  <c:v>1.913636363636364</c:v>
                </c:pt>
              </c:numCache>
            </c:numRef>
          </c:val>
          <c:extLst xmlns:c16r2="http://schemas.microsoft.com/office/drawing/2015/06/chart">
            <c:ext xmlns:c16="http://schemas.microsoft.com/office/drawing/2014/chart" uri="{C3380CC4-5D6E-409C-BE32-E72D297353CC}">
              <c16:uniqueId val="{00000000-0A2F-FD40-80E2-A61E04866F64}"/>
            </c:ext>
          </c:extLst>
        </c:ser>
        <c:dLbls>
          <c:showLegendKey val="0"/>
          <c:showVal val="0"/>
          <c:showCatName val="0"/>
          <c:showSerName val="0"/>
          <c:showPercent val="0"/>
          <c:showBubbleSize val="0"/>
        </c:dLbls>
        <c:gapWidth val="150"/>
        <c:axId val="234265600"/>
        <c:axId val="227978048"/>
      </c:barChart>
      <c:catAx>
        <c:axId val="234265600"/>
        <c:scaling>
          <c:orientation val="minMax"/>
        </c:scaling>
        <c:delete val="0"/>
        <c:axPos val="b"/>
        <c:majorTickMark val="out"/>
        <c:minorTickMark val="none"/>
        <c:tickLblPos val="nextTo"/>
        <c:txPr>
          <a:bodyPr/>
          <a:lstStyle/>
          <a:p>
            <a:pPr>
              <a:defRPr lang="ru-RU" sz="1400">
                <a:latin typeface="Cambria" panose="02040503050406030204" pitchFamily="18" charset="0"/>
              </a:defRPr>
            </a:pPr>
            <a:endParaRPr lang="ru-RU"/>
          </a:p>
        </c:txPr>
        <c:crossAx val="227978048"/>
        <c:crosses val="autoZero"/>
        <c:auto val="1"/>
        <c:lblAlgn val="ctr"/>
        <c:lblOffset val="100"/>
        <c:noMultiLvlLbl val="0"/>
      </c:catAx>
      <c:valAx>
        <c:axId val="227978048"/>
        <c:scaling>
          <c:orientation val="minMax"/>
          <c:max val="6"/>
          <c:min val="-7"/>
        </c:scaling>
        <c:delete val="0"/>
        <c:axPos val="l"/>
        <c:numFmt formatCode="General" sourceLinked="1"/>
        <c:majorTickMark val="out"/>
        <c:minorTickMark val="none"/>
        <c:tickLblPos val="nextTo"/>
        <c:txPr>
          <a:bodyPr/>
          <a:lstStyle/>
          <a:p>
            <a:pPr>
              <a:defRPr lang="ru-RU" sz="1400">
                <a:latin typeface="Cambria" panose="02040503050406030204" pitchFamily="18" charset="0"/>
              </a:defRPr>
            </a:pPr>
            <a:endParaRPr lang="ru-RU"/>
          </a:p>
        </c:txPr>
        <c:crossAx val="234265600"/>
        <c:crosses val="autoZero"/>
        <c:crossBetween val="between"/>
      </c:valAx>
      <c:spPr>
        <a:ln>
          <a:solidFill>
            <a:schemeClr val="tx1"/>
          </a:solidFill>
        </a:ln>
      </c:spPr>
    </c:plotArea>
    <c:plotVisOnly val="1"/>
    <c:dispBlanksAs val="gap"/>
    <c:showDLblsOverMax val="0"/>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4764015110535273E-2"/>
          <c:y val="8.1280885930868435E-2"/>
          <c:w val="0.83583756672287324"/>
          <c:h val="0.63546874455042579"/>
        </c:manualLayout>
      </c:layout>
      <c:lineChart>
        <c:grouping val="standard"/>
        <c:varyColors val="0"/>
        <c:ser>
          <c:idx val="1"/>
          <c:order val="0"/>
          <c:tx>
            <c:strRef>
              <c:f>Лист1!$M$297</c:f>
              <c:strCache>
                <c:ptCount val="1"/>
                <c:pt idx="0">
                  <c:v>Heterotrofi</c:v>
                </c:pt>
              </c:strCache>
            </c:strRef>
          </c:tx>
          <c:spPr>
            <a:ln w="38100">
              <a:solidFill>
                <a:srgbClr val="808000"/>
              </a:solidFill>
              <a:prstDash val="solid"/>
            </a:ln>
          </c:spPr>
          <c:marker>
            <c:symbol val="square"/>
            <c:size val="9"/>
            <c:spPr>
              <a:solidFill>
                <a:srgbClr val="808000"/>
              </a:solidFill>
              <a:ln>
                <a:solidFill>
                  <a:srgbClr val="808000"/>
                </a:solidFill>
                <a:prstDash val="solid"/>
              </a:ln>
            </c:spPr>
          </c:marker>
          <c:cat>
            <c:strRef>
              <c:f>Лист1!$L$298:$L$308</c:f>
              <c:strCache>
                <c:ptCount val="11"/>
                <c:pt idx="0">
                  <c:v> Naslavcea</c:v>
                </c:pt>
                <c:pt idx="1">
                  <c:v>Otaci</c:v>
                </c:pt>
                <c:pt idx="2">
                  <c:v>Soroca</c:v>
                </c:pt>
                <c:pt idx="3">
                  <c:v> Camenca</c:v>
                </c:pt>
                <c:pt idx="4">
                  <c:v>Erjovo</c:v>
                </c:pt>
                <c:pt idx="5">
                  <c:v>Goieni</c:v>
                </c:pt>
                <c:pt idx="6">
                  <c:v>Cocieri</c:v>
                </c:pt>
                <c:pt idx="7">
                  <c:v>Vadul-lui-Voda</c:v>
                </c:pt>
                <c:pt idx="8">
                  <c:v>Varnita</c:v>
                </c:pt>
                <c:pt idx="9">
                  <c:v> Sucleia</c:v>
                </c:pt>
                <c:pt idx="10">
                  <c:v>Palanca</c:v>
                </c:pt>
              </c:strCache>
            </c:strRef>
          </c:cat>
          <c:val>
            <c:numRef>
              <c:f>Лист1!$M$298:$M$308</c:f>
              <c:numCache>
                <c:formatCode>\О\с\н\о\в\н\о\й</c:formatCode>
                <c:ptCount val="11"/>
                <c:pt idx="0">
                  <c:v>15220</c:v>
                </c:pt>
                <c:pt idx="1">
                  <c:v>12800</c:v>
                </c:pt>
                <c:pt idx="2">
                  <c:v>25600</c:v>
                </c:pt>
                <c:pt idx="3">
                  <c:v>25600</c:v>
                </c:pt>
                <c:pt idx="4">
                  <c:v>19200</c:v>
                </c:pt>
                <c:pt idx="5">
                  <c:v>5600</c:v>
                </c:pt>
                <c:pt idx="6">
                  <c:v>15680</c:v>
                </c:pt>
                <c:pt idx="7">
                  <c:v>25600</c:v>
                </c:pt>
                <c:pt idx="8">
                  <c:v>51200</c:v>
                </c:pt>
                <c:pt idx="9">
                  <c:v>14000</c:v>
                </c:pt>
                <c:pt idx="10">
                  <c:v>8800</c:v>
                </c:pt>
              </c:numCache>
            </c:numRef>
          </c:val>
          <c:smooth val="0"/>
          <c:extLst xmlns:c16r2="http://schemas.microsoft.com/office/drawing/2015/06/chart">
            <c:ext xmlns:c16="http://schemas.microsoft.com/office/drawing/2014/chart" uri="{C3380CC4-5D6E-409C-BE32-E72D297353CC}">
              <c16:uniqueId val="{00000000-942D-034D-BB8D-11A1C17C3E88}"/>
            </c:ext>
          </c:extLst>
        </c:ser>
        <c:dLbls>
          <c:showLegendKey val="0"/>
          <c:showVal val="0"/>
          <c:showCatName val="0"/>
          <c:showSerName val="0"/>
          <c:showPercent val="0"/>
          <c:showBubbleSize val="0"/>
        </c:dLbls>
        <c:marker val="1"/>
        <c:smooth val="0"/>
        <c:axId val="154673152"/>
        <c:axId val="227981504"/>
      </c:lineChart>
      <c:lineChart>
        <c:grouping val="standard"/>
        <c:varyColors val="0"/>
        <c:ser>
          <c:idx val="0"/>
          <c:order val="1"/>
          <c:tx>
            <c:strRef>
              <c:f>Лист1!$N$297</c:f>
              <c:strCache>
                <c:ptCount val="1"/>
                <c:pt idx="0">
                  <c:v>Mat.org</c:v>
                </c:pt>
              </c:strCache>
            </c:strRef>
          </c:tx>
          <c:spPr>
            <a:ln w="38100">
              <a:solidFill>
                <a:srgbClr val="800000"/>
              </a:solidFill>
              <a:prstDash val="solid"/>
            </a:ln>
          </c:spPr>
          <c:marker>
            <c:symbol val="circle"/>
            <c:size val="12"/>
            <c:spPr>
              <a:solidFill>
                <a:srgbClr val="800000"/>
              </a:solidFill>
              <a:ln>
                <a:solidFill>
                  <a:srgbClr val="800000"/>
                </a:solidFill>
                <a:prstDash val="solid"/>
              </a:ln>
            </c:spPr>
          </c:marker>
          <c:cat>
            <c:strRef>
              <c:f>Лист1!$L$298:$L$308</c:f>
              <c:strCache>
                <c:ptCount val="11"/>
                <c:pt idx="0">
                  <c:v> Naslavcea</c:v>
                </c:pt>
                <c:pt idx="1">
                  <c:v>Otaci</c:v>
                </c:pt>
                <c:pt idx="2">
                  <c:v>Soroca</c:v>
                </c:pt>
                <c:pt idx="3">
                  <c:v> Camenca</c:v>
                </c:pt>
                <c:pt idx="4">
                  <c:v>Erjovo</c:v>
                </c:pt>
                <c:pt idx="5">
                  <c:v>Goieni</c:v>
                </c:pt>
                <c:pt idx="6">
                  <c:v>Cocieri</c:v>
                </c:pt>
                <c:pt idx="7">
                  <c:v>Vadul-lui-Voda</c:v>
                </c:pt>
                <c:pt idx="8">
                  <c:v>Varnita</c:v>
                </c:pt>
                <c:pt idx="9">
                  <c:v> Sucleia</c:v>
                </c:pt>
                <c:pt idx="10">
                  <c:v>Palanca</c:v>
                </c:pt>
              </c:strCache>
            </c:strRef>
          </c:cat>
          <c:val>
            <c:numRef>
              <c:f>Лист1!$N$298:$N$308</c:f>
              <c:numCache>
                <c:formatCode>\О\с\н\о\в\н\о\й</c:formatCode>
                <c:ptCount val="11"/>
                <c:pt idx="0">
                  <c:v>20.04</c:v>
                </c:pt>
                <c:pt idx="1">
                  <c:v>17.62</c:v>
                </c:pt>
                <c:pt idx="2">
                  <c:v>21.26</c:v>
                </c:pt>
                <c:pt idx="3">
                  <c:v>10.94</c:v>
                </c:pt>
                <c:pt idx="4">
                  <c:v>13.36</c:v>
                </c:pt>
                <c:pt idx="5">
                  <c:v>20.66</c:v>
                </c:pt>
                <c:pt idx="6">
                  <c:v>16.399999999999999</c:v>
                </c:pt>
                <c:pt idx="7">
                  <c:v>8.5</c:v>
                </c:pt>
                <c:pt idx="8">
                  <c:v>9.1</c:v>
                </c:pt>
                <c:pt idx="9">
                  <c:v>13.36</c:v>
                </c:pt>
                <c:pt idx="10">
                  <c:v>13.36</c:v>
                </c:pt>
              </c:numCache>
            </c:numRef>
          </c:val>
          <c:smooth val="0"/>
          <c:extLst xmlns:c16r2="http://schemas.microsoft.com/office/drawing/2015/06/chart">
            <c:ext xmlns:c16="http://schemas.microsoft.com/office/drawing/2014/chart" uri="{C3380CC4-5D6E-409C-BE32-E72D297353CC}">
              <c16:uniqueId val="{00000001-942D-034D-BB8D-11A1C17C3E88}"/>
            </c:ext>
          </c:extLst>
        </c:ser>
        <c:dLbls>
          <c:showLegendKey val="0"/>
          <c:showVal val="0"/>
          <c:showCatName val="0"/>
          <c:showSerName val="0"/>
          <c:showPercent val="0"/>
          <c:showBubbleSize val="0"/>
        </c:dLbls>
        <c:marker val="1"/>
        <c:smooth val="0"/>
        <c:axId val="154673664"/>
        <c:axId val="227982080"/>
      </c:lineChart>
      <c:catAx>
        <c:axId val="154673152"/>
        <c:scaling>
          <c:orientation val="minMax"/>
        </c:scaling>
        <c:delete val="0"/>
        <c:axPos val="b"/>
        <c:numFmt formatCode="General" sourceLinked="1"/>
        <c:majorTickMark val="cross"/>
        <c:minorTickMark val="none"/>
        <c:tickLblPos val="nextTo"/>
        <c:spPr>
          <a:ln w="3175">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ru-RU"/>
          </a:p>
        </c:txPr>
        <c:crossAx val="227981504"/>
        <c:crosses val="autoZero"/>
        <c:auto val="0"/>
        <c:lblAlgn val="ctr"/>
        <c:lblOffset val="100"/>
        <c:tickLblSkip val="1"/>
        <c:tickMarkSkip val="1"/>
        <c:noMultiLvlLbl val="0"/>
      </c:catAx>
      <c:valAx>
        <c:axId val="227981504"/>
        <c:scaling>
          <c:orientation val="minMax"/>
        </c:scaling>
        <c:delete val="0"/>
        <c:axPos val="l"/>
        <c:numFmt formatCode="\О\с\н\о\в\н\о\й" sourceLinked="1"/>
        <c:majorTickMark val="cross"/>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ru-RU"/>
          </a:p>
        </c:txPr>
        <c:crossAx val="154673152"/>
        <c:crosses val="autoZero"/>
        <c:crossBetween val="between"/>
      </c:valAx>
      <c:catAx>
        <c:axId val="154673664"/>
        <c:scaling>
          <c:orientation val="minMax"/>
        </c:scaling>
        <c:delete val="1"/>
        <c:axPos val="b"/>
        <c:numFmt formatCode="General" sourceLinked="1"/>
        <c:majorTickMark val="out"/>
        <c:minorTickMark val="none"/>
        <c:tickLblPos val="nextTo"/>
        <c:crossAx val="227982080"/>
        <c:crosses val="autoZero"/>
        <c:auto val="0"/>
        <c:lblAlgn val="ctr"/>
        <c:lblOffset val="100"/>
        <c:noMultiLvlLbl val="0"/>
      </c:catAx>
      <c:valAx>
        <c:axId val="227982080"/>
        <c:scaling>
          <c:orientation val="minMax"/>
        </c:scaling>
        <c:delete val="0"/>
        <c:axPos val="r"/>
        <c:numFmt formatCode="\О\с\н\о\в\н\о\й" sourceLinked="1"/>
        <c:majorTickMark val="cross"/>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ru-RU"/>
          </a:p>
        </c:txPr>
        <c:crossAx val="154673664"/>
        <c:crosses val="max"/>
        <c:crossBetween val="between"/>
      </c:valAx>
      <c:spPr>
        <a:solidFill>
          <a:srgbClr val="FFFFFF"/>
        </a:solidFill>
        <a:ln w="12700">
          <a:solidFill>
            <a:srgbClr val="808080"/>
          </a:solidFill>
          <a:prstDash val="solid"/>
        </a:ln>
      </c:spPr>
    </c:plotArea>
    <c:legend>
      <c:legendPos val="r"/>
      <c:layout>
        <c:manualLayout>
          <c:xMode val="edge"/>
          <c:yMode val="edge"/>
          <c:x val="0.33047236270942865"/>
          <c:y val="7.1428657333187401E-2"/>
          <c:w val="0.40973560059131392"/>
          <c:h val="0.12561591462043303"/>
        </c:manualLayout>
      </c:layout>
      <c:overlay val="0"/>
      <c:spPr>
        <a:solidFill>
          <a:srgbClr val="FFFFFF"/>
        </a:solidFill>
        <a:ln w="3175">
          <a:solidFill>
            <a:srgbClr val="000000"/>
          </a:solidFill>
          <a:prstDash val="solid"/>
        </a:ln>
      </c:spPr>
      <c:txPr>
        <a:bodyPr/>
        <a:lstStyle/>
        <a:p>
          <a:pPr>
            <a:defRPr sz="920" b="0" i="0" u="none" strike="noStrike" baseline="0">
              <a:solidFill>
                <a:srgbClr val="000000"/>
              </a:solidFill>
              <a:latin typeface="Arial"/>
              <a:ea typeface="Arial"/>
              <a:cs typeface="Arial"/>
            </a:defRPr>
          </a:pPr>
          <a:endParaRPr lang="ru-RU"/>
        </a:p>
      </c:txPr>
    </c:legend>
    <c:plotVisOnly val="1"/>
    <c:dispBlanksAs val="gap"/>
    <c:showDLblsOverMax val="0"/>
  </c:chart>
  <c:spPr>
    <a:solidFill>
      <a:srgbClr val="FFFFFF"/>
    </a:solidFill>
    <a:ln w="3175">
      <a:solidFill>
        <a:srgbClr val="000000"/>
      </a:solidFill>
      <a:prstDash val="solid"/>
    </a:ln>
  </c:spPr>
  <c:txPr>
    <a:bodyPr/>
    <a:lstStyle/>
    <a:p>
      <a:pPr>
        <a:defRPr sz="1000" b="0" i="0" u="none" strike="noStrike" baseline="0">
          <a:solidFill>
            <a:srgbClr val="000000"/>
          </a:solidFill>
          <a:latin typeface="Arial"/>
          <a:ea typeface="Arial"/>
          <a:cs typeface="Arial"/>
        </a:defRPr>
      </a:pPr>
      <a:endParaRPr lang="ru-RU"/>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3833918349894962E-2"/>
          <c:y val="5.4321020399920664E-2"/>
          <c:w val="0.83378138876620944"/>
          <c:h val="0.66172879396267004"/>
        </c:manualLayout>
      </c:layout>
      <c:lineChart>
        <c:grouping val="standard"/>
        <c:varyColors val="0"/>
        <c:ser>
          <c:idx val="1"/>
          <c:order val="0"/>
          <c:tx>
            <c:strRef>
              <c:f>Лист1!$R$168</c:f>
              <c:strCache>
                <c:ptCount val="1"/>
                <c:pt idx="0">
                  <c:v>Fosfatmineralizatori</c:v>
                </c:pt>
              </c:strCache>
            </c:strRef>
          </c:tx>
          <c:spPr>
            <a:ln w="38100">
              <a:solidFill>
                <a:srgbClr val="008000"/>
              </a:solidFill>
              <a:prstDash val="solid"/>
            </a:ln>
          </c:spPr>
          <c:marker>
            <c:symbol val="triangle"/>
            <c:size val="11"/>
            <c:spPr>
              <a:solidFill>
                <a:srgbClr val="008000"/>
              </a:solidFill>
              <a:ln>
                <a:solidFill>
                  <a:srgbClr val="008000"/>
                </a:solidFill>
                <a:prstDash val="solid"/>
              </a:ln>
            </c:spPr>
          </c:marker>
          <c:cat>
            <c:strRef>
              <c:f>Лист1!$Q$169:$Q$179</c:f>
              <c:strCache>
                <c:ptCount val="11"/>
                <c:pt idx="0">
                  <c:v> Naslavcea</c:v>
                </c:pt>
                <c:pt idx="1">
                  <c:v>Otaci</c:v>
                </c:pt>
                <c:pt idx="2">
                  <c:v>Soroca</c:v>
                </c:pt>
                <c:pt idx="3">
                  <c:v> Camenca</c:v>
                </c:pt>
                <c:pt idx="4">
                  <c:v>Erjovo</c:v>
                </c:pt>
                <c:pt idx="5">
                  <c:v>Goieni</c:v>
                </c:pt>
                <c:pt idx="6">
                  <c:v>Cocieri</c:v>
                </c:pt>
                <c:pt idx="7">
                  <c:v>Vadul-lui-Voda</c:v>
                </c:pt>
                <c:pt idx="8">
                  <c:v>Varnita</c:v>
                </c:pt>
                <c:pt idx="9">
                  <c:v> Sucleia</c:v>
                </c:pt>
                <c:pt idx="10">
                  <c:v>Palanca</c:v>
                </c:pt>
              </c:strCache>
            </c:strRef>
          </c:cat>
          <c:val>
            <c:numRef>
              <c:f>Лист1!$R$169:$R$179</c:f>
              <c:numCache>
                <c:formatCode>\О\с\н\о\в\н\о\й</c:formatCode>
                <c:ptCount val="11"/>
                <c:pt idx="0">
                  <c:v>1000</c:v>
                </c:pt>
                <c:pt idx="1">
                  <c:v>1200</c:v>
                </c:pt>
                <c:pt idx="2">
                  <c:v>3000</c:v>
                </c:pt>
                <c:pt idx="3">
                  <c:v>1500</c:v>
                </c:pt>
                <c:pt idx="4">
                  <c:v>2000</c:v>
                </c:pt>
                <c:pt idx="5">
                  <c:v>800</c:v>
                </c:pt>
                <c:pt idx="6">
                  <c:v>1100</c:v>
                </c:pt>
                <c:pt idx="7">
                  <c:v>1200</c:v>
                </c:pt>
                <c:pt idx="8">
                  <c:v>1000</c:v>
                </c:pt>
                <c:pt idx="9">
                  <c:v>700</c:v>
                </c:pt>
                <c:pt idx="10">
                  <c:v>2800</c:v>
                </c:pt>
              </c:numCache>
            </c:numRef>
          </c:val>
          <c:smooth val="0"/>
          <c:extLst xmlns:c16r2="http://schemas.microsoft.com/office/drawing/2015/06/chart">
            <c:ext xmlns:c16="http://schemas.microsoft.com/office/drawing/2014/chart" uri="{C3380CC4-5D6E-409C-BE32-E72D297353CC}">
              <c16:uniqueId val="{00000000-8475-BF4A-B69F-1C5E56EE802A}"/>
            </c:ext>
          </c:extLst>
        </c:ser>
        <c:dLbls>
          <c:showLegendKey val="0"/>
          <c:showVal val="0"/>
          <c:showCatName val="0"/>
          <c:showSerName val="0"/>
          <c:showPercent val="0"/>
          <c:showBubbleSize val="0"/>
        </c:dLbls>
        <c:marker val="1"/>
        <c:smooth val="0"/>
        <c:axId val="154676224"/>
        <c:axId val="235274816"/>
      </c:lineChart>
      <c:lineChart>
        <c:grouping val="standard"/>
        <c:varyColors val="0"/>
        <c:ser>
          <c:idx val="0"/>
          <c:order val="1"/>
          <c:tx>
            <c:strRef>
              <c:f>Лист1!$S$168</c:f>
              <c:strCache>
                <c:ptCount val="1"/>
                <c:pt idx="0">
                  <c:v>Pmin, mg/l</c:v>
                </c:pt>
              </c:strCache>
            </c:strRef>
          </c:tx>
          <c:spPr>
            <a:ln w="38100">
              <a:solidFill>
                <a:srgbClr val="FF6600"/>
              </a:solidFill>
              <a:prstDash val="solid"/>
            </a:ln>
          </c:spPr>
          <c:marker>
            <c:symbol val="diamond"/>
            <c:size val="9"/>
            <c:spPr>
              <a:solidFill>
                <a:srgbClr val="000080"/>
              </a:solidFill>
              <a:ln>
                <a:solidFill>
                  <a:srgbClr val="000080"/>
                </a:solidFill>
                <a:prstDash val="solid"/>
              </a:ln>
            </c:spPr>
          </c:marker>
          <c:cat>
            <c:strRef>
              <c:f>Лист1!$Q$169:$Q$179</c:f>
              <c:strCache>
                <c:ptCount val="11"/>
                <c:pt idx="0">
                  <c:v> Naslavcea</c:v>
                </c:pt>
                <c:pt idx="1">
                  <c:v>Otaci</c:v>
                </c:pt>
                <c:pt idx="2">
                  <c:v>Soroca</c:v>
                </c:pt>
                <c:pt idx="3">
                  <c:v> Camenca</c:v>
                </c:pt>
                <c:pt idx="4">
                  <c:v>Erjovo</c:v>
                </c:pt>
                <c:pt idx="5">
                  <c:v>Goieni</c:v>
                </c:pt>
                <c:pt idx="6">
                  <c:v>Cocieri</c:v>
                </c:pt>
                <c:pt idx="7">
                  <c:v>Vadul-lui-Voda</c:v>
                </c:pt>
                <c:pt idx="8">
                  <c:v>Varnita</c:v>
                </c:pt>
                <c:pt idx="9">
                  <c:v> Sucleia</c:v>
                </c:pt>
                <c:pt idx="10">
                  <c:v>Palanca</c:v>
                </c:pt>
              </c:strCache>
            </c:strRef>
          </c:cat>
          <c:val>
            <c:numRef>
              <c:f>Лист1!$S$169:$S$179</c:f>
              <c:numCache>
                <c:formatCode>\О\с\н\о\в\н\о\й</c:formatCode>
                <c:ptCount val="11"/>
                <c:pt idx="0">
                  <c:v>5.5E-2</c:v>
                </c:pt>
                <c:pt idx="1">
                  <c:v>6.3E-2</c:v>
                </c:pt>
                <c:pt idx="2">
                  <c:v>0.08</c:v>
                </c:pt>
                <c:pt idx="3">
                  <c:v>6.7000000000000004E-2</c:v>
                </c:pt>
                <c:pt idx="4">
                  <c:v>0.08</c:v>
                </c:pt>
                <c:pt idx="5">
                  <c:v>2.7E-2</c:v>
                </c:pt>
                <c:pt idx="6">
                  <c:v>4.8000000000000001E-2</c:v>
                </c:pt>
                <c:pt idx="7">
                  <c:v>8.4000000000000005E-2</c:v>
                </c:pt>
                <c:pt idx="8">
                  <c:v>6.8000000000000005E-2</c:v>
                </c:pt>
                <c:pt idx="9">
                  <c:v>4.9000000000000002E-2</c:v>
                </c:pt>
                <c:pt idx="10">
                  <c:v>0.107</c:v>
                </c:pt>
              </c:numCache>
            </c:numRef>
          </c:val>
          <c:smooth val="0"/>
          <c:extLst xmlns:c16r2="http://schemas.microsoft.com/office/drawing/2015/06/chart">
            <c:ext xmlns:c16="http://schemas.microsoft.com/office/drawing/2014/chart" uri="{C3380CC4-5D6E-409C-BE32-E72D297353CC}">
              <c16:uniqueId val="{00000001-8475-BF4A-B69F-1C5E56EE802A}"/>
            </c:ext>
          </c:extLst>
        </c:ser>
        <c:dLbls>
          <c:showLegendKey val="0"/>
          <c:showVal val="0"/>
          <c:showCatName val="0"/>
          <c:showSerName val="0"/>
          <c:showPercent val="0"/>
          <c:showBubbleSize val="0"/>
        </c:dLbls>
        <c:marker val="1"/>
        <c:smooth val="0"/>
        <c:axId val="154676736"/>
        <c:axId val="235275392"/>
      </c:lineChart>
      <c:catAx>
        <c:axId val="154676224"/>
        <c:scaling>
          <c:orientation val="minMax"/>
        </c:scaling>
        <c:delete val="0"/>
        <c:axPos val="b"/>
        <c:numFmt formatCode="General" sourceLinked="1"/>
        <c:majorTickMark val="cross"/>
        <c:minorTickMark val="none"/>
        <c:tickLblPos val="nextTo"/>
        <c:spPr>
          <a:ln w="3175">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ru-RU"/>
          </a:p>
        </c:txPr>
        <c:crossAx val="235274816"/>
        <c:crosses val="autoZero"/>
        <c:auto val="0"/>
        <c:lblAlgn val="ctr"/>
        <c:lblOffset val="100"/>
        <c:tickLblSkip val="1"/>
        <c:tickMarkSkip val="1"/>
        <c:noMultiLvlLbl val="0"/>
      </c:catAx>
      <c:valAx>
        <c:axId val="235274816"/>
        <c:scaling>
          <c:orientation val="minMax"/>
        </c:scaling>
        <c:delete val="0"/>
        <c:axPos val="l"/>
        <c:numFmt formatCode="\О\с\н\о\в\н\о\й" sourceLinked="1"/>
        <c:majorTickMark val="cross"/>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ru-RU"/>
          </a:p>
        </c:txPr>
        <c:crossAx val="154676224"/>
        <c:crosses val="autoZero"/>
        <c:crossBetween val="between"/>
      </c:valAx>
      <c:catAx>
        <c:axId val="154676736"/>
        <c:scaling>
          <c:orientation val="minMax"/>
        </c:scaling>
        <c:delete val="1"/>
        <c:axPos val="b"/>
        <c:numFmt formatCode="General" sourceLinked="1"/>
        <c:majorTickMark val="out"/>
        <c:minorTickMark val="none"/>
        <c:tickLblPos val="nextTo"/>
        <c:crossAx val="235275392"/>
        <c:crosses val="autoZero"/>
        <c:auto val="0"/>
        <c:lblAlgn val="ctr"/>
        <c:lblOffset val="100"/>
        <c:noMultiLvlLbl val="0"/>
      </c:catAx>
      <c:valAx>
        <c:axId val="235275392"/>
        <c:scaling>
          <c:orientation val="minMax"/>
        </c:scaling>
        <c:delete val="0"/>
        <c:axPos val="r"/>
        <c:numFmt formatCode="\О\с\н\о\в\н\о\й" sourceLinked="1"/>
        <c:majorTickMark val="cross"/>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ru-RU"/>
          </a:p>
        </c:txPr>
        <c:crossAx val="154676736"/>
        <c:crosses val="max"/>
        <c:crossBetween val="between"/>
      </c:valAx>
      <c:spPr>
        <a:solidFill>
          <a:srgbClr val="FFFFFF"/>
        </a:solidFill>
        <a:ln w="12700">
          <a:solidFill>
            <a:srgbClr val="808080"/>
          </a:solidFill>
          <a:prstDash val="solid"/>
        </a:ln>
      </c:spPr>
    </c:plotArea>
    <c:legend>
      <c:legendPos val="r"/>
      <c:layout>
        <c:manualLayout>
          <c:xMode val="edge"/>
          <c:yMode val="edge"/>
          <c:x val="0.36595228156459031"/>
          <c:y val="6.1728432272637121E-2"/>
          <c:w val="0.26005400228399456"/>
          <c:h val="0.12592600183617972"/>
        </c:manualLayout>
      </c:layout>
      <c:overlay val="0"/>
      <c:spPr>
        <a:solidFill>
          <a:srgbClr val="FFFFFF"/>
        </a:solidFill>
        <a:ln w="3175">
          <a:solidFill>
            <a:srgbClr val="000000"/>
          </a:solidFill>
          <a:prstDash val="solid"/>
        </a:ln>
      </c:spPr>
      <c:txPr>
        <a:bodyPr/>
        <a:lstStyle/>
        <a:p>
          <a:pPr>
            <a:defRPr sz="920" b="0" i="0" u="none" strike="noStrike" baseline="0">
              <a:solidFill>
                <a:srgbClr val="000000"/>
              </a:solidFill>
              <a:latin typeface="Arial"/>
              <a:ea typeface="Arial"/>
              <a:cs typeface="Arial"/>
            </a:defRPr>
          </a:pPr>
          <a:endParaRPr lang="ru-RU"/>
        </a:p>
      </c:txPr>
    </c:legend>
    <c:plotVisOnly val="1"/>
    <c:dispBlanksAs val="gap"/>
    <c:showDLblsOverMax val="0"/>
  </c:chart>
  <c:spPr>
    <a:solidFill>
      <a:srgbClr val="FFFFFF"/>
    </a:solidFill>
    <a:ln w="3175">
      <a:solidFill>
        <a:srgbClr val="000000"/>
      </a:solidFill>
      <a:prstDash val="solid"/>
    </a:ln>
  </c:spPr>
  <c:txPr>
    <a:bodyPr/>
    <a:lstStyle/>
    <a:p>
      <a:pPr>
        <a:defRPr sz="1000" b="0" i="0" u="none" strike="noStrike" baseline="0">
          <a:solidFill>
            <a:srgbClr val="000000"/>
          </a:solidFill>
          <a:latin typeface="Arial"/>
          <a:ea typeface="Arial"/>
          <a:cs typeface="Arial"/>
        </a:defRPr>
      </a:pPr>
      <a:endParaRPr lang="ru-RU"/>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dirty="0" smtClean="0"/>
              <a:t>Phytoplankton</a:t>
            </a:r>
            <a:r>
              <a:rPr lang="ru-RU" dirty="0" smtClean="0"/>
              <a:t>, </a:t>
            </a:r>
            <a:r>
              <a:rPr lang="en-GB" dirty="0"/>
              <a:t>N - </a:t>
            </a:r>
            <a:r>
              <a:rPr lang="en-GB" dirty="0" err="1"/>
              <a:t>mln</a:t>
            </a:r>
            <a:r>
              <a:rPr lang="en-GB" dirty="0"/>
              <a:t> </a:t>
            </a:r>
            <a:r>
              <a:rPr lang="en-GB" dirty="0" err="1"/>
              <a:t>cel</a:t>
            </a:r>
            <a:r>
              <a:rPr lang="en-GB" dirty="0"/>
              <a:t>./l</a:t>
            </a:r>
          </a:p>
        </c:rich>
      </c:tx>
      <c:layout/>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Лист2!$K$6:$L$6</c:f>
              <c:strCache>
                <c:ptCount val="1"/>
                <c:pt idx="0">
                  <c:v>Фитопланктон, N - mln cel./l</c:v>
                </c:pt>
              </c:strCache>
            </c:strRef>
          </c:tx>
          <c:spPr>
            <a:solidFill>
              <a:srgbClr val="256126"/>
            </a:solidFill>
          </c:spPr>
          <c:invertIfNegative val="0"/>
          <c:cat>
            <c:numRef>
              <c:f>Лист2!$M$5:$AH$5</c:f>
              <c:numCache>
                <c:formatCode>\О\с\н\о\в\н\о\й</c:formatCode>
                <c:ptCount val="22"/>
                <c:pt idx="0">
                  <c:v>1986</c:v>
                </c:pt>
                <c:pt idx="1">
                  <c:v>1987</c:v>
                </c:pt>
                <c:pt idx="2">
                  <c:v>1988</c:v>
                </c:pt>
                <c:pt idx="3">
                  <c:v>1989</c:v>
                </c:pt>
                <c:pt idx="4">
                  <c:v>1990</c:v>
                </c:pt>
                <c:pt idx="5" formatCode="@">
                  <c:v>1991</c:v>
                </c:pt>
                <c:pt idx="6" formatCode="@">
                  <c:v>1992</c:v>
                </c:pt>
                <c:pt idx="7" formatCode="@">
                  <c:v>1999</c:v>
                </c:pt>
                <c:pt idx="8">
                  <c:v>2002</c:v>
                </c:pt>
                <c:pt idx="9" formatCode="@">
                  <c:v>2003</c:v>
                </c:pt>
                <c:pt idx="10" formatCode="@">
                  <c:v>2006</c:v>
                </c:pt>
                <c:pt idx="11" formatCode="@">
                  <c:v>2007</c:v>
                </c:pt>
                <c:pt idx="12" formatCode="@">
                  <c:v>2008</c:v>
                </c:pt>
                <c:pt idx="13" formatCode="@">
                  <c:v>2009</c:v>
                </c:pt>
                <c:pt idx="14" formatCode="@">
                  <c:v>2010</c:v>
                </c:pt>
                <c:pt idx="15" formatCode="@">
                  <c:v>2011</c:v>
                </c:pt>
                <c:pt idx="16" formatCode="@">
                  <c:v>2012</c:v>
                </c:pt>
                <c:pt idx="17" formatCode="@">
                  <c:v>2013</c:v>
                </c:pt>
                <c:pt idx="18" formatCode="@">
                  <c:v>2014</c:v>
                </c:pt>
                <c:pt idx="19" formatCode="@">
                  <c:v>2015</c:v>
                </c:pt>
                <c:pt idx="20" formatCode="@">
                  <c:v>2016</c:v>
                </c:pt>
                <c:pt idx="21" formatCode="@">
                  <c:v>2017</c:v>
                </c:pt>
              </c:numCache>
            </c:numRef>
          </c:cat>
          <c:val>
            <c:numRef>
              <c:f>Лист2!$M$6:$AH$6</c:f>
              <c:numCache>
                <c:formatCode>\О\с\н\о\в\н\о\й</c:formatCode>
                <c:ptCount val="22"/>
                <c:pt idx="0">
                  <c:v>4.66</c:v>
                </c:pt>
                <c:pt idx="1">
                  <c:v>2.38</c:v>
                </c:pt>
                <c:pt idx="2">
                  <c:v>1.88</c:v>
                </c:pt>
                <c:pt idx="3">
                  <c:v>1.4</c:v>
                </c:pt>
                <c:pt idx="4">
                  <c:v>1.46</c:v>
                </c:pt>
                <c:pt idx="5">
                  <c:v>6.2</c:v>
                </c:pt>
                <c:pt idx="6">
                  <c:v>4.07</c:v>
                </c:pt>
                <c:pt idx="7">
                  <c:v>1.9</c:v>
                </c:pt>
                <c:pt idx="8">
                  <c:v>2.35</c:v>
                </c:pt>
                <c:pt idx="9">
                  <c:v>2.86</c:v>
                </c:pt>
                <c:pt idx="10">
                  <c:v>5.88</c:v>
                </c:pt>
                <c:pt idx="11">
                  <c:v>3.2</c:v>
                </c:pt>
                <c:pt idx="12">
                  <c:v>6.51</c:v>
                </c:pt>
                <c:pt idx="13">
                  <c:v>17.04</c:v>
                </c:pt>
                <c:pt idx="14">
                  <c:v>13.34</c:v>
                </c:pt>
                <c:pt idx="15">
                  <c:v>13.11</c:v>
                </c:pt>
                <c:pt idx="16" formatCode="#,000">
                  <c:v>14.009583333333333</c:v>
                </c:pt>
                <c:pt idx="17" formatCode="#,000">
                  <c:v>6.4168333333333338</c:v>
                </c:pt>
                <c:pt idx="18" formatCode="#,000">
                  <c:v>4.3187083333333334</c:v>
                </c:pt>
                <c:pt idx="19" formatCode="#,000">
                  <c:v>5.3473333333333324</c:v>
                </c:pt>
                <c:pt idx="20" formatCode="#,000">
                  <c:v>3.6685833333333329</c:v>
                </c:pt>
                <c:pt idx="21" formatCode="#,000">
                  <c:v>5.1936666666666662</c:v>
                </c:pt>
              </c:numCache>
            </c:numRef>
          </c:val>
          <c:extLst xmlns:c16r2="http://schemas.microsoft.com/office/drawing/2015/06/chart">
            <c:ext xmlns:c16="http://schemas.microsoft.com/office/drawing/2014/chart" uri="{C3380CC4-5D6E-409C-BE32-E72D297353CC}">
              <c16:uniqueId val="{00000000-1137-5E4E-A124-C2F9852D744B}"/>
            </c:ext>
          </c:extLst>
        </c:ser>
        <c:dLbls>
          <c:showLegendKey val="0"/>
          <c:showVal val="0"/>
          <c:showCatName val="0"/>
          <c:showSerName val="0"/>
          <c:showPercent val="0"/>
          <c:showBubbleSize val="0"/>
        </c:dLbls>
        <c:gapWidth val="150"/>
        <c:shape val="cylinder"/>
        <c:axId val="234547200"/>
        <c:axId val="235278848"/>
        <c:axId val="0"/>
      </c:bar3DChart>
      <c:catAx>
        <c:axId val="234547200"/>
        <c:scaling>
          <c:orientation val="minMax"/>
        </c:scaling>
        <c:delete val="0"/>
        <c:axPos val="b"/>
        <c:numFmt formatCode="\О\с\н\о\в\н\о\й" sourceLinked="1"/>
        <c:majorTickMark val="out"/>
        <c:minorTickMark val="none"/>
        <c:tickLblPos val="nextTo"/>
        <c:crossAx val="235278848"/>
        <c:crosses val="autoZero"/>
        <c:auto val="1"/>
        <c:lblAlgn val="ctr"/>
        <c:lblOffset val="100"/>
        <c:noMultiLvlLbl val="0"/>
      </c:catAx>
      <c:valAx>
        <c:axId val="235278848"/>
        <c:scaling>
          <c:orientation val="minMax"/>
        </c:scaling>
        <c:delete val="0"/>
        <c:axPos val="l"/>
        <c:majorGridlines/>
        <c:numFmt formatCode="\О\с\н\о\в\н\о\й" sourceLinked="1"/>
        <c:majorTickMark val="out"/>
        <c:minorTickMark val="none"/>
        <c:tickLblPos val="nextTo"/>
        <c:crossAx val="234547200"/>
        <c:crosses val="autoZero"/>
        <c:crossBetween val="between"/>
      </c:valAx>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0"/>
    <c:plotArea>
      <c:layout>
        <c:manualLayout>
          <c:layoutTarget val="inner"/>
          <c:xMode val="edge"/>
          <c:yMode val="edge"/>
          <c:x val="8.1399342524900636E-2"/>
          <c:y val="6.1830111925387565E-2"/>
          <c:w val="0.90332849364985102"/>
          <c:h val="0.83779308836395461"/>
        </c:manualLayout>
      </c:layout>
      <c:lineChart>
        <c:grouping val="standard"/>
        <c:varyColors val="0"/>
        <c:ser>
          <c:idx val="0"/>
          <c:order val="0"/>
          <c:spPr>
            <a:ln>
              <a:solidFill>
                <a:srgbClr val="FF0000"/>
              </a:solidFill>
              <a:prstDash val="sysDash"/>
            </a:ln>
          </c:spPr>
          <c:marker>
            <c:symbol val="none"/>
          </c:marker>
          <c:val>
            <c:numRef>
              <c:f>sco!$B$19:$B$30</c:f>
              <c:numCache>
                <c:formatCode>General</c:formatCode>
                <c:ptCount val="12"/>
                <c:pt idx="0">
                  <c:v>107.9</c:v>
                </c:pt>
                <c:pt idx="1">
                  <c:v>164.1</c:v>
                </c:pt>
                <c:pt idx="2">
                  <c:v>278.39999999999969</c:v>
                </c:pt>
                <c:pt idx="3">
                  <c:v>429</c:v>
                </c:pt>
                <c:pt idx="4">
                  <c:v>280.2</c:v>
                </c:pt>
                <c:pt idx="5">
                  <c:v>317.39999999999969</c:v>
                </c:pt>
                <c:pt idx="6">
                  <c:v>273.7</c:v>
                </c:pt>
                <c:pt idx="7">
                  <c:v>218.4</c:v>
                </c:pt>
                <c:pt idx="8">
                  <c:v>166.6</c:v>
                </c:pt>
                <c:pt idx="9">
                  <c:v>138.6</c:v>
                </c:pt>
                <c:pt idx="10">
                  <c:v>146.5</c:v>
                </c:pt>
                <c:pt idx="11">
                  <c:v>152</c:v>
                </c:pt>
              </c:numCache>
            </c:numRef>
          </c:val>
          <c:smooth val="1"/>
          <c:extLst xmlns:c16r2="http://schemas.microsoft.com/office/drawing/2015/06/chart">
            <c:ext xmlns:c16="http://schemas.microsoft.com/office/drawing/2014/chart" uri="{C3380CC4-5D6E-409C-BE32-E72D297353CC}">
              <c16:uniqueId val="{00000000-AF91-AD48-A80F-68D538DAA2F4}"/>
            </c:ext>
          </c:extLst>
        </c:ser>
        <c:ser>
          <c:idx val="1"/>
          <c:order val="1"/>
          <c:spPr>
            <a:ln>
              <a:solidFill>
                <a:schemeClr val="bg2">
                  <a:lumMod val="60000"/>
                  <a:lumOff val="40000"/>
                </a:schemeClr>
              </a:solidFill>
            </a:ln>
          </c:spPr>
          <c:marker>
            <c:symbol val="none"/>
          </c:marker>
          <c:val>
            <c:numRef>
              <c:f>sco!$C$19:$C$30</c:f>
              <c:numCache>
                <c:formatCode>General</c:formatCode>
                <c:ptCount val="12"/>
                <c:pt idx="0">
                  <c:v>154.6</c:v>
                </c:pt>
                <c:pt idx="1">
                  <c:v>179.1</c:v>
                </c:pt>
                <c:pt idx="2">
                  <c:v>312.2</c:v>
                </c:pt>
                <c:pt idx="3">
                  <c:v>416.9</c:v>
                </c:pt>
                <c:pt idx="4">
                  <c:v>268</c:v>
                </c:pt>
                <c:pt idx="5">
                  <c:v>281.60000000000002</c:v>
                </c:pt>
                <c:pt idx="6">
                  <c:v>267.2</c:v>
                </c:pt>
                <c:pt idx="7">
                  <c:v>208.6</c:v>
                </c:pt>
                <c:pt idx="8">
                  <c:v>185.3</c:v>
                </c:pt>
                <c:pt idx="9">
                  <c:v>169</c:v>
                </c:pt>
                <c:pt idx="10">
                  <c:v>177.9</c:v>
                </c:pt>
                <c:pt idx="11">
                  <c:v>150.30000000000001</c:v>
                </c:pt>
              </c:numCache>
            </c:numRef>
          </c:val>
          <c:smooth val="1"/>
          <c:extLst xmlns:c16r2="http://schemas.microsoft.com/office/drawing/2015/06/chart">
            <c:ext xmlns:c16="http://schemas.microsoft.com/office/drawing/2014/chart" uri="{C3380CC4-5D6E-409C-BE32-E72D297353CC}">
              <c16:uniqueId val="{00000001-AF91-AD48-A80F-68D538DAA2F4}"/>
            </c:ext>
          </c:extLst>
        </c:ser>
        <c:dLbls>
          <c:showLegendKey val="0"/>
          <c:showVal val="0"/>
          <c:showCatName val="0"/>
          <c:showSerName val="0"/>
          <c:showPercent val="0"/>
          <c:showBubbleSize val="0"/>
        </c:dLbls>
        <c:marker val="1"/>
        <c:smooth val="0"/>
        <c:axId val="154302976"/>
        <c:axId val="232917248"/>
      </c:lineChart>
      <c:catAx>
        <c:axId val="154302976"/>
        <c:scaling>
          <c:orientation val="minMax"/>
        </c:scaling>
        <c:delete val="0"/>
        <c:axPos val="b"/>
        <c:majorTickMark val="out"/>
        <c:minorTickMark val="none"/>
        <c:tickLblPos val="nextTo"/>
        <c:crossAx val="232917248"/>
        <c:crosses val="autoZero"/>
        <c:auto val="1"/>
        <c:lblAlgn val="ctr"/>
        <c:lblOffset val="100"/>
        <c:noMultiLvlLbl val="0"/>
      </c:catAx>
      <c:valAx>
        <c:axId val="232917248"/>
        <c:scaling>
          <c:orientation val="minMax"/>
          <c:max val="450"/>
          <c:min val="0"/>
        </c:scaling>
        <c:delete val="0"/>
        <c:axPos val="l"/>
        <c:numFmt formatCode="General" sourceLinked="1"/>
        <c:majorTickMark val="out"/>
        <c:minorTickMark val="none"/>
        <c:tickLblPos val="nextTo"/>
        <c:crossAx val="154302976"/>
        <c:crosses val="autoZero"/>
        <c:crossBetween val="between"/>
      </c:valAx>
      <c:spPr>
        <a:solidFill>
          <a:schemeClr val="accent3">
            <a:lumMod val="20000"/>
            <a:lumOff val="80000"/>
          </a:schemeClr>
        </a:solidFill>
      </c:spPr>
    </c:plotArea>
    <c:plotVisOnly val="1"/>
    <c:dispBlanksAs val="gap"/>
    <c:showDLblsOverMax val="0"/>
  </c:chart>
  <c:spPr>
    <a:solidFill>
      <a:schemeClr val="accent1"/>
    </a:solidFill>
  </c:sp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dirty="0" smtClean="0"/>
              <a:t>Phytoplankton</a:t>
            </a:r>
            <a:r>
              <a:rPr lang="ru-RU" dirty="0" smtClean="0"/>
              <a:t>, </a:t>
            </a:r>
            <a:r>
              <a:rPr lang="en-GB" dirty="0"/>
              <a:t>B - g/m3</a:t>
            </a:r>
          </a:p>
        </c:rich>
      </c:tx>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9.7698966988614272E-2"/>
          <c:y val="2.2661171596197113E-2"/>
          <c:w val="0.87442387370389663"/>
          <c:h val="0.87289311366696543"/>
        </c:manualLayout>
      </c:layout>
      <c:bar3DChart>
        <c:barDir val="col"/>
        <c:grouping val="clustered"/>
        <c:varyColors val="0"/>
        <c:ser>
          <c:idx val="0"/>
          <c:order val="0"/>
          <c:tx>
            <c:strRef>
              <c:f>Лист2!$K$21:$L$21</c:f>
              <c:strCache>
                <c:ptCount val="1"/>
                <c:pt idx="0">
                  <c:v>Фитопланктон, B - g/m3</c:v>
                </c:pt>
              </c:strCache>
            </c:strRef>
          </c:tx>
          <c:spPr>
            <a:solidFill>
              <a:srgbClr val="1AC48B"/>
            </a:solidFill>
            <a:ln>
              <a:solidFill>
                <a:srgbClr val="2A05C9"/>
              </a:solidFill>
            </a:ln>
          </c:spPr>
          <c:invertIfNegative val="0"/>
          <c:cat>
            <c:numRef>
              <c:f>Лист2!$M$20:$AH$20</c:f>
              <c:numCache>
                <c:formatCode>\О\с\н\о\в\н\о\й</c:formatCode>
                <c:ptCount val="22"/>
                <c:pt idx="0">
                  <c:v>1986</c:v>
                </c:pt>
                <c:pt idx="1">
                  <c:v>1987</c:v>
                </c:pt>
                <c:pt idx="2">
                  <c:v>1988</c:v>
                </c:pt>
                <c:pt idx="3">
                  <c:v>1989</c:v>
                </c:pt>
                <c:pt idx="4">
                  <c:v>1990</c:v>
                </c:pt>
                <c:pt idx="5" formatCode="@">
                  <c:v>1991</c:v>
                </c:pt>
                <c:pt idx="6" formatCode="@">
                  <c:v>1992</c:v>
                </c:pt>
                <c:pt idx="7" formatCode="@">
                  <c:v>1999</c:v>
                </c:pt>
                <c:pt idx="8">
                  <c:v>2002</c:v>
                </c:pt>
                <c:pt idx="9" formatCode="@">
                  <c:v>2003</c:v>
                </c:pt>
                <c:pt idx="10" formatCode="@">
                  <c:v>2006</c:v>
                </c:pt>
                <c:pt idx="11" formatCode="@">
                  <c:v>2007</c:v>
                </c:pt>
                <c:pt idx="12" formatCode="@">
                  <c:v>2008</c:v>
                </c:pt>
                <c:pt idx="13" formatCode="@">
                  <c:v>2009</c:v>
                </c:pt>
                <c:pt idx="14" formatCode="@">
                  <c:v>2010</c:v>
                </c:pt>
                <c:pt idx="15" formatCode="@">
                  <c:v>2011</c:v>
                </c:pt>
                <c:pt idx="16" formatCode="@">
                  <c:v>2012</c:v>
                </c:pt>
                <c:pt idx="17" formatCode="@">
                  <c:v>2013</c:v>
                </c:pt>
                <c:pt idx="18" formatCode="@">
                  <c:v>2014</c:v>
                </c:pt>
                <c:pt idx="19" formatCode="@">
                  <c:v>2015</c:v>
                </c:pt>
                <c:pt idx="20" formatCode="@">
                  <c:v>2016</c:v>
                </c:pt>
                <c:pt idx="21" formatCode="@">
                  <c:v>2017</c:v>
                </c:pt>
              </c:numCache>
            </c:numRef>
          </c:cat>
          <c:val>
            <c:numRef>
              <c:f>Лист2!$M$21:$AH$21</c:f>
              <c:numCache>
                <c:formatCode>#,000</c:formatCode>
                <c:ptCount val="22"/>
                <c:pt idx="0">
                  <c:v>4.0999999999999996</c:v>
                </c:pt>
                <c:pt idx="1">
                  <c:v>4.45</c:v>
                </c:pt>
                <c:pt idx="2">
                  <c:v>2.5299999999999998</c:v>
                </c:pt>
                <c:pt idx="3" formatCode="\О\с\н\о\в\н\о\й">
                  <c:v>2.98</c:v>
                </c:pt>
                <c:pt idx="4" formatCode="\О\с\н\о\в\н\о\й">
                  <c:v>2.87</c:v>
                </c:pt>
                <c:pt idx="5">
                  <c:v>8.6999999999999993</c:v>
                </c:pt>
                <c:pt idx="6" formatCode="\О\с\н\о\в\н\о\й">
                  <c:v>8.58</c:v>
                </c:pt>
                <c:pt idx="7" formatCode="\О\с\н\о\в\н\о\й">
                  <c:v>1.78</c:v>
                </c:pt>
                <c:pt idx="8" formatCode="\О\с\н\о\в\н\о\й">
                  <c:v>5.07</c:v>
                </c:pt>
                <c:pt idx="9">
                  <c:v>4.9000000000000004</c:v>
                </c:pt>
                <c:pt idx="10">
                  <c:v>2.8</c:v>
                </c:pt>
                <c:pt idx="11" formatCode="\О\с\н\о\в\н\о\й">
                  <c:v>4.07</c:v>
                </c:pt>
                <c:pt idx="12">
                  <c:v>2.2999999999999998</c:v>
                </c:pt>
                <c:pt idx="13">
                  <c:v>5</c:v>
                </c:pt>
                <c:pt idx="14" formatCode="\О\с\н\о\в\н\о\й">
                  <c:v>10.1</c:v>
                </c:pt>
                <c:pt idx="15" formatCode="\О\с\н\о\в\н\о\й">
                  <c:v>3.7</c:v>
                </c:pt>
                <c:pt idx="16">
                  <c:v>7.1557456666666681</c:v>
                </c:pt>
                <c:pt idx="17">
                  <c:v>3.7918566250000008</c:v>
                </c:pt>
                <c:pt idx="18">
                  <c:v>3.8857830416666665</c:v>
                </c:pt>
                <c:pt idx="19">
                  <c:v>3.9979166666666668</c:v>
                </c:pt>
                <c:pt idx="20">
                  <c:v>4.1937500000000005</c:v>
                </c:pt>
                <c:pt idx="21">
                  <c:v>3.78</c:v>
                </c:pt>
              </c:numCache>
            </c:numRef>
          </c:val>
          <c:extLst xmlns:c16r2="http://schemas.microsoft.com/office/drawing/2015/06/chart">
            <c:ext xmlns:c16="http://schemas.microsoft.com/office/drawing/2014/chart" uri="{C3380CC4-5D6E-409C-BE32-E72D297353CC}">
              <c16:uniqueId val="{00000000-5765-114D-9562-A59973914EB2}"/>
            </c:ext>
          </c:extLst>
        </c:ser>
        <c:dLbls>
          <c:showLegendKey val="0"/>
          <c:showVal val="0"/>
          <c:showCatName val="0"/>
          <c:showSerName val="0"/>
          <c:showPercent val="0"/>
          <c:showBubbleSize val="0"/>
        </c:dLbls>
        <c:gapWidth val="150"/>
        <c:shape val="cone"/>
        <c:axId val="235102208"/>
        <c:axId val="235280576"/>
        <c:axId val="0"/>
      </c:bar3DChart>
      <c:catAx>
        <c:axId val="235102208"/>
        <c:scaling>
          <c:orientation val="minMax"/>
        </c:scaling>
        <c:delete val="0"/>
        <c:axPos val="b"/>
        <c:numFmt formatCode="\О\с\н\о\в\н\о\й" sourceLinked="1"/>
        <c:majorTickMark val="out"/>
        <c:minorTickMark val="none"/>
        <c:tickLblPos val="nextTo"/>
        <c:crossAx val="235280576"/>
        <c:crosses val="autoZero"/>
        <c:auto val="1"/>
        <c:lblAlgn val="ctr"/>
        <c:lblOffset val="100"/>
        <c:noMultiLvlLbl val="0"/>
      </c:catAx>
      <c:valAx>
        <c:axId val="235280576"/>
        <c:scaling>
          <c:orientation val="minMax"/>
        </c:scaling>
        <c:delete val="0"/>
        <c:axPos val="l"/>
        <c:majorGridlines/>
        <c:numFmt formatCode="#,000" sourceLinked="1"/>
        <c:majorTickMark val="out"/>
        <c:minorTickMark val="none"/>
        <c:tickLblPos val="nextTo"/>
        <c:crossAx val="235102208"/>
        <c:crosses val="autoZero"/>
        <c:crossBetween val="between"/>
      </c:valAx>
    </c:plotArea>
    <c:plotVisOnly val="1"/>
    <c:dispBlanksAs val="gap"/>
    <c:showDLblsOverMax val="0"/>
  </c:chart>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manualLayout>
          <c:layoutTarget val="inner"/>
          <c:xMode val="edge"/>
          <c:yMode val="edge"/>
          <c:x val="5.3116060187567697E-2"/>
          <c:y val="3.383239558173412E-2"/>
          <c:w val="0.94190048118985126"/>
          <c:h val="0.69550974937171584"/>
        </c:manualLayout>
      </c:layout>
      <c:bar3DChart>
        <c:barDir val="col"/>
        <c:grouping val="clustered"/>
        <c:varyColors val="0"/>
        <c:ser>
          <c:idx val="0"/>
          <c:order val="0"/>
          <c:tx>
            <c:strRef>
              <c:f>Лист1!$B$2</c:f>
              <c:strCache>
                <c:ptCount val="1"/>
                <c:pt idx="0">
                  <c:v>1950-1959</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Лист1!$A$3:$A$8</c:f>
              <c:strCache>
                <c:ptCount val="6"/>
                <c:pt idx="0">
                  <c:v>редкие</c:v>
                </c:pt>
                <c:pt idx="1">
                  <c:v>частовствечаемые</c:v>
                </c:pt>
                <c:pt idx="2">
                  <c:v>массовые</c:v>
                </c:pt>
                <c:pt idx="3">
                  <c:v>многочисленные</c:v>
                </c:pt>
                <c:pt idx="4">
                  <c:v>епизодические</c:v>
                </c:pt>
                <c:pt idx="5">
                  <c:v>исчезли</c:v>
                </c:pt>
              </c:strCache>
            </c:strRef>
          </c:cat>
          <c:val>
            <c:numRef>
              <c:f>Лист1!$B$3:$B$8</c:f>
              <c:numCache>
                <c:formatCode>\О\с\н\о\в\н\о\й</c:formatCode>
                <c:ptCount val="6"/>
                <c:pt idx="0">
                  <c:v>14</c:v>
                </c:pt>
                <c:pt idx="1">
                  <c:v>18</c:v>
                </c:pt>
                <c:pt idx="2">
                  <c:v>17</c:v>
                </c:pt>
                <c:pt idx="3">
                  <c:v>5</c:v>
                </c:pt>
                <c:pt idx="4">
                  <c:v>0</c:v>
                </c:pt>
                <c:pt idx="5">
                  <c:v>0</c:v>
                </c:pt>
              </c:numCache>
            </c:numRef>
          </c:val>
          <c:extLst xmlns:c16r2="http://schemas.microsoft.com/office/drawing/2015/06/chart">
            <c:ext xmlns:c16="http://schemas.microsoft.com/office/drawing/2014/chart" uri="{C3380CC4-5D6E-409C-BE32-E72D297353CC}">
              <c16:uniqueId val="{00000000-53B6-9B4C-8728-58DB11BCE6F6}"/>
            </c:ext>
          </c:extLst>
        </c:ser>
        <c:ser>
          <c:idx val="1"/>
          <c:order val="1"/>
          <c:tx>
            <c:strRef>
              <c:f>Лист1!$C$2</c:f>
              <c:strCache>
                <c:ptCount val="1"/>
                <c:pt idx="0">
                  <c:v>1996-2000</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Лист1!$A$3:$A$8</c:f>
              <c:strCache>
                <c:ptCount val="6"/>
                <c:pt idx="0">
                  <c:v>редкие</c:v>
                </c:pt>
                <c:pt idx="1">
                  <c:v>частовствечаемые</c:v>
                </c:pt>
                <c:pt idx="2">
                  <c:v>массовые</c:v>
                </c:pt>
                <c:pt idx="3">
                  <c:v>многочисленные</c:v>
                </c:pt>
                <c:pt idx="4">
                  <c:v>епизодические</c:v>
                </c:pt>
                <c:pt idx="5">
                  <c:v>исчезли</c:v>
                </c:pt>
              </c:strCache>
            </c:strRef>
          </c:cat>
          <c:val>
            <c:numRef>
              <c:f>Лист1!$C$3:$C$8</c:f>
              <c:numCache>
                <c:formatCode>\О\с\н\о\в\н\о\й</c:formatCode>
                <c:ptCount val="6"/>
                <c:pt idx="0">
                  <c:v>12</c:v>
                </c:pt>
                <c:pt idx="1">
                  <c:v>17</c:v>
                </c:pt>
                <c:pt idx="2">
                  <c:v>2</c:v>
                </c:pt>
                <c:pt idx="3">
                  <c:v>5</c:v>
                </c:pt>
                <c:pt idx="4">
                  <c:v>7</c:v>
                </c:pt>
                <c:pt idx="5">
                  <c:v>11</c:v>
                </c:pt>
              </c:numCache>
            </c:numRef>
          </c:val>
          <c:extLst xmlns:c16r2="http://schemas.microsoft.com/office/drawing/2015/06/chart">
            <c:ext xmlns:c16="http://schemas.microsoft.com/office/drawing/2014/chart" uri="{C3380CC4-5D6E-409C-BE32-E72D297353CC}">
              <c16:uniqueId val="{00000001-53B6-9B4C-8728-58DB11BCE6F6}"/>
            </c:ext>
          </c:extLst>
        </c:ser>
        <c:dLbls>
          <c:showLegendKey val="0"/>
          <c:showVal val="0"/>
          <c:showCatName val="0"/>
          <c:showSerName val="0"/>
          <c:showPercent val="0"/>
          <c:showBubbleSize val="0"/>
        </c:dLbls>
        <c:gapWidth val="150"/>
        <c:shape val="cylinder"/>
        <c:axId val="235168768"/>
        <c:axId val="235278272"/>
        <c:axId val="0"/>
      </c:bar3DChart>
      <c:catAx>
        <c:axId val="235168768"/>
        <c:scaling>
          <c:orientation val="minMax"/>
        </c:scaling>
        <c:delete val="0"/>
        <c:axPos val="b"/>
        <c:numFmt formatCode="General" sourceLinked="0"/>
        <c:majorTickMark val="out"/>
        <c:minorTickMark val="none"/>
        <c:tickLblPos val="nextTo"/>
        <c:crossAx val="235278272"/>
        <c:crosses val="autoZero"/>
        <c:auto val="1"/>
        <c:lblAlgn val="ctr"/>
        <c:lblOffset val="100"/>
        <c:noMultiLvlLbl val="0"/>
      </c:catAx>
      <c:valAx>
        <c:axId val="235278272"/>
        <c:scaling>
          <c:orientation val="minMax"/>
        </c:scaling>
        <c:delete val="0"/>
        <c:axPos val="l"/>
        <c:majorGridlines/>
        <c:numFmt formatCode="\О\с\н\о\в\н\о\й" sourceLinked="1"/>
        <c:majorTickMark val="out"/>
        <c:minorTickMark val="none"/>
        <c:tickLblPos val="nextTo"/>
        <c:crossAx val="235168768"/>
        <c:crosses val="autoZero"/>
        <c:crossBetween val="between"/>
      </c:valAx>
    </c:plotArea>
    <c:legend>
      <c:legendPos val="r"/>
      <c:layout>
        <c:manualLayout>
          <c:xMode val="edge"/>
          <c:yMode val="edge"/>
          <c:x val="0.49276531058617662"/>
          <c:y val="4.1282808398950134E-2"/>
          <c:w val="0.42112357830271219"/>
          <c:h val="9.3360309128025648E-2"/>
        </c:manualLayout>
      </c:layout>
      <c:overlay val="0"/>
    </c:legend>
    <c:plotVisOnly val="1"/>
    <c:dispBlanksAs val="gap"/>
    <c:showDLblsOverMax val="0"/>
  </c:chart>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ru-RU" dirty="0"/>
              <a:t>%, </a:t>
            </a:r>
            <a:r>
              <a:rPr lang="ru-RU" dirty="0" smtClean="0"/>
              <a:t>2000, </a:t>
            </a:r>
            <a:r>
              <a:rPr lang="en-US" dirty="0" err="1" smtClean="0"/>
              <a:t>Naslavcea</a:t>
            </a:r>
            <a:r>
              <a:rPr lang="ru-RU" dirty="0" smtClean="0"/>
              <a:t>-</a:t>
            </a:r>
            <a:r>
              <a:rPr lang="en-US" dirty="0" err="1" smtClean="0"/>
              <a:t>Camenca</a:t>
            </a:r>
            <a:endParaRPr lang="ru-RU" dirty="0"/>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Лист1!$B$37</c:f>
              <c:strCache>
                <c:ptCount val="1"/>
                <c:pt idx="0">
                  <c:v>%, 2000 год, Наславчя-Каменка</c:v>
                </c:pt>
              </c:strCache>
            </c:strRef>
          </c:tx>
          <c:explosion val="14"/>
          <c:dPt>
            <c:idx val="3"/>
            <c:bubble3D val="0"/>
            <c:explosion val="6"/>
            <c:extLst xmlns:c16r2="http://schemas.microsoft.com/office/drawing/2015/06/chart">
              <c:ext xmlns:c16="http://schemas.microsoft.com/office/drawing/2014/chart" uri="{C3380CC4-5D6E-409C-BE32-E72D297353CC}">
                <c16:uniqueId val="{00000001-D839-7843-85CE-45A94BF0B44E}"/>
              </c:ext>
            </c:extLst>
          </c:dPt>
          <c:dLbls>
            <c:dLbl>
              <c:idx val="0"/>
              <c:layout>
                <c:manualLayout>
                  <c:x val="-5.8947287839020125E-2"/>
                  <c:y val="0.11045785943423735"/>
                </c:manualLayout>
              </c:layout>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D839-7843-85CE-45A94BF0B44E}"/>
                </c:ext>
              </c:extLst>
            </c:dLbl>
            <c:dLbl>
              <c:idx val="1"/>
              <c:layout>
                <c:manualLayout>
                  <c:x val="-0.14371347331583553"/>
                  <c:y val="1.9101049868766404E-2"/>
                </c:manualLayout>
              </c:layout>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D839-7843-85CE-45A94BF0B44E}"/>
                </c:ext>
              </c:extLst>
            </c:dLbl>
            <c:dLbl>
              <c:idx val="2"/>
              <c:layout>
                <c:manualLayout>
                  <c:x val="-0.14239960629921261"/>
                  <c:y val="-0.24199001166520842"/>
                </c:manualLayout>
              </c:layout>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D839-7843-85CE-45A94BF0B44E}"/>
                </c:ext>
              </c:extLst>
            </c:dLbl>
            <c:dLbl>
              <c:idx val="3"/>
              <c:layout>
                <c:manualLayout>
                  <c:x val="0.14973556430446194"/>
                  <c:y val="2.8110236220472443E-2"/>
                </c:manualLayout>
              </c:layout>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D839-7843-85CE-45A94BF0B44E}"/>
                </c:ext>
              </c:extLst>
            </c:dLbl>
            <c:spPr>
              <a:noFill/>
              <a:ln>
                <a:noFill/>
              </a:ln>
              <a:effectLst/>
            </c:spPr>
            <c:dLblPos val="inEnd"/>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Лист1!$A$38:$A$41</c:f>
              <c:strCache>
                <c:ptCount val="4"/>
                <c:pt idx="0">
                  <c:v>краснокнижные</c:v>
                </c:pt>
                <c:pt idx="1">
                  <c:v>промысловоценные</c:v>
                </c:pt>
                <c:pt idx="2">
                  <c:v>малоценные</c:v>
                </c:pt>
                <c:pt idx="3">
                  <c:v> короткоцикловые</c:v>
                </c:pt>
              </c:strCache>
            </c:strRef>
          </c:cat>
          <c:val>
            <c:numRef>
              <c:f>Лист1!$B$38:$B$41</c:f>
              <c:numCache>
                <c:formatCode>\О\с\н\о\в\н\о\й</c:formatCode>
                <c:ptCount val="4"/>
                <c:pt idx="0">
                  <c:v>9.5</c:v>
                </c:pt>
                <c:pt idx="1">
                  <c:v>19.8</c:v>
                </c:pt>
                <c:pt idx="2">
                  <c:v>28.8</c:v>
                </c:pt>
                <c:pt idx="3">
                  <c:v>42.9</c:v>
                </c:pt>
              </c:numCache>
            </c:numRef>
          </c:val>
          <c:extLst xmlns:c16r2="http://schemas.microsoft.com/office/drawing/2015/06/chart">
            <c:ext xmlns:c16="http://schemas.microsoft.com/office/drawing/2014/chart" uri="{C3380CC4-5D6E-409C-BE32-E72D297353CC}">
              <c16:uniqueId val="{00000005-D839-7843-85CE-45A94BF0B44E}"/>
            </c:ext>
          </c:extLst>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ru-RU" dirty="0"/>
              <a:t>%, </a:t>
            </a:r>
            <a:r>
              <a:rPr lang="ru-RU" dirty="0" smtClean="0"/>
              <a:t>2000,</a:t>
            </a:r>
            <a:r>
              <a:rPr lang="en-US" dirty="0" smtClean="0"/>
              <a:t> </a:t>
            </a:r>
            <a:r>
              <a:rPr lang="en-US" dirty="0" err="1" smtClean="0"/>
              <a:t>Dubasari</a:t>
            </a:r>
            <a:r>
              <a:rPr lang="en-US" baseline="0" dirty="0" smtClean="0"/>
              <a:t> Reservoir</a:t>
            </a:r>
            <a:endParaRPr lang="ru-RU" dirty="0"/>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Лист1!$B$57</c:f>
              <c:strCache>
                <c:ptCount val="1"/>
                <c:pt idx="0">
                  <c:v>%, 2000 год, Дубоссарское водх.</c:v>
                </c:pt>
              </c:strCache>
            </c:strRef>
          </c:tx>
          <c:explosion val="25"/>
          <c:dLbls>
            <c:dLbl>
              <c:idx val="1"/>
              <c:layout>
                <c:manualLayout>
                  <c:x val="-0.10132349081364829"/>
                  <c:y val="3.0218722659667543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FED1-A04C-90D0-9C9D2FE2EDD7}"/>
                </c:ext>
              </c:extLst>
            </c:dLbl>
            <c:dLbl>
              <c:idx val="2"/>
              <c:layout>
                <c:manualLayout>
                  <c:x val="-7.2792104111986E-2"/>
                  <c:y val="-0.2010312773403324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FED1-A04C-90D0-9C9D2FE2EDD7}"/>
                </c:ext>
              </c:extLst>
            </c:dLbl>
            <c:dLbl>
              <c:idx val="3"/>
              <c:layout>
                <c:manualLayout>
                  <c:x val="0.14486701662292215"/>
                  <c:y val="2.100138524351122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FED1-A04C-90D0-9C9D2FE2EDD7}"/>
                </c:ext>
              </c:extLst>
            </c:dLbl>
            <c:spPr>
              <a:noFill/>
              <a:ln>
                <a:noFill/>
              </a:ln>
              <a:effectLst/>
            </c:sp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Лист1!$A$58:$A$61</c:f>
              <c:strCache>
                <c:ptCount val="4"/>
                <c:pt idx="0">
                  <c:v>краснокнижные</c:v>
                </c:pt>
                <c:pt idx="1">
                  <c:v>промысловоценные</c:v>
                </c:pt>
                <c:pt idx="2">
                  <c:v>малоценные</c:v>
                </c:pt>
                <c:pt idx="3">
                  <c:v> короткоцикловые</c:v>
                </c:pt>
              </c:strCache>
            </c:strRef>
          </c:cat>
          <c:val>
            <c:numRef>
              <c:f>Лист1!$B$58:$B$61</c:f>
              <c:numCache>
                <c:formatCode>\О\с\н\о\в\н\о\й</c:formatCode>
                <c:ptCount val="4"/>
                <c:pt idx="0">
                  <c:v>2.5</c:v>
                </c:pt>
                <c:pt idx="1">
                  <c:v>30</c:v>
                </c:pt>
                <c:pt idx="2">
                  <c:v>25</c:v>
                </c:pt>
                <c:pt idx="3">
                  <c:v>42.5</c:v>
                </c:pt>
              </c:numCache>
            </c:numRef>
          </c:val>
          <c:extLst xmlns:c16r2="http://schemas.microsoft.com/office/drawing/2015/06/chart">
            <c:ext xmlns:c16="http://schemas.microsoft.com/office/drawing/2014/chart" uri="{C3380CC4-5D6E-409C-BE32-E72D297353CC}">
              <c16:uniqueId val="{00000003-FED1-A04C-90D0-9C9D2FE2EDD7}"/>
            </c:ext>
          </c:extLst>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0"/>
    <c:plotArea>
      <c:layout>
        <c:manualLayout>
          <c:layoutTarget val="inner"/>
          <c:xMode val="edge"/>
          <c:yMode val="edge"/>
          <c:x val="4.2854952834314369E-2"/>
          <c:y val="3.9969917419482866E-2"/>
          <c:w val="0.92483085140590604"/>
          <c:h val="0.66929908038408281"/>
        </c:manualLayout>
      </c:layout>
      <c:barChart>
        <c:barDir val="col"/>
        <c:grouping val="clustered"/>
        <c:varyColors val="0"/>
        <c:ser>
          <c:idx val="0"/>
          <c:order val="0"/>
          <c:spPr>
            <a:solidFill>
              <a:srgbClr val="FFC000"/>
            </a:solidFill>
          </c:spPr>
          <c:invertIfNegative val="0"/>
          <c:cat>
            <c:strRef>
              <c:f>sco!$P$26:$P$35</c:f>
              <c:strCache>
                <c:ptCount val="10"/>
                <c:pt idx="0">
                  <c:v>1-day minimum</c:v>
                </c:pt>
                <c:pt idx="1">
                  <c:v>3-day minimum</c:v>
                </c:pt>
                <c:pt idx="2">
                  <c:v>7-day minimum</c:v>
                </c:pt>
                <c:pt idx="3">
                  <c:v>30-day minimum</c:v>
                </c:pt>
                <c:pt idx="4">
                  <c:v>90-day minimum</c:v>
                </c:pt>
                <c:pt idx="5">
                  <c:v>1-day maximum</c:v>
                </c:pt>
                <c:pt idx="6">
                  <c:v>3-day maximum</c:v>
                </c:pt>
                <c:pt idx="7">
                  <c:v>7-day maximum</c:v>
                </c:pt>
                <c:pt idx="8">
                  <c:v>30-day maximum</c:v>
                </c:pt>
                <c:pt idx="9">
                  <c:v>90-day maximum</c:v>
                </c:pt>
              </c:strCache>
            </c:strRef>
          </c:cat>
          <c:val>
            <c:numRef>
              <c:f>sco!$Q$26:$Q$35</c:f>
              <c:numCache>
                <c:formatCode>General</c:formatCode>
                <c:ptCount val="10"/>
                <c:pt idx="0">
                  <c:v>73.649999999999991</c:v>
                </c:pt>
                <c:pt idx="1">
                  <c:v>62.95</c:v>
                </c:pt>
                <c:pt idx="2">
                  <c:v>46.54</c:v>
                </c:pt>
                <c:pt idx="3">
                  <c:v>17.57</c:v>
                </c:pt>
                <c:pt idx="4">
                  <c:v>15.370000000000006</c:v>
                </c:pt>
                <c:pt idx="5">
                  <c:v>4.2370000000000001</c:v>
                </c:pt>
                <c:pt idx="6">
                  <c:v>4.8689999999999927</c:v>
                </c:pt>
                <c:pt idx="7">
                  <c:v>1.6910000000000001</c:v>
                </c:pt>
                <c:pt idx="8">
                  <c:v>1.252</c:v>
                </c:pt>
                <c:pt idx="9">
                  <c:v>0.57850000000000001</c:v>
                </c:pt>
              </c:numCache>
            </c:numRef>
          </c:val>
          <c:extLst xmlns:c16r2="http://schemas.microsoft.com/office/drawing/2015/06/chart">
            <c:ext xmlns:c16="http://schemas.microsoft.com/office/drawing/2014/chart" uri="{C3380CC4-5D6E-409C-BE32-E72D297353CC}">
              <c16:uniqueId val="{00000000-6C9D-0741-AB10-D54EB27668C0}"/>
            </c:ext>
          </c:extLst>
        </c:ser>
        <c:dLbls>
          <c:showLegendKey val="0"/>
          <c:showVal val="0"/>
          <c:showCatName val="0"/>
          <c:showSerName val="0"/>
          <c:showPercent val="0"/>
          <c:showBubbleSize val="0"/>
        </c:dLbls>
        <c:gapWidth val="150"/>
        <c:axId val="154304000"/>
        <c:axId val="232918976"/>
      </c:barChart>
      <c:catAx>
        <c:axId val="154304000"/>
        <c:scaling>
          <c:orientation val="minMax"/>
        </c:scaling>
        <c:delete val="0"/>
        <c:axPos val="b"/>
        <c:numFmt formatCode="General" sourceLinked="0"/>
        <c:majorTickMark val="out"/>
        <c:minorTickMark val="none"/>
        <c:tickLblPos val="nextTo"/>
        <c:crossAx val="232918976"/>
        <c:crosses val="autoZero"/>
        <c:auto val="1"/>
        <c:lblAlgn val="ctr"/>
        <c:lblOffset val="100"/>
        <c:noMultiLvlLbl val="0"/>
      </c:catAx>
      <c:valAx>
        <c:axId val="232918976"/>
        <c:scaling>
          <c:orientation val="minMax"/>
        </c:scaling>
        <c:delete val="0"/>
        <c:axPos val="l"/>
        <c:majorGridlines/>
        <c:numFmt formatCode="General" sourceLinked="1"/>
        <c:majorTickMark val="out"/>
        <c:minorTickMark val="none"/>
        <c:tickLblPos val="nextTo"/>
        <c:crossAx val="154304000"/>
        <c:crosses val="autoZero"/>
        <c:crossBetween val="between"/>
      </c:valAx>
    </c:plotArea>
    <c:plotVisOnly val="1"/>
    <c:dispBlanksAs val="gap"/>
    <c:showDLblsOverMax val="0"/>
  </c:chart>
  <c:spPr>
    <a:solidFill>
      <a:schemeClr val="bg1">
        <a:lumMod val="75000"/>
      </a:schemeClr>
    </a:solidFill>
  </c:sp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title>
      <c:layout/>
      <c:overlay val="0"/>
    </c:title>
    <c:autoTitleDeleted val="0"/>
    <c:plotArea>
      <c:layout>
        <c:manualLayout>
          <c:layoutTarget val="inner"/>
          <c:xMode val="edge"/>
          <c:yMode val="edge"/>
          <c:x val="9.7490501419664546E-2"/>
          <c:y val="8.4330584519322155E-2"/>
          <c:w val="0.88337270341207352"/>
          <c:h val="0.80461030912802567"/>
        </c:manualLayout>
      </c:layout>
      <c:lineChart>
        <c:grouping val="standard"/>
        <c:varyColors val="0"/>
        <c:ser>
          <c:idx val="0"/>
          <c:order val="0"/>
          <c:tx>
            <c:strRef>
              <c:f>Лист1!$E$1</c:f>
              <c:strCache>
                <c:ptCount val="1"/>
              </c:strCache>
            </c:strRef>
          </c:tx>
          <c:spPr>
            <a:ln>
              <a:solidFill>
                <a:srgbClr val="00B050"/>
              </a:solidFill>
            </a:ln>
          </c:spPr>
          <c:marker>
            <c:symbol val="none"/>
          </c:marker>
          <c:cat>
            <c:numRef>
              <c:f>Лист1!$C$2:$C$67</c:f>
              <c:numCache>
                <c:formatCode>General</c:formatCode>
                <c:ptCount val="66"/>
                <c:pt idx="0">
                  <c:v>1951</c:v>
                </c:pt>
                <c:pt idx="1">
                  <c:v>1952</c:v>
                </c:pt>
                <c:pt idx="2">
                  <c:v>1953</c:v>
                </c:pt>
                <c:pt idx="3">
                  <c:v>1954</c:v>
                </c:pt>
                <c:pt idx="4">
                  <c:v>1955</c:v>
                </c:pt>
                <c:pt idx="5">
                  <c:v>1956</c:v>
                </c:pt>
                <c:pt idx="6">
                  <c:v>1957</c:v>
                </c:pt>
                <c:pt idx="7">
                  <c:v>1958</c:v>
                </c:pt>
                <c:pt idx="8">
                  <c:v>1959</c:v>
                </c:pt>
                <c:pt idx="9">
                  <c:v>1960</c:v>
                </c:pt>
                <c:pt idx="10">
                  <c:v>1961</c:v>
                </c:pt>
                <c:pt idx="11">
                  <c:v>1962</c:v>
                </c:pt>
                <c:pt idx="12">
                  <c:v>1963</c:v>
                </c:pt>
                <c:pt idx="13">
                  <c:v>1964</c:v>
                </c:pt>
                <c:pt idx="14">
                  <c:v>1965</c:v>
                </c:pt>
                <c:pt idx="15">
                  <c:v>1966</c:v>
                </c:pt>
                <c:pt idx="16">
                  <c:v>1967</c:v>
                </c:pt>
                <c:pt idx="17">
                  <c:v>1968</c:v>
                </c:pt>
                <c:pt idx="18">
                  <c:v>1969</c:v>
                </c:pt>
                <c:pt idx="19">
                  <c:v>1970</c:v>
                </c:pt>
                <c:pt idx="20">
                  <c:v>1971</c:v>
                </c:pt>
                <c:pt idx="21">
                  <c:v>1972</c:v>
                </c:pt>
                <c:pt idx="22">
                  <c:v>1973</c:v>
                </c:pt>
                <c:pt idx="23">
                  <c:v>1974</c:v>
                </c:pt>
                <c:pt idx="24">
                  <c:v>1975</c:v>
                </c:pt>
                <c:pt idx="25">
                  <c:v>1976</c:v>
                </c:pt>
                <c:pt idx="26">
                  <c:v>1977</c:v>
                </c:pt>
                <c:pt idx="27">
                  <c:v>1978</c:v>
                </c:pt>
                <c:pt idx="28">
                  <c:v>1979</c:v>
                </c:pt>
                <c:pt idx="29">
                  <c:v>1980</c:v>
                </c:pt>
                <c:pt idx="30">
                  <c:v>1981</c:v>
                </c:pt>
                <c:pt idx="31">
                  <c:v>1982</c:v>
                </c:pt>
                <c:pt idx="32">
                  <c:v>1983</c:v>
                </c:pt>
                <c:pt idx="33">
                  <c:v>1984</c:v>
                </c:pt>
                <c:pt idx="34">
                  <c:v>1985</c:v>
                </c:pt>
                <c:pt idx="35">
                  <c:v>1986</c:v>
                </c:pt>
                <c:pt idx="36">
                  <c:v>1987</c:v>
                </c:pt>
                <c:pt idx="37">
                  <c:v>1988</c:v>
                </c:pt>
                <c:pt idx="38">
                  <c:v>1989</c:v>
                </c:pt>
                <c:pt idx="39">
                  <c:v>1990</c:v>
                </c:pt>
                <c:pt idx="40">
                  <c:v>1991</c:v>
                </c:pt>
                <c:pt idx="41">
                  <c:v>1992</c:v>
                </c:pt>
                <c:pt idx="42">
                  <c:v>1993</c:v>
                </c:pt>
                <c:pt idx="43">
                  <c:v>1994</c:v>
                </c:pt>
                <c:pt idx="44">
                  <c:v>1995</c:v>
                </c:pt>
                <c:pt idx="45">
                  <c:v>1996</c:v>
                </c:pt>
                <c:pt idx="46">
                  <c:v>1997</c:v>
                </c:pt>
                <c:pt idx="47">
                  <c:v>1998</c:v>
                </c:pt>
                <c:pt idx="48">
                  <c:v>1999</c:v>
                </c:pt>
                <c:pt idx="49">
                  <c:v>2000</c:v>
                </c:pt>
                <c:pt idx="50">
                  <c:v>2001</c:v>
                </c:pt>
                <c:pt idx="51">
                  <c:v>2002</c:v>
                </c:pt>
                <c:pt idx="52">
                  <c:v>2003</c:v>
                </c:pt>
                <c:pt idx="53">
                  <c:v>2004</c:v>
                </c:pt>
                <c:pt idx="54">
                  <c:v>2005</c:v>
                </c:pt>
                <c:pt idx="55">
                  <c:v>2006</c:v>
                </c:pt>
                <c:pt idx="56">
                  <c:v>2007</c:v>
                </c:pt>
                <c:pt idx="57">
                  <c:v>2008</c:v>
                </c:pt>
                <c:pt idx="58">
                  <c:v>2009</c:v>
                </c:pt>
                <c:pt idx="59">
                  <c:v>2010</c:v>
                </c:pt>
                <c:pt idx="60">
                  <c:v>2011</c:v>
                </c:pt>
                <c:pt idx="61">
                  <c:v>2012</c:v>
                </c:pt>
                <c:pt idx="62">
                  <c:v>2013</c:v>
                </c:pt>
                <c:pt idx="63">
                  <c:v>2014</c:v>
                </c:pt>
                <c:pt idx="64">
                  <c:v>2015</c:v>
                </c:pt>
              </c:numCache>
            </c:numRef>
          </c:cat>
          <c:val>
            <c:numRef>
              <c:f>Лист1!$F$2:$F$67</c:f>
              <c:numCache>
                <c:formatCode>General</c:formatCode>
                <c:ptCount val="66"/>
                <c:pt idx="0">
                  <c:v>972</c:v>
                </c:pt>
                <c:pt idx="1">
                  <c:v>1670</c:v>
                </c:pt>
                <c:pt idx="2">
                  <c:v>1180</c:v>
                </c:pt>
                <c:pt idx="3">
                  <c:v>1074</c:v>
                </c:pt>
                <c:pt idx="4">
                  <c:v>2400</c:v>
                </c:pt>
                <c:pt idx="5">
                  <c:v>1030</c:v>
                </c:pt>
                <c:pt idx="6">
                  <c:v>1480</c:v>
                </c:pt>
                <c:pt idx="7">
                  <c:v>1110</c:v>
                </c:pt>
                <c:pt idx="8">
                  <c:v>1700</c:v>
                </c:pt>
                <c:pt idx="9">
                  <c:v>1030</c:v>
                </c:pt>
                <c:pt idx="10">
                  <c:v>462</c:v>
                </c:pt>
                <c:pt idx="11">
                  <c:v>1620</c:v>
                </c:pt>
                <c:pt idx="12">
                  <c:v>1080</c:v>
                </c:pt>
                <c:pt idx="13">
                  <c:v>1910</c:v>
                </c:pt>
                <c:pt idx="14">
                  <c:v>1760</c:v>
                </c:pt>
                <c:pt idx="15">
                  <c:v>1490</c:v>
                </c:pt>
                <c:pt idx="16">
                  <c:v>1290</c:v>
                </c:pt>
                <c:pt idx="17">
                  <c:v>2220</c:v>
                </c:pt>
                <c:pt idx="18">
                  <c:v>5880</c:v>
                </c:pt>
                <c:pt idx="19">
                  <c:v>2840</c:v>
                </c:pt>
                <c:pt idx="20">
                  <c:v>1260</c:v>
                </c:pt>
                <c:pt idx="21">
                  <c:v>685</c:v>
                </c:pt>
                <c:pt idx="22">
                  <c:v>1690</c:v>
                </c:pt>
                <c:pt idx="23">
                  <c:v>3150</c:v>
                </c:pt>
                <c:pt idx="24">
                  <c:v>1790</c:v>
                </c:pt>
                <c:pt idx="25">
                  <c:v>1920</c:v>
                </c:pt>
                <c:pt idx="26">
                  <c:v>1160</c:v>
                </c:pt>
                <c:pt idx="27">
                  <c:v>1410</c:v>
                </c:pt>
                <c:pt idx="28">
                  <c:v>1610</c:v>
                </c:pt>
                <c:pt idx="29">
                  <c:v>3670</c:v>
                </c:pt>
                <c:pt idx="40">
                  <c:v>1670</c:v>
                </c:pt>
                <c:pt idx="41">
                  <c:v>1090</c:v>
                </c:pt>
                <c:pt idx="42">
                  <c:v>1750</c:v>
                </c:pt>
                <c:pt idx="43">
                  <c:v>1380</c:v>
                </c:pt>
                <c:pt idx="44">
                  <c:v>936</c:v>
                </c:pt>
                <c:pt idx="45">
                  <c:v>2470</c:v>
                </c:pt>
                <c:pt idx="46">
                  <c:v>1270</c:v>
                </c:pt>
                <c:pt idx="47">
                  <c:v>3850</c:v>
                </c:pt>
                <c:pt idx="48">
                  <c:v>1590</c:v>
                </c:pt>
                <c:pt idx="49">
                  <c:v>1540</c:v>
                </c:pt>
                <c:pt idx="50">
                  <c:v>2390</c:v>
                </c:pt>
                <c:pt idx="51">
                  <c:v>981</c:v>
                </c:pt>
                <c:pt idx="52">
                  <c:v>896</c:v>
                </c:pt>
                <c:pt idx="53">
                  <c:v>2130</c:v>
                </c:pt>
                <c:pt idx="54">
                  <c:v>1580</c:v>
                </c:pt>
                <c:pt idx="55">
                  <c:v>1810</c:v>
                </c:pt>
                <c:pt idx="56">
                  <c:v>2500</c:v>
                </c:pt>
                <c:pt idx="57">
                  <c:v>5260</c:v>
                </c:pt>
                <c:pt idx="58">
                  <c:v>1270</c:v>
                </c:pt>
                <c:pt idx="59">
                  <c:v>3360</c:v>
                </c:pt>
                <c:pt idx="60">
                  <c:v>1150</c:v>
                </c:pt>
                <c:pt idx="61">
                  <c:v>624</c:v>
                </c:pt>
                <c:pt idx="62">
                  <c:v>1450</c:v>
                </c:pt>
                <c:pt idx="63">
                  <c:v>1730</c:v>
                </c:pt>
                <c:pt idx="64">
                  <c:v>964</c:v>
                </c:pt>
              </c:numCache>
            </c:numRef>
          </c:val>
          <c:smooth val="1"/>
          <c:extLst xmlns:c16r2="http://schemas.microsoft.com/office/drawing/2015/06/chart">
            <c:ext xmlns:c16="http://schemas.microsoft.com/office/drawing/2014/chart" uri="{C3380CC4-5D6E-409C-BE32-E72D297353CC}">
              <c16:uniqueId val="{00000000-1108-8941-886F-92973DC14528}"/>
            </c:ext>
          </c:extLst>
        </c:ser>
        <c:dLbls>
          <c:showLegendKey val="0"/>
          <c:showVal val="0"/>
          <c:showCatName val="0"/>
          <c:showSerName val="0"/>
          <c:showPercent val="0"/>
          <c:showBubbleSize val="0"/>
        </c:dLbls>
        <c:marker val="1"/>
        <c:smooth val="0"/>
        <c:axId val="155095552"/>
        <c:axId val="232921856"/>
      </c:lineChart>
      <c:catAx>
        <c:axId val="155095552"/>
        <c:scaling>
          <c:orientation val="minMax"/>
        </c:scaling>
        <c:delete val="0"/>
        <c:axPos val="b"/>
        <c:numFmt formatCode="General" sourceLinked="1"/>
        <c:majorTickMark val="out"/>
        <c:minorTickMark val="none"/>
        <c:tickLblPos val="nextTo"/>
        <c:spPr>
          <a:solidFill>
            <a:srgbClr val="0079A4"/>
          </a:solidFill>
        </c:spPr>
        <c:txPr>
          <a:bodyPr/>
          <a:lstStyle/>
          <a:p>
            <a:pPr>
              <a:defRPr baseline="0">
                <a:solidFill>
                  <a:srgbClr val="FF0000"/>
                </a:solidFill>
              </a:defRPr>
            </a:pPr>
            <a:endParaRPr lang="ru-RU"/>
          </a:p>
        </c:txPr>
        <c:crossAx val="232921856"/>
        <c:crosses val="autoZero"/>
        <c:auto val="1"/>
        <c:lblAlgn val="ctr"/>
        <c:lblOffset val="100"/>
        <c:noMultiLvlLbl val="0"/>
      </c:catAx>
      <c:valAx>
        <c:axId val="232921856"/>
        <c:scaling>
          <c:orientation val="minMax"/>
          <c:max val="6000"/>
          <c:min val="0"/>
        </c:scaling>
        <c:delete val="0"/>
        <c:axPos val="l"/>
        <c:numFmt formatCode="General" sourceLinked="1"/>
        <c:majorTickMark val="out"/>
        <c:minorTickMark val="none"/>
        <c:tickLblPos val="nextTo"/>
        <c:txPr>
          <a:bodyPr/>
          <a:lstStyle/>
          <a:p>
            <a:pPr>
              <a:defRPr baseline="0">
                <a:solidFill>
                  <a:srgbClr val="FF0000"/>
                </a:solidFill>
              </a:defRPr>
            </a:pPr>
            <a:endParaRPr lang="ru-RU"/>
          </a:p>
        </c:txPr>
        <c:crossAx val="155095552"/>
        <c:crosses val="autoZero"/>
        <c:crossBetween val="between"/>
      </c:valAx>
      <c:spPr>
        <a:solidFill>
          <a:schemeClr val="tx1"/>
        </a:solidFill>
      </c:spPr>
    </c:plotArea>
    <c:plotVisOnly val="1"/>
    <c:dispBlanksAs val="gap"/>
    <c:showDLblsOverMax val="0"/>
  </c:chart>
  <c:spPr>
    <a:solidFill>
      <a:schemeClr val="accent1"/>
    </a:solidFill>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0"/>
    <c:plotArea>
      <c:layout>
        <c:manualLayout>
          <c:layoutTarget val="inner"/>
          <c:xMode val="edge"/>
          <c:yMode val="edge"/>
          <c:x val="8.2477224456299528E-2"/>
          <c:y val="9.2630074140527846E-2"/>
          <c:w val="0.86824427392056558"/>
          <c:h val="0.79911855555433997"/>
        </c:manualLayout>
      </c:layout>
      <c:lineChart>
        <c:grouping val="standard"/>
        <c:varyColors val="0"/>
        <c:ser>
          <c:idx val="0"/>
          <c:order val="0"/>
          <c:spPr>
            <a:ln>
              <a:solidFill>
                <a:srgbClr val="FF0000"/>
              </a:solidFill>
              <a:prstDash val="sysDash"/>
            </a:ln>
          </c:spPr>
          <c:marker>
            <c:symbol val="none"/>
          </c:marker>
          <c:val>
            <c:numRef>
              <c:f>sco!$B$19:$B$30</c:f>
              <c:numCache>
                <c:formatCode>General</c:formatCode>
                <c:ptCount val="12"/>
                <c:pt idx="0">
                  <c:v>160.5</c:v>
                </c:pt>
                <c:pt idx="1">
                  <c:v>217.5</c:v>
                </c:pt>
                <c:pt idx="2">
                  <c:v>391.3</c:v>
                </c:pt>
                <c:pt idx="3">
                  <c:v>531.20000000000005</c:v>
                </c:pt>
                <c:pt idx="4">
                  <c:v>336.4</c:v>
                </c:pt>
                <c:pt idx="5">
                  <c:v>365.3</c:v>
                </c:pt>
                <c:pt idx="6">
                  <c:v>328.1</c:v>
                </c:pt>
                <c:pt idx="7">
                  <c:v>266.8</c:v>
                </c:pt>
                <c:pt idx="8">
                  <c:v>211.4</c:v>
                </c:pt>
                <c:pt idx="9">
                  <c:v>185.9</c:v>
                </c:pt>
                <c:pt idx="10">
                  <c:v>192.3</c:v>
                </c:pt>
                <c:pt idx="11">
                  <c:v>192.9</c:v>
                </c:pt>
              </c:numCache>
            </c:numRef>
          </c:val>
          <c:smooth val="1"/>
          <c:extLst xmlns:c16r2="http://schemas.microsoft.com/office/drawing/2015/06/chart">
            <c:ext xmlns:c16="http://schemas.microsoft.com/office/drawing/2014/chart" uri="{C3380CC4-5D6E-409C-BE32-E72D297353CC}">
              <c16:uniqueId val="{00000000-A127-8747-AD1F-BB98A8197546}"/>
            </c:ext>
          </c:extLst>
        </c:ser>
        <c:ser>
          <c:idx val="1"/>
          <c:order val="1"/>
          <c:spPr>
            <a:ln>
              <a:solidFill>
                <a:schemeClr val="bg2">
                  <a:lumMod val="60000"/>
                  <a:lumOff val="40000"/>
                </a:schemeClr>
              </a:solidFill>
            </a:ln>
          </c:spPr>
          <c:marker>
            <c:symbol val="none"/>
          </c:marker>
          <c:val>
            <c:numRef>
              <c:f>sco!$C$19:$C$30</c:f>
              <c:numCache>
                <c:formatCode>General</c:formatCode>
                <c:ptCount val="12"/>
                <c:pt idx="0">
                  <c:v>180.9</c:v>
                </c:pt>
                <c:pt idx="1">
                  <c:v>197.3</c:v>
                </c:pt>
                <c:pt idx="2">
                  <c:v>245.1</c:v>
                </c:pt>
                <c:pt idx="3">
                  <c:v>428.7</c:v>
                </c:pt>
                <c:pt idx="4">
                  <c:v>318.3</c:v>
                </c:pt>
                <c:pt idx="5">
                  <c:v>331.6</c:v>
                </c:pt>
                <c:pt idx="6">
                  <c:v>338.2</c:v>
                </c:pt>
                <c:pt idx="7">
                  <c:v>284.10000000000002</c:v>
                </c:pt>
                <c:pt idx="8">
                  <c:v>230.7</c:v>
                </c:pt>
                <c:pt idx="9">
                  <c:v>216.3</c:v>
                </c:pt>
                <c:pt idx="10">
                  <c:v>214.9</c:v>
                </c:pt>
                <c:pt idx="11">
                  <c:v>181.4</c:v>
                </c:pt>
              </c:numCache>
            </c:numRef>
          </c:val>
          <c:smooth val="1"/>
          <c:extLst xmlns:c16r2="http://schemas.microsoft.com/office/drawing/2015/06/chart">
            <c:ext xmlns:c16="http://schemas.microsoft.com/office/drawing/2014/chart" uri="{C3380CC4-5D6E-409C-BE32-E72D297353CC}">
              <c16:uniqueId val="{00000001-A127-8747-AD1F-BB98A8197546}"/>
            </c:ext>
          </c:extLst>
        </c:ser>
        <c:dLbls>
          <c:showLegendKey val="0"/>
          <c:showVal val="0"/>
          <c:showCatName val="0"/>
          <c:showSerName val="0"/>
          <c:showPercent val="0"/>
          <c:showBubbleSize val="0"/>
        </c:dLbls>
        <c:marker val="1"/>
        <c:smooth val="0"/>
        <c:axId val="160325632"/>
        <c:axId val="155428544"/>
      </c:lineChart>
      <c:catAx>
        <c:axId val="160325632"/>
        <c:scaling>
          <c:orientation val="minMax"/>
        </c:scaling>
        <c:delete val="0"/>
        <c:axPos val="b"/>
        <c:majorTickMark val="out"/>
        <c:minorTickMark val="none"/>
        <c:tickLblPos val="nextTo"/>
        <c:crossAx val="155428544"/>
        <c:crosses val="autoZero"/>
        <c:auto val="1"/>
        <c:lblAlgn val="ctr"/>
        <c:lblOffset val="100"/>
        <c:noMultiLvlLbl val="0"/>
      </c:catAx>
      <c:valAx>
        <c:axId val="155428544"/>
        <c:scaling>
          <c:orientation val="minMax"/>
        </c:scaling>
        <c:delete val="0"/>
        <c:axPos val="l"/>
        <c:numFmt formatCode="General" sourceLinked="1"/>
        <c:majorTickMark val="out"/>
        <c:minorTickMark val="none"/>
        <c:tickLblPos val="nextTo"/>
        <c:crossAx val="160325632"/>
        <c:crosses val="autoZero"/>
        <c:crossBetween val="between"/>
      </c:valAx>
      <c:spPr>
        <a:solidFill>
          <a:schemeClr val="tx1"/>
        </a:solidFill>
        <a:ln w="25400">
          <a:noFill/>
        </a:ln>
      </c:spPr>
    </c:plotArea>
    <c:plotVisOnly val="1"/>
    <c:dispBlanksAs val="gap"/>
    <c:showDLblsOverMax val="0"/>
  </c:chart>
  <c:spPr>
    <a:solidFill>
      <a:schemeClr val="bg1">
        <a:lumMod val="75000"/>
      </a:schemeClr>
    </a:solidFill>
  </c:sp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0"/>
    <c:plotArea>
      <c:layout>
        <c:manualLayout>
          <c:layoutTarget val="inner"/>
          <c:xMode val="edge"/>
          <c:yMode val="edge"/>
          <c:x val="4.5413623913582252E-2"/>
          <c:y val="4.9904837027322971E-2"/>
          <c:w val="0.95974662646723075"/>
          <c:h val="0.92886298760393649"/>
        </c:manualLayout>
      </c:layout>
      <c:barChart>
        <c:barDir val="col"/>
        <c:grouping val="clustered"/>
        <c:varyColors val="0"/>
        <c:ser>
          <c:idx val="0"/>
          <c:order val="0"/>
          <c:spPr>
            <a:solidFill>
              <a:srgbClr val="FFC000"/>
            </a:solidFill>
          </c:spPr>
          <c:invertIfNegative val="0"/>
          <c:cat>
            <c:strRef>
              <c:f>sco!$M$43:$M$52</c:f>
              <c:strCache>
                <c:ptCount val="10"/>
                <c:pt idx="0">
                  <c:v>1-day minimum</c:v>
                </c:pt>
                <c:pt idx="1">
                  <c:v>3-day minimum</c:v>
                </c:pt>
                <c:pt idx="2">
                  <c:v>7-day minimum</c:v>
                </c:pt>
                <c:pt idx="3">
                  <c:v>30-day minimum</c:v>
                </c:pt>
                <c:pt idx="4">
                  <c:v>90-day minimum</c:v>
                </c:pt>
                <c:pt idx="5">
                  <c:v>1-day maximum</c:v>
                </c:pt>
                <c:pt idx="6">
                  <c:v>3-day maximum</c:v>
                </c:pt>
                <c:pt idx="7">
                  <c:v>7-day maximum</c:v>
                </c:pt>
                <c:pt idx="8">
                  <c:v>30-day maximum</c:v>
                </c:pt>
                <c:pt idx="9">
                  <c:v>90-day maximum</c:v>
                </c:pt>
              </c:strCache>
            </c:strRef>
          </c:cat>
          <c:val>
            <c:numRef>
              <c:f>sco!$N$43:$N$52</c:f>
              <c:numCache>
                <c:formatCode>General</c:formatCode>
                <c:ptCount val="10"/>
                <c:pt idx="0">
                  <c:v>103.6</c:v>
                </c:pt>
                <c:pt idx="1">
                  <c:v>102.7</c:v>
                </c:pt>
                <c:pt idx="2">
                  <c:v>85.86999999999999</c:v>
                </c:pt>
                <c:pt idx="3">
                  <c:v>34.39</c:v>
                </c:pt>
                <c:pt idx="4">
                  <c:v>14.1</c:v>
                </c:pt>
                <c:pt idx="5">
                  <c:v>-25.14</c:v>
                </c:pt>
                <c:pt idx="6">
                  <c:v>-21.9</c:v>
                </c:pt>
                <c:pt idx="7">
                  <c:v>-16.739999999999988</c:v>
                </c:pt>
                <c:pt idx="8">
                  <c:v>-12.48</c:v>
                </c:pt>
                <c:pt idx="9">
                  <c:v>-12.72</c:v>
                </c:pt>
              </c:numCache>
            </c:numRef>
          </c:val>
          <c:extLst xmlns:c16r2="http://schemas.microsoft.com/office/drawing/2015/06/chart">
            <c:ext xmlns:c16="http://schemas.microsoft.com/office/drawing/2014/chart" uri="{C3380CC4-5D6E-409C-BE32-E72D297353CC}">
              <c16:uniqueId val="{00000000-4817-A24B-9754-EC86A7787CF9}"/>
            </c:ext>
          </c:extLst>
        </c:ser>
        <c:dLbls>
          <c:showLegendKey val="0"/>
          <c:showVal val="0"/>
          <c:showCatName val="0"/>
          <c:showSerName val="0"/>
          <c:showPercent val="0"/>
          <c:showBubbleSize val="0"/>
        </c:dLbls>
        <c:gapWidth val="150"/>
        <c:axId val="160327680"/>
        <c:axId val="155430272"/>
      </c:barChart>
      <c:catAx>
        <c:axId val="160327680"/>
        <c:scaling>
          <c:orientation val="minMax"/>
        </c:scaling>
        <c:delete val="0"/>
        <c:axPos val="b"/>
        <c:numFmt formatCode="General" sourceLinked="0"/>
        <c:majorTickMark val="out"/>
        <c:minorTickMark val="none"/>
        <c:tickLblPos val="nextTo"/>
        <c:crossAx val="155430272"/>
        <c:crosses val="autoZero"/>
        <c:auto val="1"/>
        <c:lblAlgn val="ctr"/>
        <c:lblOffset val="100"/>
        <c:noMultiLvlLbl val="0"/>
      </c:catAx>
      <c:valAx>
        <c:axId val="155430272"/>
        <c:scaling>
          <c:orientation val="minMax"/>
        </c:scaling>
        <c:delete val="0"/>
        <c:axPos val="l"/>
        <c:majorGridlines/>
        <c:numFmt formatCode="General" sourceLinked="1"/>
        <c:majorTickMark val="out"/>
        <c:minorTickMark val="none"/>
        <c:tickLblPos val="nextTo"/>
        <c:crossAx val="160327680"/>
        <c:crosses val="autoZero"/>
        <c:crossBetween val="between"/>
      </c:valAx>
    </c:plotArea>
    <c:plotVisOnly val="1"/>
    <c:dispBlanksAs val="gap"/>
    <c:showDLblsOverMax val="0"/>
  </c:chart>
  <c:spPr>
    <a:solidFill>
      <a:schemeClr val="bg1">
        <a:lumMod val="75000"/>
      </a:schemeClr>
    </a:solidFill>
  </c:sp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0"/>
    <c:plotArea>
      <c:layout>
        <c:manualLayout>
          <c:layoutTarget val="inner"/>
          <c:xMode val="edge"/>
          <c:yMode val="edge"/>
          <c:x val="0.11321562840828894"/>
          <c:y val="9.1944560222652696E-2"/>
          <c:w val="0.85037869712326786"/>
          <c:h val="0.77212021673680586"/>
        </c:manualLayout>
      </c:layout>
      <c:lineChart>
        <c:grouping val="standard"/>
        <c:varyColors val="0"/>
        <c:ser>
          <c:idx val="0"/>
          <c:order val="0"/>
          <c:spPr>
            <a:ln>
              <a:solidFill>
                <a:srgbClr val="FF0000"/>
              </a:solidFill>
              <a:prstDash val="sysDash"/>
            </a:ln>
          </c:spPr>
          <c:marker>
            <c:symbol val="none"/>
          </c:marker>
          <c:val>
            <c:numRef>
              <c:f>sco!$B$19:$B$30</c:f>
              <c:numCache>
                <c:formatCode>General</c:formatCode>
                <c:ptCount val="12"/>
                <c:pt idx="0">
                  <c:v>195.3</c:v>
                </c:pt>
                <c:pt idx="1">
                  <c:v>224.9</c:v>
                </c:pt>
                <c:pt idx="2">
                  <c:v>370.2</c:v>
                </c:pt>
                <c:pt idx="3">
                  <c:v>480.9</c:v>
                </c:pt>
                <c:pt idx="4">
                  <c:v>318</c:v>
                </c:pt>
                <c:pt idx="5">
                  <c:v>329.6</c:v>
                </c:pt>
                <c:pt idx="6">
                  <c:v>309.2</c:v>
                </c:pt>
                <c:pt idx="7">
                  <c:v>254.7</c:v>
                </c:pt>
                <c:pt idx="8">
                  <c:v>229</c:v>
                </c:pt>
                <c:pt idx="9">
                  <c:v>213.1</c:v>
                </c:pt>
                <c:pt idx="10">
                  <c:v>220.8</c:v>
                </c:pt>
                <c:pt idx="11">
                  <c:v>190.6</c:v>
                </c:pt>
              </c:numCache>
            </c:numRef>
          </c:val>
          <c:smooth val="1"/>
          <c:extLst xmlns:c16r2="http://schemas.microsoft.com/office/drawing/2015/06/chart">
            <c:ext xmlns:c16="http://schemas.microsoft.com/office/drawing/2014/chart" uri="{C3380CC4-5D6E-409C-BE32-E72D297353CC}">
              <c16:uniqueId val="{00000000-AC29-5543-BD88-A2FE5B493000}"/>
            </c:ext>
          </c:extLst>
        </c:ser>
        <c:ser>
          <c:idx val="1"/>
          <c:order val="1"/>
          <c:spPr>
            <a:ln>
              <a:solidFill>
                <a:schemeClr val="bg2">
                  <a:lumMod val="60000"/>
                  <a:lumOff val="40000"/>
                </a:schemeClr>
              </a:solidFill>
            </a:ln>
          </c:spPr>
          <c:marker>
            <c:symbol val="none"/>
          </c:marker>
          <c:val>
            <c:numRef>
              <c:f>sco!$C$19:$C$30</c:f>
              <c:numCache>
                <c:formatCode>General</c:formatCode>
                <c:ptCount val="12"/>
                <c:pt idx="0">
                  <c:v>180.9</c:v>
                </c:pt>
                <c:pt idx="1">
                  <c:v>197.3</c:v>
                </c:pt>
                <c:pt idx="2">
                  <c:v>245.1</c:v>
                </c:pt>
                <c:pt idx="3">
                  <c:v>428.7</c:v>
                </c:pt>
                <c:pt idx="4">
                  <c:v>318.3</c:v>
                </c:pt>
                <c:pt idx="5">
                  <c:v>331.6</c:v>
                </c:pt>
                <c:pt idx="6">
                  <c:v>338.2</c:v>
                </c:pt>
                <c:pt idx="7">
                  <c:v>284.10000000000002</c:v>
                </c:pt>
                <c:pt idx="8">
                  <c:v>230.7</c:v>
                </c:pt>
                <c:pt idx="9">
                  <c:v>216.3</c:v>
                </c:pt>
                <c:pt idx="10">
                  <c:v>214.9</c:v>
                </c:pt>
                <c:pt idx="11">
                  <c:v>181.4</c:v>
                </c:pt>
              </c:numCache>
            </c:numRef>
          </c:val>
          <c:smooth val="1"/>
          <c:extLst xmlns:c16r2="http://schemas.microsoft.com/office/drawing/2015/06/chart">
            <c:ext xmlns:c16="http://schemas.microsoft.com/office/drawing/2014/chart" uri="{C3380CC4-5D6E-409C-BE32-E72D297353CC}">
              <c16:uniqueId val="{00000001-AC29-5543-BD88-A2FE5B493000}"/>
            </c:ext>
          </c:extLst>
        </c:ser>
        <c:dLbls>
          <c:showLegendKey val="0"/>
          <c:showVal val="0"/>
          <c:showCatName val="0"/>
          <c:showSerName val="0"/>
          <c:showPercent val="0"/>
          <c:showBubbleSize val="0"/>
        </c:dLbls>
        <c:marker val="1"/>
        <c:smooth val="0"/>
        <c:axId val="155305472"/>
        <c:axId val="155434304"/>
      </c:lineChart>
      <c:catAx>
        <c:axId val="155305472"/>
        <c:scaling>
          <c:orientation val="minMax"/>
        </c:scaling>
        <c:delete val="0"/>
        <c:axPos val="b"/>
        <c:majorTickMark val="out"/>
        <c:minorTickMark val="none"/>
        <c:tickLblPos val="nextTo"/>
        <c:txPr>
          <a:bodyPr/>
          <a:lstStyle/>
          <a:p>
            <a:pPr>
              <a:defRPr lang="ru-RU"/>
            </a:pPr>
            <a:endParaRPr lang="ru-RU"/>
          </a:p>
        </c:txPr>
        <c:crossAx val="155434304"/>
        <c:crosses val="autoZero"/>
        <c:auto val="1"/>
        <c:lblAlgn val="ctr"/>
        <c:lblOffset val="100"/>
        <c:noMultiLvlLbl val="0"/>
      </c:catAx>
      <c:valAx>
        <c:axId val="155434304"/>
        <c:scaling>
          <c:orientation val="minMax"/>
        </c:scaling>
        <c:delete val="0"/>
        <c:axPos val="l"/>
        <c:numFmt formatCode="General" sourceLinked="1"/>
        <c:majorTickMark val="out"/>
        <c:minorTickMark val="none"/>
        <c:tickLblPos val="nextTo"/>
        <c:txPr>
          <a:bodyPr/>
          <a:lstStyle/>
          <a:p>
            <a:pPr>
              <a:defRPr lang="ru-RU"/>
            </a:pPr>
            <a:endParaRPr lang="ru-RU"/>
          </a:p>
        </c:txPr>
        <c:crossAx val="155305472"/>
        <c:crosses val="autoZero"/>
        <c:crossBetween val="between"/>
      </c:valAx>
      <c:spPr>
        <a:solidFill>
          <a:schemeClr val="tx1"/>
        </a:solidFill>
      </c:spPr>
    </c:plotArea>
    <c:plotVisOnly val="1"/>
    <c:dispBlanksAs val="gap"/>
    <c:showDLblsOverMax val="0"/>
  </c:chart>
  <c:spPr>
    <a:solidFill>
      <a:schemeClr val="bg1">
        <a:lumMod val="75000"/>
      </a:schemeClr>
    </a:solidFill>
  </c:sp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0"/>
    <c:plotArea>
      <c:layout>
        <c:manualLayout>
          <c:layoutTarget val="inner"/>
          <c:xMode val="edge"/>
          <c:yMode val="edge"/>
          <c:x val="8.7276576634374797E-2"/>
          <c:y val="5.0756523081673603E-2"/>
          <c:w val="0.90559679196929943"/>
          <c:h val="0.83504288162650664"/>
        </c:manualLayout>
      </c:layout>
      <c:lineChart>
        <c:grouping val="standard"/>
        <c:varyColors val="0"/>
        <c:ser>
          <c:idx val="0"/>
          <c:order val="0"/>
          <c:tx>
            <c:strRef>
              <c:f>Лист1!$B$1</c:f>
              <c:strCache>
                <c:ptCount val="1"/>
              </c:strCache>
            </c:strRef>
          </c:tx>
          <c:spPr>
            <a:ln>
              <a:solidFill>
                <a:srgbClr val="FF0000"/>
              </a:solidFill>
              <a:prstDash val="sysDash"/>
            </a:ln>
          </c:spPr>
          <c:marker>
            <c:symbol val="none"/>
          </c:marker>
          <c:cat>
            <c:numRef>
              <c:f>Лист1!$A$2:$A$26</c:f>
              <c:numCache>
                <c:formatCode>General</c:formatCode>
                <c:ptCount val="2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numCache>
            </c:numRef>
          </c:cat>
          <c:val>
            <c:numRef>
              <c:f>Лист1!$B$2:$B$26</c:f>
              <c:numCache>
                <c:formatCode>General</c:formatCode>
                <c:ptCount val="25"/>
                <c:pt idx="0">
                  <c:v>56</c:v>
                </c:pt>
                <c:pt idx="1">
                  <c:v>76</c:v>
                </c:pt>
                <c:pt idx="2">
                  <c:v>117</c:v>
                </c:pt>
                <c:pt idx="3">
                  <c:v>67</c:v>
                </c:pt>
                <c:pt idx="4">
                  <c:v>72</c:v>
                </c:pt>
                <c:pt idx="5">
                  <c:v>75</c:v>
                </c:pt>
                <c:pt idx="6">
                  <c:v>123</c:v>
                </c:pt>
                <c:pt idx="7">
                  <c:v>127</c:v>
                </c:pt>
                <c:pt idx="8">
                  <c:v>117</c:v>
                </c:pt>
                <c:pt idx="9">
                  <c:v>95</c:v>
                </c:pt>
                <c:pt idx="10">
                  <c:v>69</c:v>
                </c:pt>
                <c:pt idx="11">
                  <c:v>96</c:v>
                </c:pt>
                <c:pt idx="12">
                  <c:v>73</c:v>
                </c:pt>
                <c:pt idx="13">
                  <c:v>90</c:v>
                </c:pt>
                <c:pt idx="14">
                  <c:v>97</c:v>
                </c:pt>
                <c:pt idx="15">
                  <c:v>91</c:v>
                </c:pt>
                <c:pt idx="16">
                  <c:v>99</c:v>
                </c:pt>
                <c:pt idx="17">
                  <c:v>112</c:v>
                </c:pt>
                <c:pt idx="18">
                  <c:v>98</c:v>
                </c:pt>
                <c:pt idx="19">
                  <c:v>101</c:v>
                </c:pt>
                <c:pt idx="20">
                  <c:v>100</c:v>
                </c:pt>
                <c:pt idx="21">
                  <c:v>87</c:v>
                </c:pt>
                <c:pt idx="22">
                  <c:v>90</c:v>
                </c:pt>
                <c:pt idx="23">
                  <c:v>93</c:v>
                </c:pt>
                <c:pt idx="24">
                  <c:v>55</c:v>
                </c:pt>
              </c:numCache>
            </c:numRef>
          </c:val>
          <c:smooth val="1"/>
          <c:extLst xmlns:c16r2="http://schemas.microsoft.com/office/drawing/2015/06/chart">
            <c:ext xmlns:c16="http://schemas.microsoft.com/office/drawing/2014/chart" uri="{C3380CC4-5D6E-409C-BE32-E72D297353CC}">
              <c16:uniqueId val="{00000000-DBB9-B042-882E-A1843145847B}"/>
            </c:ext>
          </c:extLst>
        </c:ser>
        <c:ser>
          <c:idx val="1"/>
          <c:order val="1"/>
          <c:tx>
            <c:strRef>
              <c:f>Лист1!$C$1</c:f>
              <c:strCache>
                <c:ptCount val="1"/>
              </c:strCache>
            </c:strRef>
          </c:tx>
          <c:spPr>
            <a:ln>
              <a:solidFill>
                <a:schemeClr val="bg2">
                  <a:lumMod val="60000"/>
                  <a:lumOff val="40000"/>
                </a:schemeClr>
              </a:solidFill>
            </a:ln>
          </c:spPr>
          <c:marker>
            <c:symbol val="none"/>
          </c:marker>
          <c:cat>
            <c:numRef>
              <c:f>Лист1!$A$2:$A$26</c:f>
              <c:numCache>
                <c:formatCode>General</c:formatCode>
                <c:ptCount val="2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numCache>
            </c:numRef>
          </c:cat>
          <c:val>
            <c:numRef>
              <c:f>Лист1!$C$2:$C$26</c:f>
              <c:numCache>
                <c:formatCode>General</c:formatCode>
                <c:ptCount val="25"/>
                <c:pt idx="0">
                  <c:v>107</c:v>
                </c:pt>
                <c:pt idx="1">
                  <c:v>117</c:v>
                </c:pt>
                <c:pt idx="2">
                  <c:v>128</c:v>
                </c:pt>
                <c:pt idx="3">
                  <c:v>104</c:v>
                </c:pt>
                <c:pt idx="4">
                  <c:v>88</c:v>
                </c:pt>
                <c:pt idx="5">
                  <c:v>113</c:v>
                </c:pt>
                <c:pt idx="6">
                  <c:v>121</c:v>
                </c:pt>
                <c:pt idx="7">
                  <c:v>120</c:v>
                </c:pt>
                <c:pt idx="8">
                  <c:v>133</c:v>
                </c:pt>
                <c:pt idx="9">
                  <c:v>109</c:v>
                </c:pt>
                <c:pt idx="10">
                  <c:v>117</c:v>
                </c:pt>
                <c:pt idx="11">
                  <c:v>105</c:v>
                </c:pt>
                <c:pt idx="12">
                  <c:v>96</c:v>
                </c:pt>
                <c:pt idx="13">
                  <c:v>99</c:v>
                </c:pt>
                <c:pt idx="14">
                  <c:v>96</c:v>
                </c:pt>
                <c:pt idx="15">
                  <c:v>95</c:v>
                </c:pt>
                <c:pt idx="16">
                  <c:v>102</c:v>
                </c:pt>
                <c:pt idx="17">
                  <c:v>126</c:v>
                </c:pt>
                <c:pt idx="18">
                  <c:v>120</c:v>
                </c:pt>
                <c:pt idx="19">
                  <c:v>105</c:v>
                </c:pt>
                <c:pt idx="20">
                  <c:v>107</c:v>
                </c:pt>
                <c:pt idx="21">
                  <c:v>109</c:v>
                </c:pt>
                <c:pt idx="22">
                  <c:v>112</c:v>
                </c:pt>
                <c:pt idx="23">
                  <c:v>102</c:v>
                </c:pt>
                <c:pt idx="24">
                  <c:v>102</c:v>
                </c:pt>
              </c:numCache>
            </c:numRef>
          </c:val>
          <c:smooth val="1"/>
          <c:extLst xmlns:c16r2="http://schemas.microsoft.com/office/drawing/2015/06/chart">
            <c:ext xmlns:c16="http://schemas.microsoft.com/office/drawing/2014/chart" uri="{C3380CC4-5D6E-409C-BE32-E72D297353CC}">
              <c16:uniqueId val="{00000001-DBB9-B042-882E-A1843145847B}"/>
            </c:ext>
          </c:extLst>
        </c:ser>
        <c:dLbls>
          <c:showLegendKey val="0"/>
          <c:showVal val="0"/>
          <c:showCatName val="0"/>
          <c:showSerName val="0"/>
          <c:showPercent val="0"/>
          <c:showBubbleSize val="0"/>
        </c:dLbls>
        <c:marker val="1"/>
        <c:smooth val="0"/>
        <c:axId val="155306496"/>
        <c:axId val="61392000"/>
      </c:lineChart>
      <c:catAx>
        <c:axId val="155306496"/>
        <c:scaling>
          <c:orientation val="minMax"/>
        </c:scaling>
        <c:delete val="0"/>
        <c:axPos val="b"/>
        <c:numFmt formatCode="General" sourceLinked="1"/>
        <c:majorTickMark val="out"/>
        <c:minorTickMark val="none"/>
        <c:tickLblPos val="nextTo"/>
        <c:txPr>
          <a:bodyPr/>
          <a:lstStyle/>
          <a:p>
            <a:pPr>
              <a:defRPr lang="ru-RU"/>
            </a:pPr>
            <a:endParaRPr lang="ru-RU"/>
          </a:p>
        </c:txPr>
        <c:crossAx val="61392000"/>
        <c:crosses val="autoZero"/>
        <c:auto val="1"/>
        <c:lblAlgn val="ctr"/>
        <c:lblOffset val="100"/>
        <c:noMultiLvlLbl val="0"/>
      </c:catAx>
      <c:valAx>
        <c:axId val="61392000"/>
        <c:scaling>
          <c:orientation val="minMax"/>
          <c:max val="140"/>
          <c:min val="0"/>
        </c:scaling>
        <c:delete val="0"/>
        <c:axPos val="l"/>
        <c:majorGridlines>
          <c:spPr>
            <a:ln>
              <a:solidFill>
                <a:srgbClr val="00B050"/>
              </a:solidFill>
            </a:ln>
          </c:spPr>
        </c:majorGridlines>
        <c:numFmt formatCode="General" sourceLinked="1"/>
        <c:majorTickMark val="out"/>
        <c:minorTickMark val="none"/>
        <c:tickLblPos val="nextTo"/>
        <c:txPr>
          <a:bodyPr/>
          <a:lstStyle/>
          <a:p>
            <a:pPr>
              <a:defRPr lang="ru-RU"/>
            </a:pPr>
            <a:endParaRPr lang="ru-RU"/>
          </a:p>
        </c:txPr>
        <c:crossAx val="155306496"/>
        <c:crosses val="autoZero"/>
        <c:crossBetween val="between"/>
      </c:valAx>
      <c:spPr>
        <a:solidFill>
          <a:schemeClr val="tx1"/>
        </a:solidFill>
      </c:spPr>
    </c:plotArea>
    <c:plotVisOnly val="1"/>
    <c:dispBlanksAs val="gap"/>
    <c:showDLblsOverMax val="0"/>
  </c:chart>
  <c:spPr>
    <a:solidFill>
      <a:schemeClr val="bg1">
        <a:lumMod val="75000"/>
      </a:schemeClr>
    </a:solidFill>
  </c:sp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0"/>
    <c:plotArea>
      <c:layout>
        <c:manualLayout>
          <c:layoutTarget val="inner"/>
          <c:xMode val="edge"/>
          <c:yMode val="edge"/>
          <c:x val="8.0524958096169122E-2"/>
          <c:y val="0.12707815580343365"/>
          <c:w val="0.90559679196929943"/>
          <c:h val="0.66036603086927415"/>
        </c:manualLayout>
      </c:layout>
      <c:lineChart>
        <c:grouping val="standard"/>
        <c:varyColors val="0"/>
        <c:ser>
          <c:idx val="0"/>
          <c:order val="0"/>
          <c:tx>
            <c:strRef>
              <c:f>Лист1!$K$1</c:f>
              <c:strCache>
                <c:ptCount val="1"/>
              </c:strCache>
            </c:strRef>
          </c:tx>
          <c:spPr>
            <a:ln>
              <a:solidFill>
                <a:srgbClr val="FF0000"/>
              </a:solidFill>
              <a:prstDash val="sysDash"/>
            </a:ln>
          </c:spPr>
          <c:marker>
            <c:symbol val="none"/>
          </c:marker>
          <c:cat>
            <c:numRef>
              <c:f>Лист1!$A$2:$A$26</c:f>
              <c:numCache>
                <c:formatCode>General</c:formatCode>
                <c:ptCount val="2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numCache>
            </c:numRef>
          </c:cat>
          <c:val>
            <c:numRef>
              <c:f>Лист1!$K$2:$K$26</c:f>
              <c:numCache>
                <c:formatCode>General</c:formatCode>
                <c:ptCount val="25"/>
                <c:pt idx="0">
                  <c:v>1706</c:v>
                </c:pt>
                <c:pt idx="1">
                  <c:v>1128</c:v>
                </c:pt>
                <c:pt idx="2">
                  <c:v>1833</c:v>
                </c:pt>
                <c:pt idx="3">
                  <c:v>1427</c:v>
                </c:pt>
                <c:pt idx="4">
                  <c:v>969</c:v>
                </c:pt>
                <c:pt idx="5">
                  <c:v>2652</c:v>
                </c:pt>
                <c:pt idx="6">
                  <c:v>1343</c:v>
                </c:pt>
                <c:pt idx="7">
                  <c:v>3994</c:v>
                </c:pt>
                <c:pt idx="8">
                  <c:v>1722</c:v>
                </c:pt>
                <c:pt idx="9">
                  <c:v>1626</c:v>
                </c:pt>
                <c:pt idx="10">
                  <c:v>2443</c:v>
                </c:pt>
                <c:pt idx="11">
                  <c:v>1029</c:v>
                </c:pt>
                <c:pt idx="12">
                  <c:v>1161</c:v>
                </c:pt>
                <c:pt idx="13">
                  <c:v>2166</c:v>
                </c:pt>
                <c:pt idx="14">
                  <c:v>1704</c:v>
                </c:pt>
                <c:pt idx="15">
                  <c:v>2081</c:v>
                </c:pt>
                <c:pt idx="16">
                  <c:v>2554</c:v>
                </c:pt>
                <c:pt idx="17">
                  <c:v>5445</c:v>
                </c:pt>
                <c:pt idx="18">
                  <c:v>1335</c:v>
                </c:pt>
                <c:pt idx="19">
                  <c:v>3479</c:v>
                </c:pt>
                <c:pt idx="20">
                  <c:v>1212</c:v>
                </c:pt>
                <c:pt idx="21">
                  <c:v>692</c:v>
                </c:pt>
                <c:pt idx="22">
                  <c:v>1605</c:v>
                </c:pt>
                <c:pt idx="23">
                  <c:v>1787</c:v>
                </c:pt>
                <c:pt idx="24">
                  <c:v>1001</c:v>
                </c:pt>
              </c:numCache>
            </c:numRef>
          </c:val>
          <c:smooth val="1"/>
          <c:extLst xmlns:c16r2="http://schemas.microsoft.com/office/drawing/2015/06/chart">
            <c:ext xmlns:c16="http://schemas.microsoft.com/office/drawing/2014/chart" uri="{C3380CC4-5D6E-409C-BE32-E72D297353CC}">
              <c16:uniqueId val="{00000000-C844-F74F-B2B4-2F7ED03F11CE}"/>
            </c:ext>
          </c:extLst>
        </c:ser>
        <c:ser>
          <c:idx val="1"/>
          <c:order val="1"/>
          <c:tx>
            <c:strRef>
              <c:f>Лист1!$L$1</c:f>
              <c:strCache>
                <c:ptCount val="1"/>
              </c:strCache>
            </c:strRef>
          </c:tx>
          <c:spPr>
            <a:ln>
              <a:solidFill>
                <a:schemeClr val="bg2">
                  <a:lumMod val="60000"/>
                  <a:lumOff val="40000"/>
                </a:schemeClr>
              </a:solidFill>
            </a:ln>
          </c:spPr>
          <c:marker>
            <c:symbol val="none"/>
          </c:marker>
          <c:cat>
            <c:numRef>
              <c:f>Лист1!$A$2:$A$26</c:f>
              <c:numCache>
                <c:formatCode>General</c:formatCode>
                <c:ptCount val="2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numCache>
            </c:numRef>
          </c:cat>
          <c:val>
            <c:numRef>
              <c:f>Лист1!$L$2:$L$26</c:f>
              <c:numCache>
                <c:formatCode>General</c:formatCode>
                <c:ptCount val="25"/>
                <c:pt idx="0">
                  <c:v>1600</c:v>
                </c:pt>
                <c:pt idx="1">
                  <c:v>866</c:v>
                </c:pt>
                <c:pt idx="2">
                  <c:v>864</c:v>
                </c:pt>
                <c:pt idx="3">
                  <c:v>556</c:v>
                </c:pt>
                <c:pt idx="4">
                  <c:v>751</c:v>
                </c:pt>
                <c:pt idx="5">
                  <c:v>1070</c:v>
                </c:pt>
                <c:pt idx="6">
                  <c:v>884</c:v>
                </c:pt>
                <c:pt idx="7">
                  <c:v>2630</c:v>
                </c:pt>
                <c:pt idx="8">
                  <c:v>1170</c:v>
                </c:pt>
                <c:pt idx="9">
                  <c:v>1320</c:v>
                </c:pt>
                <c:pt idx="10">
                  <c:v>1220</c:v>
                </c:pt>
                <c:pt idx="11">
                  <c:v>751</c:v>
                </c:pt>
                <c:pt idx="12">
                  <c:v>949</c:v>
                </c:pt>
                <c:pt idx="13">
                  <c:v>1130</c:v>
                </c:pt>
                <c:pt idx="14">
                  <c:v>940</c:v>
                </c:pt>
                <c:pt idx="15">
                  <c:v>1760</c:v>
                </c:pt>
                <c:pt idx="16">
                  <c:v>1340</c:v>
                </c:pt>
                <c:pt idx="17">
                  <c:v>4460</c:v>
                </c:pt>
                <c:pt idx="18">
                  <c:v>1070</c:v>
                </c:pt>
                <c:pt idx="19">
                  <c:v>1990</c:v>
                </c:pt>
                <c:pt idx="20">
                  <c:v>1100</c:v>
                </c:pt>
                <c:pt idx="21">
                  <c:v>480</c:v>
                </c:pt>
                <c:pt idx="22">
                  <c:v>1740</c:v>
                </c:pt>
                <c:pt idx="23">
                  <c:v>997</c:v>
                </c:pt>
                <c:pt idx="24">
                  <c:v>529</c:v>
                </c:pt>
              </c:numCache>
            </c:numRef>
          </c:val>
          <c:smooth val="1"/>
          <c:extLst xmlns:c16r2="http://schemas.microsoft.com/office/drawing/2015/06/chart">
            <c:ext xmlns:c16="http://schemas.microsoft.com/office/drawing/2014/chart" uri="{C3380CC4-5D6E-409C-BE32-E72D297353CC}">
              <c16:uniqueId val="{00000001-C844-F74F-B2B4-2F7ED03F11CE}"/>
            </c:ext>
          </c:extLst>
        </c:ser>
        <c:dLbls>
          <c:showLegendKey val="0"/>
          <c:showVal val="0"/>
          <c:showCatName val="0"/>
          <c:showSerName val="0"/>
          <c:showPercent val="0"/>
          <c:showBubbleSize val="0"/>
        </c:dLbls>
        <c:marker val="1"/>
        <c:smooth val="0"/>
        <c:axId val="155307520"/>
        <c:axId val="61393728"/>
      </c:lineChart>
      <c:catAx>
        <c:axId val="155307520"/>
        <c:scaling>
          <c:orientation val="minMax"/>
        </c:scaling>
        <c:delete val="0"/>
        <c:axPos val="b"/>
        <c:numFmt formatCode="General" sourceLinked="1"/>
        <c:majorTickMark val="out"/>
        <c:minorTickMark val="none"/>
        <c:tickLblPos val="nextTo"/>
        <c:txPr>
          <a:bodyPr/>
          <a:lstStyle/>
          <a:p>
            <a:pPr>
              <a:defRPr lang="ru-RU"/>
            </a:pPr>
            <a:endParaRPr lang="ru-RU"/>
          </a:p>
        </c:txPr>
        <c:crossAx val="61393728"/>
        <c:crosses val="autoZero"/>
        <c:auto val="1"/>
        <c:lblAlgn val="ctr"/>
        <c:lblOffset val="100"/>
        <c:noMultiLvlLbl val="0"/>
      </c:catAx>
      <c:valAx>
        <c:axId val="61393728"/>
        <c:scaling>
          <c:orientation val="minMax"/>
          <c:max val="6000"/>
          <c:min val="0"/>
        </c:scaling>
        <c:delete val="0"/>
        <c:axPos val="l"/>
        <c:majorGridlines/>
        <c:numFmt formatCode="General" sourceLinked="1"/>
        <c:majorTickMark val="out"/>
        <c:minorTickMark val="none"/>
        <c:tickLblPos val="nextTo"/>
        <c:txPr>
          <a:bodyPr/>
          <a:lstStyle/>
          <a:p>
            <a:pPr>
              <a:defRPr lang="ru-RU"/>
            </a:pPr>
            <a:endParaRPr lang="ru-RU"/>
          </a:p>
        </c:txPr>
        <c:crossAx val="155307520"/>
        <c:crosses val="autoZero"/>
        <c:crossBetween val="between"/>
      </c:valAx>
      <c:spPr>
        <a:solidFill>
          <a:schemeClr val="tx1"/>
        </a:solidFill>
      </c:spPr>
    </c:plotArea>
    <c:plotVisOnly val="1"/>
    <c:dispBlanksAs val="gap"/>
    <c:showDLblsOverMax val="0"/>
  </c:chart>
  <c:spPr>
    <a:solidFill>
      <a:schemeClr val="bg1">
        <a:lumMod val="75000"/>
      </a:schemeClr>
    </a:solidFill>
  </c:sp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image" Target="../media/image1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7.emf"/></Relationships>
</file>

<file path=ppt/drawings/drawing1.xml><?xml version="1.0" encoding="utf-8"?>
<c:userShapes xmlns:c="http://schemas.openxmlformats.org/drawingml/2006/chart">
  <cdr:relSizeAnchor xmlns:cdr="http://schemas.openxmlformats.org/drawingml/2006/chartDrawing">
    <cdr:from>
      <cdr:x>0.3399</cdr:x>
      <cdr:y>0.67406</cdr:y>
    </cdr:from>
    <cdr:to>
      <cdr:x>0.4299</cdr:x>
      <cdr:y>0.81295</cdr:y>
    </cdr:to>
    <cdr:sp macro="" textlink="">
      <cdr:nvSpPr>
        <cdr:cNvPr id="2" name="TextBox 8"/>
        <cdr:cNvSpPr txBox="1"/>
      </cdr:nvSpPr>
      <cdr:spPr>
        <a:xfrm xmlns:a="http://schemas.openxmlformats.org/drawingml/2006/main">
          <a:off x="1630500" y="1958304"/>
          <a:ext cx="431733" cy="40350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ysClr val="windowText" lastClr="000000"/>
              </a:solidFill>
              <a:latin typeface="Calibri"/>
            </a:defRPr>
          </a:lvl1pPr>
          <a:lvl2pPr marL="457200" algn="l" defTabSz="914400" rtl="0" eaLnBrk="1" latinLnBrk="0" hangingPunct="1">
            <a:defRPr sz="1800" kern="1200">
              <a:solidFill>
                <a:sysClr val="windowText" lastClr="000000"/>
              </a:solidFill>
              <a:latin typeface="Calibri"/>
            </a:defRPr>
          </a:lvl2pPr>
          <a:lvl3pPr marL="914400" algn="l" defTabSz="914400" rtl="0" eaLnBrk="1" latinLnBrk="0" hangingPunct="1">
            <a:defRPr sz="1800" kern="1200">
              <a:solidFill>
                <a:sysClr val="windowText" lastClr="000000"/>
              </a:solidFill>
              <a:latin typeface="Calibri"/>
            </a:defRPr>
          </a:lvl3pPr>
          <a:lvl4pPr marL="1371600" algn="l" defTabSz="914400" rtl="0" eaLnBrk="1" latinLnBrk="0" hangingPunct="1">
            <a:defRPr sz="1800" kern="1200">
              <a:solidFill>
                <a:sysClr val="windowText" lastClr="000000"/>
              </a:solidFill>
              <a:latin typeface="Calibri"/>
            </a:defRPr>
          </a:lvl4pPr>
          <a:lvl5pPr marL="1828800" algn="l" defTabSz="914400" rtl="0" eaLnBrk="1" latinLnBrk="0" hangingPunct="1">
            <a:defRPr sz="1800" kern="1200">
              <a:solidFill>
                <a:sysClr val="windowText" lastClr="000000"/>
              </a:solidFill>
              <a:latin typeface="Calibri"/>
            </a:defRPr>
          </a:lvl5pPr>
          <a:lvl6pPr marL="2286000" algn="l" defTabSz="914400" rtl="0" eaLnBrk="1" latinLnBrk="0" hangingPunct="1">
            <a:defRPr sz="1800" kern="1200">
              <a:solidFill>
                <a:sysClr val="windowText" lastClr="000000"/>
              </a:solidFill>
              <a:latin typeface="Calibri"/>
            </a:defRPr>
          </a:lvl6pPr>
          <a:lvl7pPr marL="2743200" algn="l" defTabSz="914400" rtl="0" eaLnBrk="1" latinLnBrk="0" hangingPunct="1">
            <a:defRPr sz="1800" kern="1200">
              <a:solidFill>
                <a:sysClr val="windowText" lastClr="000000"/>
              </a:solidFill>
              <a:latin typeface="Calibri"/>
            </a:defRPr>
          </a:lvl7pPr>
          <a:lvl8pPr marL="3200400" algn="l" defTabSz="914400" rtl="0" eaLnBrk="1" latinLnBrk="0" hangingPunct="1">
            <a:defRPr sz="1800" kern="1200">
              <a:solidFill>
                <a:sysClr val="windowText" lastClr="000000"/>
              </a:solidFill>
              <a:latin typeface="Calibri"/>
            </a:defRPr>
          </a:lvl8pPr>
          <a:lvl9pPr marL="3657600" algn="l" defTabSz="914400" rtl="0" eaLnBrk="1" latinLnBrk="0" hangingPunct="1">
            <a:defRPr sz="1800" kern="1200">
              <a:solidFill>
                <a:sysClr val="windowText" lastClr="000000"/>
              </a:solidFill>
              <a:latin typeface="Calibri"/>
            </a:defRPr>
          </a:lvl9pPr>
        </a:lstStyle>
        <a:p xmlns:a="http://schemas.openxmlformats.org/drawingml/2006/main">
          <a:r>
            <a:rPr lang="en-US" smtClean="0"/>
            <a:t>2</a:t>
          </a:r>
          <a:endParaRPr lang="en-US" dirty="0"/>
        </a:p>
      </cdr:txBody>
    </cdr:sp>
  </cdr:relSizeAnchor>
  <cdr:relSizeAnchor xmlns:cdr="http://schemas.openxmlformats.org/drawingml/2006/chartDrawing">
    <cdr:from>
      <cdr:x>0.62004</cdr:x>
      <cdr:y>0.23063</cdr:y>
    </cdr:from>
    <cdr:to>
      <cdr:x>0.70264</cdr:x>
      <cdr:y>0.39325</cdr:y>
    </cdr:to>
    <cdr:sp macro="" textlink="">
      <cdr:nvSpPr>
        <cdr:cNvPr id="6" name="TextBox 5"/>
        <cdr:cNvSpPr txBox="1"/>
      </cdr:nvSpPr>
      <cdr:spPr>
        <a:xfrm xmlns:a="http://schemas.openxmlformats.org/drawingml/2006/main">
          <a:off x="2974340" y="670044"/>
          <a:ext cx="396240" cy="47244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800" dirty="0"/>
            <a:t>1</a:t>
          </a:r>
        </a:p>
      </cdr:txBody>
    </cdr:sp>
  </cdr:relSizeAnchor>
</c:userShapes>
</file>

<file path=ppt/drawings/drawing2.xml><?xml version="1.0" encoding="utf-8"?>
<c:userShapes xmlns:c="http://schemas.openxmlformats.org/drawingml/2006/chart">
  <cdr:relSizeAnchor xmlns:cdr="http://schemas.openxmlformats.org/drawingml/2006/chartDrawing">
    <cdr:from>
      <cdr:x>0.47333</cdr:x>
      <cdr:y>0.61111</cdr:y>
    </cdr:from>
    <cdr:to>
      <cdr:x>0.56333</cdr:x>
      <cdr:y>0.75</cdr:y>
    </cdr:to>
    <cdr:sp macro="" textlink="">
      <cdr:nvSpPr>
        <cdr:cNvPr id="2" name="TextBox 8"/>
        <cdr:cNvSpPr txBox="1"/>
      </cdr:nvSpPr>
      <cdr:spPr>
        <a:xfrm xmlns:a="http://schemas.openxmlformats.org/drawingml/2006/main">
          <a:off x="2164080" y="1676400"/>
          <a:ext cx="411480" cy="38100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ysClr val="windowText" lastClr="000000"/>
              </a:solidFill>
              <a:latin typeface="Calibri"/>
            </a:defRPr>
          </a:lvl1pPr>
          <a:lvl2pPr marL="457200" algn="l" defTabSz="914400" rtl="0" eaLnBrk="1" latinLnBrk="0" hangingPunct="1">
            <a:defRPr sz="1800" kern="1200">
              <a:solidFill>
                <a:sysClr val="windowText" lastClr="000000"/>
              </a:solidFill>
              <a:latin typeface="Calibri"/>
            </a:defRPr>
          </a:lvl2pPr>
          <a:lvl3pPr marL="914400" algn="l" defTabSz="914400" rtl="0" eaLnBrk="1" latinLnBrk="0" hangingPunct="1">
            <a:defRPr sz="1800" kern="1200">
              <a:solidFill>
                <a:sysClr val="windowText" lastClr="000000"/>
              </a:solidFill>
              <a:latin typeface="Calibri"/>
            </a:defRPr>
          </a:lvl3pPr>
          <a:lvl4pPr marL="1371600" algn="l" defTabSz="914400" rtl="0" eaLnBrk="1" latinLnBrk="0" hangingPunct="1">
            <a:defRPr sz="1800" kern="1200">
              <a:solidFill>
                <a:sysClr val="windowText" lastClr="000000"/>
              </a:solidFill>
              <a:latin typeface="Calibri"/>
            </a:defRPr>
          </a:lvl4pPr>
          <a:lvl5pPr marL="1828800" algn="l" defTabSz="914400" rtl="0" eaLnBrk="1" latinLnBrk="0" hangingPunct="1">
            <a:defRPr sz="1800" kern="1200">
              <a:solidFill>
                <a:sysClr val="windowText" lastClr="000000"/>
              </a:solidFill>
              <a:latin typeface="Calibri"/>
            </a:defRPr>
          </a:lvl5pPr>
          <a:lvl6pPr marL="2286000" algn="l" defTabSz="914400" rtl="0" eaLnBrk="1" latinLnBrk="0" hangingPunct="1">
            <a:defRPr sz="1800" kern="1200">
              <a:solidFill>
                <a:sysClr val="windowText" lastClr="000000"/>
              </a:solidFill>
              <a:latin typeface="Calibri"/>
            </a:defRPr>
          </a:lvl6pPr>
          <a:lvl7pPr marL="2743200" algn="l" defTabSz="914400" rtl="0" eaLnBrk="1" latinLnBrk="0" hangingPunct="1">
            <a:defRPr sz="1800" kern="1200">
              <a:solidFill>
                <a:sysClr val="windowText" lastClr="000000"/>
              </a:solidFill>
              <a:latin typeface="Calibri"/>
            </a:defRPr>
          </a:lvl7pPr>
          <a:lvl8pPr marL="3200400" algn="l" defTabSz="914400" rtl="0" eaLnBrk="1" latinLnBrk="0" hangingPunct="1">
            <a:defRPr sz="1800" kern="1200">
              <a:solidFill>
                <a:sysClr val="windowText" lastClr="000000"/>
              </a:solidFill>
              <a:latin typeface="Calibri"/>
            </a:defRPr>
          </a:lvl8pPr>
          <a:lvl9pPr marL="3657600" algn="l" defTabSz="914400" rtl="0" eaLnBrk="1" latinLnBrk="0" hangingPunct="1">
            <a:defRPr sz="1800" kern="1200">
              <a:solidFill>
                <a:sysClr val="windowText" lastClr="000000"/>
              </a:solidFill>
              <a:latin typeface="Calibri"/>
            </a:defRPr>
          </a:lvl9pPr>
        </a:lstStyle>
        <a:p xmlns:a="http://schemas.openxmlformats.org/drawingml/2006/main">
          <a:r>
            <a:rPr lang="en-US" smtClean="0"/>
            <a:t>2</a:t>
          </a:r>
          <a:endParaRPr lang="en-US" dirty="0"/>
        </a:p>
      </cdr:txBody>
    </cdr:sp>
  </cdr:relSizeAnchor>
</c:userShapes>
</file>

<file path=ppt/drawings/drawing3.xml><?xml version="1.0" encoding="utf-8"?>
<c:userShapes xmlns:c="http://schemas.openxmlformats.org/drawingml/2006/chart">
  <cdr:relSizeAnchor xmlns:cdr="http://schemas.openxmlformats.org/drawingml/2006/chartDrawing">
    <cdr:from>
      <cdr:x>0.50584</cdr:x>
      <cdr:y>0.43992</cdr:y>
    </cdr:from>
    <cdr:to>
      <cdr:x>0.60284</cdr:x>
      <cdr:y>0.58197</cdr:y>
    </cdr:to>
    <cdr:sp macro="" textlink="">
      <cdr:nvSpPr>
        <cdr:cNvPr id="2" name="TextBox 1"/>
        <cdr:cNvSpPr txBox="1"/>
      </cdr:nvSpPr>
      <cdr:spPr>
        <a:xfrm xmlns:a="http://schemas.openxmlformats.org/drawingml/2006/main">
          <a:off x="2363672" y="1065767"/>
          <a:ext cx="453289" cy="34412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a:t>2</a:t>
          </a:r>
        </a:p>
      </cdr:txBody>
    </cdr:sp>
  </cdr:relSizeAnchor>
</c:userShapes>
</file>

<file path=ppt/drawings/drawing4.xml><?xml version="1.0" encoding="utf-8"?>
<c:userShapes xmlns:c="http://schemas.openxmlformats.org/drawingml/2006/chart">
  <cdr:relSizeAnchor xmlns:cdr="http://schemas.openxmlformats.org/drawingml/2006/chartDrawing">
    <cdr:from>
      <cdr:x>0.35554</cdr:x>
      <cdr:y>0.27326</cdr:y>
    </cdr:from>
    <cdr:to>
      <cdr:x>0.41474</cdr:x>
      <cdr:y>0.42014</cdr:y>
    </cdr:to>
    <cdr:sp macro="" textlink="">
      <cdr:nvSpPr>
        <cdr:cNvPr id="2" name="TextBox 1"/>
        <cdr:cNvSpPr txBox="1"/>
      </cdr:nvSpPr>
      <cdr:spPr>
        <a:xfrm xmlns:a="http://schemas.openxmlformats.org/drawingml/2006/main">
          <a:off x="1653458" y="687145"/>
          <a:ext cx="275303"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mtClean="0"/>
            <a:t>1</a:t>
          </a:r>
        </a:p>
      </cdr:txBody>
    </cdr:sp>
  </cdr:relSizeAnchor>
  <cdr:relSizeAnchor xmlns:cdr="http://schemas.openxmlformats.org/drawingml/2006/chartDrawing">
    <cdr:from>
      <cdr:x>0.44535</cdr:x>
      <cdr:y>0.38538</cdr:y>
    </cdr:from>
    <cdr:to>
      <cdr:x>0.54282</cdr:x>
      <cdr:y>0.52223</cdr:y>
    </cdr:to>
    <cdr:sp macro="" textlink="">
      <cdr:nvSpPr>
        <cdr:cNvPr id="3" name="TextBox 1"/>
        <cdr:cNvSpPr txBox="1"/>
      </cdr:nvSpPr>
      <cdr:spPr>
        <a:xfrm xmlns:a="http://schemas.openxmlformats.org/drawingml/2006/main">
          <a:off x="2071157" y="969083"/>
          <a:ext cx="453289" cy="34412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dirty="0"/>
            <a:t>2</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D7EFB2-91B2-4A01-AAC8-88C41DD2EEC9}" type="datetimeFigureOut">
              <a:rPr lang="ru-RU" smtClean="0"/>
              <a:t>17.10.2018</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18B8BB-A5F4-471F-A7F7-9E0FC4943257}" type="slidenum">
              <a:rPr lang="ru-RU" smtClean="0"/>
              <a:t>‹#›</a:t>
            </a:fld>
            <a:endParaRPr lang="ru-RU"/>
          </a:p>
        </p:txBody>
      </p:sp>
    </p:spTree>
    <p:extLst>
      <p:ext uri="{BB962C8B-B14F-4D97-AF65-F5344CB8AC3E}">
        <p14:creationId xmlns:p14="http://schemas.microsoft.com/office/powerpoint/2010/main" val="3001084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b="1" dirty="0" smtClean="0"/>
              <a:t>Suspended Sediment Dynamics Changes </a:t>
            </a:r>
            <a:r>
              <a:rPr lang="en-US" b="1" baseline="0" dirty="0" smtClean="0"/>
              <a:t> 	Temperature Regime Changes	Oxygen Regime Changes</a:t>
            </a:r>
            <a:endParaRPr lang="ru-RU" b="1" dirty="0"/>
          </a:p>
        </p:txBody>
      </p:sp>
      <p:sp>
        <p:nvSpPr>
          <p:cNvPr id="4" name="Номер слайда 3"/>
          <p:cNvSpPr>
            <a:spLocks noGrp="1"/>
          </p:cNvSpPr>
          <p:nvPr>
            <p:ph type="sldNum" sz="quarter" idx="10"/>
          </p:nvPr>
        </p:nvSpPr>
        <p:spPr/>
        <p:txBody>
          <a:bodyPr/>
          <a:lstStyle/>
          <a:p>
            <a:fld id="{F518B8BB-A5F4-471F-A7F7-9E0FC4943257}" type="slidenum">
              <a:rPr lang="ru-RU" smtClean="0"/>
              <a:t>10</a:t>
            </a:fld>
            <a:endParaRPr lang="ru-RU"/>
          </a:p>
        </p:txBody>
      </p:sp>
    </p:spTree>
    <p:extLst>
      <p:ext uri="{BB962C8B-B14F-4D97-AF65-F5344CB8AC3E}">
        <p14:creationId xmlns:p14="http://schemas.microsoft.com/office/powerpoint/2010/main" val="5569529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b="1" dirty="0" smtClean="0"/>
              <a:t>LONGITUDINAL</a:t>
            </a:r>
            <a:r>
              <a:rPr lang="en-US" b="1" baseline="0" dirty="0" smtClean="0"/>
              <a:t> PROFILE OF THE DNIESTER RIVER (IN THE AREA OF A WATER INTAKE)</a:t>
            </a:r>
          </a:p>
          <a:p>
            <a:r>
              <a:rPr lang="en-US" b="1" baseline="0" dirty="0" smtClean="0"/>
              <a:t>DYNAMICS OF CHANGES IN THE MINIMUM RIVERBED LEVEL </a:t>
            </a:r>
            <a:endParaRPr lang="uk-UA" b="1" baseline="0" dirty="0" smtClean="0"/>
          </a:p>
          <a:p>
            <a:r>
              <a:rPr lang="en-US" b="1" baseline="0" dirty="0" smtClean="0"/>
              <a:t>Legend: </a:t>
            </a:r>
          </a:p>
          <a:p>
            <a:r>
              <a:rPr lang="en-US" b="1" baseline="0" dirty="0" smtClean="0"/>
              <a:t>Riverbed level 1968</a:t>
            </a:r>
          </a:p>
          <a:p>
            <a:r>
              <a:rPr lang="en-US" b="1" baseline="0" dirty="0" smtClean="0"/>
              <a:t>Riverbed level 1994</a:t>
            </a:r>
          </a:p>
          <a:p>
            <a:r>
              <a:rPr lang="en-US" b="1" baseline="0" dirty="0" smtClean="0"/>
              <a:t>Riverbed level 2002</a:t>
            </a:r>
          </a:p>
          <a:p>
            <a:r>
              <a:rPr lang="en-US" b="1" baseline="0" dirty="0" smtClean="0"/>
              <a:t>Riverbed level 2006</a:t>
            </a:r>
          </a:p>
          <a:p>
            <a:r>
              <a:rPr lang="en-US" b="1" baseline="0" dirty="0" smtClean="0"/>
              <a:t>Riverbed level 2016</a:t>
            </a:r>
          </a:p>
          <a:p>
            <a:r>
              <a:rPr lang="en-US" b="1" baseline="0" dirty="0" smtClean="0"/>
              <a:t>Water mark level where Q=120 m3/s</a:t>
            </a:r>
          </a:p>
          <a:p>
            <a:r>
              <a:rPr lang="en-US" b="1" baseline="0" dirty="0" smtClean="0"/>
              <a:t>Water mark level where Q=80 m3/s</a:t>
            </a:r>
          </a:p>
          <a:p>
            <a:endParaRPr lang="ru-RU" b="1" baseline="0" dirty="0" smtClean="0"/>
          </a:p>
        </p:txBody>
      </p:sp>
      <p:sp>
        <p:nvSpPr>
          <p:cNvPr id="4" name="Номер слайда 3"/>
          <p:cNvSpPr>
            <a:spLocks noGrp="1"/>
          </p:cNvSpPr>
          <p:nvPr>
            <p:ph type="sldNum" sz="quarter" idx="10"/>
          </p:nvPr>
        </p:nvSpPr>
        <p:spPr/>
        <p:txBody>
          <a:bodyPr/>
          <a:lstStyle/>
          <a:p>
            <a:fld id="{F518B8BB-A5F4-471F-A7F7-9E0FC4943257}" type="slidenum">
              <a:rPr lang="ru-RU" smtClean="0"/>
              <a:t>39</a:t>
            </a:fld>
            <a:endParaRPr lang="ru-RU"/>
          </a:p>
        </p:txBody>
      </p:sp>
    </p:spTree>
    <p:extLst>
      <p:ext uri="{BB962C8B-B14F-4D97-AF65-F5344CB8AC3E}">
        <p14:creationId xmlns:p14="http://schemas.microsoft.com/office/powerpoint/2010/main" val="3656652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b="1" baseline="0" dirty="0" smtClean="0"/>
              <a:t>Dynamics of Changes in the Riverbed Level and Water Mark Level in the Area of the Main Pumping Station</a:t>
            </a:r>
          </a:p>
          <a:p>
            <a:r>
              <a:rPr lang="en-US" b="1" baseline="0" dirty="0" smtClean="0"/>
              <a:t>Years 	Riverbed Level	Water Mark Level Where Q = 80 m3/s	Water Mark Level Where Q=120 m3/s</a:t>
            </a:r>
            <a:endParaRPr lang="ru-RU" dirty="0"/>
          </a:p>
        </p:txBody>
      </p:sp>
      <p:sp>
        <p:nvSpPr>
          <p:cNvPr id="4" name="Номер слайда 3"/>
          <p:cNvSpPr>
            <a:spLocks noGrp="1"/>
          </p:cNvSpPr>
          <p:nvPr>
            <p:ph type="sldNum" sz="quarter" idx="10"/>
          </p:nvPr>
        </p:nvSpPr>
        <p:spPr/>
        <p:txBody>
          <a:bodyPr/>
          <a:lstStyle/>
          <a:p>
            <a:fld id="{F518B8BB-A5F4-471F-A7F7-9E0FC4943257}" type="slidenum">
              <a:rPr lang="ru-RU" smtClean="0"/>
              <a:t>40</a:t>
            </a:fld>
            <a:endParaRPr lang="ru-RU"/>
          </a:p>
        </p:txBody>
      </p:sp>
    </p:spTree>
    <p:extLst>
      <p:ext uri="{BB962C8B-B14F-4D97-AF65-F5344CB8AC3E}">
        <p14:creationId xmlns:p14="http://schemas.microsoft.com/office/powerpoint/2010/main" val="1975924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The</a:t>
            </a:r>
            <a:r>
              <a:rPr lang="en-US" baseline="0" dirty="0" smtClean="0"/>
              <a:t> following data </a:t>
            </a:r>
            <a:r>
              <a:rPr lang="en-US" baseline="0" dirty="0" smtClean="0"/>
              <a:t>must be used </a:t>
            </a:r>
            <a:r>
              <a:rPr lang="en-US" baseline="0" dirty="0" smtClean="0"/>
              <a:t>as indicators:</a:t>
            </a:r>
          </a:p>
          <a:p>
            <a:pPr marL="171450" indent="-171450">
              <a:buFont typeface="Arial" panose="020B0604020202020204" pitchFamily="34" charset="0"/>
              <a:buChar char="•"/>
            </a:pPr>
            <a:r>
              <a:rPr lang="en-US" baseline="0" dirty="0" smtClean="0"/>
              <a:t>species wealth (S)</a:t>
            </a:r>
          </a:p>
          <a:p>
            <a:pPr marL="171450" indent="-171450">
              <a:buFont typeface="Arial" panose="020B0604020202020204" pitchFamily="34" charset="0"/>
              <a:buChar char="•"/>
            </a:pPr>
            <a:r>
              <a:rPr lang="en-US" baseline="0" dirty="0" smtClean="0"/>
              <a:t>dominant species (</a:t>
            </a:r>
            <a:r>
              <a:rPr lang="en-US" baseline="0" dirty="0" err="1" smtClean="0"/>
              <a:t>autecological</a:t>
            </a:r>
            <a:r>
              <a:rPr lang="en-US" baseline="0" dirty="0" smtClean="0"/>
              <a:t> characteristics)</a:t>
            </a:r>
          </a:p>
          <a:p>
            <a:pPr marL="171450" indent="-171450">
              <a:buFont typeface="Arial" panose="020B0604020202020204" pitchFamily="34" charset="0"/>
              <a:buChar char="•"/>
            </a:pPr>
            <a:r>
              <a:rPr lang="en-US" baseline="0" dirty="0" smtClean="0"/>
              <a:t>number </a:t>
            </a:r>
            <a:r>
              <a:rPr lang="uk-UA" baseline="0" dirty="0" smtClean="0"/>
              <a:t>(</a:t>
            </a:r>
            <a:r>
              <a:rPr lang="en-US" baseline="0" dirty="0" smtClean="0"/>
              <a:t>N) and biomass (B)</a:t>
            </a:r>
          </a:p>
          <a:p>
            <a:pPr marL="171450" indent="-171450">
              <a:buFont typeface="Arial" panose="020B0604020202020204" pitchFamily="34" charset="0"/>
              <a:buChar char="•"/>
            </a:pPr>
            <a:r>
              <a:rPr lang="en-US" baseline="0" dirty="0" err="1" smtClean="0"/>
              <a:t>saprobity</a:t>
            </a:r>
            <a:r>
              <a:rPr lang="en-US" baseline="0" dirty="0" smtClean="0"/>
              <a:t> index and biotic indices (TBI, etc.)</a:t>
            </a:r>
          </a:p>
          <a:p>
            <a:pPr marL="171450" indent="-171450">
              <a:buFont typeface="Arial" panose="020B0604020202020204" pitchFamily="34" charset="0"/>
              <a:buChar char="•"/>
            </a:pPr>
            <a:endParaRPr lang="en-US" baseline="0" dirty="0" smtClean="0"/>
          </a:p>
        </p:txBody>
      </p:sp>
      <p:sp>
        <p:nvSpPr>
          <p:cNvPr id="4" name="Номер слайда 3"/>
          <p:cNvSpPr>
            <a:spLocks noGrp="1"/>
          </p:cNvSpPr>
          <p:nvPr>
            <p:ph type="sldNum" sz="quarter" idx="10"/>
          </p:nvPr>
        </p:nvSpPr>
        <p:spPr/>
        <p:txBody>
          <a:bodyPr/>
          <a:lstStyle/>
          <a:p>
            <a:fld id="{F518B8BB-A5F4-471F-A7F7-9E0FC4943257}" type="slidenum">
              <a:rPr lang="ru-RU" smtClean="0"/>
              <a:t>14</a:t>
            </a:fld>
            <a:endParaRPr lang="ru-RU"/>
          </a:p>
        </p:txBody>
      </p:sp>
    </p:spTree>
    <p:extLst>
      <p:ext uri="{BB962C8B-B14F-4D97-AF65-F5344CB8AC3E}">
        <p14:creationId xmlns:p14="http://schemas.microsoft.com/office/powerpoint/2010/main" val="82995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18B8BB-A5F4-471F-A7F7-9E0FC4943257}" type="slidenum">
              <a:rPr lang="ru-RU" smtClean="0"/>
              <a:t>17</a:t>
            </a:fld>
            <a:endParaRPr lang="ru-RU"/>
          </a:p>
        </p:txBody>
      </p:sp>
    </p:spTree>
    <p:extLst>
      <p:ext uri="{BB962C8B-B14F-4D97-AF65-F5344CB8AC3E}">
        <p14:creationId xmlns:p14="http://schemas.microsoft.com/office/powerpoint/2010/main" val="20449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21.</a:t>
            </a:r>
            <a:r>
              <a:rPr lang="en-US" baseline="0" dirty="0" smtClean="0"/>
              <a:t> Abundance and biomass of </a:t>
            </a:r>
            <a:r>
              <a:rPr lang="en-US" baseline="0" dirty="0" err="1" smtClean="0"/>
              <a:t>zoobenthos</a:t>
            </a:r>
            <a:r>
              <a:rPr lang="en-US" baseline="0" dirty="0" smtClean="0"/>
              <a:t> in the middle reaches of the Dniester River</a:t>
            </a:r>
          </a:p>
          <a:p>
            <a:r>
              <a:rPr lang="en-US" baseline="0" dirty="0" smtClean="0"/>
              <a:t>24. Dominant species of </a:t>
            </a:r>
            <a:r>
              <a:rPr lang="en-US" baseline="0" dirty="0" err="1" smtClean="0"/>
              <a:t>macrozoobenthos</a:t>
            </a:r>
            <a:r>
              <a:rPr lang="en-US" baseline="0" dirty="0" smtClean="0"/>
              <a:t> in various Dniester sections</a:t>
            </a:r>
            <a:endParaRPr lang="ru-RU" dirty="0"/>
          </a:p>
        </p:txBody>
      </p:sp>
      <p:sp>
        <p:nvSpPr>
          <p:cNvPr id="4" name="Номер слайда 3"/>
          <p:cNvSpPr>
            <a:spLocks noGrp="1"/>
          </p:cNvSpPr>
          <p:nvPr>
            <p:ph type="sldNum" sz="quarter" idx="10"/>
          </p:nvPr>
        </p:nvSpPr>
        <p:spPr/>
        <p:txBody>
          <a:bodyPr/>
          <a:lstStyle/>
          <a:p>
            <a:fld id="{F518B8BB-A5F4-471F-A7F7-9E0FC4943257}" type="slidenum">
              <a:rPr lang="ru-RU" smtClean="0"/>
              <a:t>19</a:t>
            </a:fld>
            <a:endParaRPr lang="ru-RU"/>
          </a:p>
        </p:txBody>
      </p:sp>
    </p:spTree>
    <p:extLst>
      <p:ext uri="{BB962C8B-B14F-4D97-AF65-F5344CB8AC3E}">
        <p14:creationId xmlns:p14="http://schemas.microsoft.com/office/powerpoint/2010/main" val="3130176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2. </a:t>
            </a:r>
            <a:r>
              <a:rPr lang="en-US" dirty="0" err="1" smtClean="0"/>
              <a:t>Hydroecological</a:t>
            </a:r>
            <a:r>
              <a:rPr lang="en-US" dirty="0" smtClean="0"/>
              <a:t> characteristics of the Dniester River section near </a:t>
            </a:r>
            <a:r>
              <a:rPr lang="en-US" dirty="0" err="1" smtClean="0"/>
              <a:t>Nagoriany</a:t>
            </a:r>
            <a:r>
              <a:rPr lang="en-US" baseline="0" dirty="0" smtClean="0"/>
              <a:t> – </a:t>
            </a:r>
            <a:r>
              <a:rPr lang="en-US" baseline="0" dirty="0" err="1" smtClean="0"/>
              <a:t>Yampol</a:t>
            </a:r>
            <a:r>
              <a:rPr lang="en-US" baseline="0" dirty="0" smtClean="0"/>
              <a:t>, June 1996</a:t>
            </a:r>
            <a:endParaRPr lang="ru-RU" dirty="0"/>
          </a:p>
        </p:txBody>
      </p:sp>
      <p:sp>
        <p:nvSpPr>
          <p:cNvPr id="4" name="Номер слайда 3"/>
          <p:cNvSpPr>
            <a:spLocks noGrp="1"/>
          </p:cNvSpPr>
          <p:nvPr>
            <p:ph type="sldNum" sz="quarter" idx="10"/>
          </p:nvPr>
        </p:nvSpPr>
        <p:spPr/>
        <p:txBody>
          <a:bodyPr/>
          <a:lstStyle/>
          <a:p>
            <a:fld id="{F518B8BB-A5F4-471F-A7F7-9E0FC4943257}" type="slidenum">
              <a:rPr lang="ru-RU" smtClean="0"/>
              <a:t>20</a:t>
            </a:fld>
            <a:endParaRPr lang="ru-RU"/>
          </a:p>
        </p:txBody>
      </p:sp>
    </p:spTree>
    <p:extLst>
      <p:ext uri="{BB962C8B-B14F-4D97-AF65-F5344CB8AC3E}">
        <p14:creationId xmlns:p14="http://schemas.microsoft.com/office/powerpoint/2010/main" val="1357763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Annual</a:t>
            </a:r>
            <a:r>
              <a:rPr lang="en-US" baseline="0" dirty="0" smtClean="0"/>
              <a:t> Flow of the Dniester River, km3</a:t>
            </a:r>
            <a:endParaRPr lang="uk-UA" baseline="0" dirty="0" smtClean="0"/>
          </a:p>
          <a:p>
            <a:r>
              <a:rPr lang="en-US" baseline="0" dirty="0" smtClean="0"/>
              <a:t>High-water year</a:t>
            </a:r>
          </a:p>
          <a:p>
            <a:r>
              <a:rPr lang="en-US" baseline="0" dirty="0" smtClean="0"/>
              <a:t>Low-water year</a:t>
            </a:r>
            <a:endParaRPr lang="ru-RU" dirty="0"/>
          </a:p>
        </p:txBody>
      </p:sp>
      <p:sp>
        <p:nvSpPr>
          <p:cNvPr id="4" name="Номер слайда 3"/>
          <p:cNvSpPr>
            <a:spLocks noGrp="1"/>
          </p:cNvSpPr>
          <p:nvPr>
            <p:ph type="sldNum" sz="quarter" idx="10"/>
          </p:nvPr>
        </p:nvSpPr>
        <p:spPr/>
        <p:txBody>
          <a:bodyPr/>
          <a:lstStyle/>
          <a:p>
            <a:fld id="{F518B8BB-A5F4-471F-A7F7-9E0FC4943257}" type="slidenum">
              <a:rPr lang="ru-RU" smtClean="0"/>
              <a:t>31</a:t>
            </a:fld>
            <a:endParaRPr lang="ru-RU"/>
          </a:p>
        </p:txBody>
      </p:sp>
    </p:spTree>
    <p:extLst>
      <p:ext uri="{BB962C8B-B14F-4D97-AF65-F5344CB8AC3E}">
        <p14:creationId xmlns:p14="http://schemas.microsoft.com/office/powerpoint/2010/main" val="3887368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Irrigation</a:t>
            </a:r>
          </a:p>
          <a:p>
            <a:r>
              <a:rPr lang="en-US" dirty="0" smtClean="0"/>
              <a:t>Water supply</a:t>
            </a:r>
            <a:endParaRPr lang="ru-RU" dirty="0"/>
          </a:p>
        </p:txBody>
      </p:sp>
      <p:sp>
        <p:nvSpPr>
          <p:cNvPr id="4" name="Номер слайда 3"/>
          <p:cNvSpPr>
            <a:spLocks noGrp="1"/>
          </p:cNvSpPr>
          <p:nvPr>
            <p:ph type="sldNum" sz="quarter" idx="10"/>
          </p:nvPr>
        </p:nvSpPr>
        <p:spPr/>
        <p:txBody>
          <a:bodyPr/>
          <a:lstStyle/>
          <a:p>
            <a:fld id="{F518B8BB-A5F4-471F-A7F7-9E0FC4943257}" type="slidenum">
              <a:rPr lang="ru-RU" smtClean="0"/>
              <a:t>32</a:t>
            </a:fld>
            <a:endParaRPr lang="ru-RU"/>
          </a:p>
        </p:txBody>
      </p:sp>
    </p:spTree>
    <p:extLst>
      <p:ext uri="{BB962C8B-B14F-4D97-AF65-F5344CB8AC3E}">
        <p14:creationId xmlns:p14="http://schemas.microsoft.com/office/powerpoint/2010/main" val="1695331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Annual flow of the Dniester River (2007)</a:t>
            </a:r>
          </a:p>
          <a:p>
            <a:r>
              <a:rPr lang="en-US" dirty="0" smtClean="0"/>
              <a:t>Ecological release</a:t>
            </a:r>
            <a:r>
              <a:rPr lang="en-US" baseline="0" dirty="0" smtClean="0"/>
              <a:t> and water consumption (2007)</a:t>
            </a:r>
          </a:p>
          <a:p>
            <a:r>
              <a:rPr lang="en-US" baseline="0" dirty="0" smtClean="0"/>
              <a:t>Ecological release</a:t>
            </a:r>
            <a:endParaRPr lang="ru-RU" dirty="0"/>
          </a:p>
        </p:txBody>
      </p:sp>
      <p:sp>
        <p:nvSpPr>
          <p:cNvPr id="4" name="Номер слайда 3"/>
          <p:cNvSpPr>
            <a:spLocks noGrp="1"/>
          </p:cNvSpPr>
          <p:nvPr>
            <p:ph type="sldNum" sz="quarter" idx="10"/>
          </p:nvPr>
        </p:nvSpPr>
        <p:spPr/>
        <p:txBody>
          <a:bodyPr/>
          <a:lstStyle/>
          <a:p>
            <a:fld id="{F518B8BB-A5F4-471F-A7F7-9E0FC4943257}" type="slidenum">
              <a:rPr lang="ru-RU" smtClean="0"/>
              <a:t>35</a:t>
            </a:fld>
            <a:endParaRPr lang="ru-RU"/>
          </a:p>
        </p:txBody>
      </p:sp>
    </p:spTree>
    <p:extLst>
      <p:ext uri="{BB962C8B-B14F-4D97-AF65-F5344CB8AC3E}">
        <p14:creationId xmlns:p14="http://schemas.microsoft.com/office/powerpoint/2010/main" val="4103992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Layout</a:t>
            </a:r>
            <a:r>
              <a:rPr lang="en-US" baseline="0" dirty="0" smtClean="0"/>
              <a:t> plan</a:t>
            </a:r>
          </a:p>
          <a:p>
            <a:r>
              <a:rPr lang="en-US" baseline="0" dirty="0" smtClean="0"/>
              <a:t>Scale - 1:5000</a:t>
            </a:r>
            <a:endParaRPr lang="ru-RU" dirty="0"/>
          </a:p>
        </p:txBody>
      </p:sp>
      <p:sp>
        <p:nvSpPr>
          <p:cNvPr id="4" name="Номер слайда 3"/>
          <p:cNvSpPr>
            <a:spLocks noGrp="1"/>
          </p:cNvSpPr>
          <p:nvPr>
            <p:ph type="sldNum" sz="quarter" idx="10"/>
          </p:nvPr>
        </p:nvSpPr>
        <p:spPr/>
        <p:txBody>
          <a:bodyPr/>
          <a:lstStyle/>
          <a:p>
            <a:fld id="{F518B8BB-A5F4-471F-A7F7-9E0FC4943257}" type="slidenum">
              <a:rPr lang="ru-RU" smtClean="0"/>
              <a:t>38</a:t>
            </a:fld>
            <a:endParaRPr lang="ru-RU"/>
          </a:p>
        </p:txBody>
      </p:sp>
    </p:spTree>
    <p:extLst>
      <p:ext uri="{BB962C8B-B14F-4D97-AF65-F5344CB8AC3E}">
        <p14:creationId xmlns:p14="http://schemas.microsoft.com/office/powerpoint/2010/main" val="3938063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3DAF6E7-8B4F-AE42-B22A-DF22DAB4B60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EBB5E843-1900-8C45-95B9-3ECB94848A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12E83E0B-5428-E546-A183-8AD7B4E88966}"/>
              </a:ext>
            </a:extLst>
          </p:cNvPr>
          <p:cNvSpPr>
            <a:spLocks noGrp="1"/>
          </p:cNvSpPr>
          <p:nvPr>
            <p:ph type="dt" sz="half" idx="10"/>
          </p:nvPr>
        </p:nvSpPr>
        <p:spPr/>
        <p:txBody>
          <a:bodyPr/>
          <a:lstStyle/>
          <a:p>
            <a:fld id="{D80FD5DC-60ED-BC42-8748-9924FBCA9690}" type="datetimeFigureOut">
              <a:rPr lang="ru-RU" smtClean="0"/>
              <a:t>17.10.2018</a:t>
            </a:fld>
            <a:endParaRPr lang="ru-RU"/>
          </a:p>
        </p:txBody>
      </p:sp>
      <p:sp>
        <p:nvSpPr>
          <p:cNvPr id="5" name="Нижний колонтитул 4">
            <a:extLst>
              <a:ext uri="{FF2B5EF4-FFF2-40B4-BE49-F238E27FC236}">
                <a16:creationId xmlns:a16="http://schemas.microsoft.com/office/drawing/2014/main" xmlns="" id="{D6698BE9-6A93-464D-BC7B-9AB1DE2230E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E5DFBA5B-C835-6C4B-9942-AFD8DBEEBCAC}"/>
              </a:ext>
            </a:extLst>
          </p:cNvPr>
          <p:cNvSpPr>
            <a:spLocks noGrp="1"/>
          </p:cNvSpPr>
          <p:nvPr>
            <p:ph type="sldNum" sz="quarter" idx="12"/>
          </p:nvPr>
        </p:nvSpPr>
        <p:spPr/>
        <p:txBody>
          <a:bodyPr/>
          <a:lstStyle/>
          <a:p>
            <a:fld id="{31D0D9B9-F537-E24E-BE47-D82AD25F0362}" type="slidenum">
              <a:rPr lang="ru-RU" smtClean="0"/>
              <a:t>‹#›</a:t>
            </a:fld>
            <a:endParaRPr lang="ru-RU"/>
          </a:p>
        </p:txBody>
      </p:sp>
    </p:spTree>
    <p:extLst>
      <p:ext uri="{BB962C8B-B14F-4D97-AF65-F5344CB8AC3E}">
        <p14:creationId xmlns:p14="http://schemas.microsoft.com/office/powerpoint/2010/main" val="246528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DCB0D78-443C-D544-BDC9-FFB8DA521E8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C1C59FC7-F410-564C-ADA1-734EBD245752}"/>
              </a:ext>
            </a:extLst>
          </p:cNvPr>
          <p:cNvSpPr>
            <a:spLocks noGrp="1"/>
          </p:cNvSpPr>
          <p:nvPr>
            <p:ph type="body" orient="vert" idx="1"/>
          </p:nvPr>
        </p:nvSpPr>
        <p:spPr/>
        <p:txBody>
          <a:bodyPr vert="eaVert"/>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xmlns="" id="{85FA3816-C5A6-3D4B-8B0B-FA437808B0C9}"/>
              </a:ext>
            </a:extLst>
          </p:cNvPr>
          <p:cNvSpPr>
            <a:spLocks noGrp="1"/>
          </p:cNvSpPr>
          <p:nvPr>
            <p:ph type="dt" sz="half" idx="10"/>
          </p:nvPr>
        </p:nvSpPr>
        <p:spPr/>
        <p:txBody>
          <a:bodyPr/>
          <a:lstStyle/>
          <a:p>
            <a:fld id="{D80FD5DC-60ED-BC42-8748-9924FBCA9690}" type="datetimeFigureOut">
              <a:rPr lang="ru-RU" smtClean="0"/>
              <a:t>17.10.2018</a:t>
            </a:fld>
            <a:endParaRPr lang="ru-RU"/>
          </a:p>
        </p:txBody>
      </p:sp>
      <p:sp>
        <p:nvSpPr>
          <p:cNvPr id="5" name="Нижний колонтитул 4">
            <a:extLst>
              <a:ext uri="{FF2B5EF4-FFF2-40B4-BE49-F238E27FC236}">
                <a16:creationId xmlns:a16="http://schemas.microsoft.com/office/drawing/2014/main" xmlns="" id="{9A542F3A-5905-4B45-8AFC-F9BC4D2272F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79E3C6CD-9A01-524D-80E3-E68EB95CF012}"/>
              </a:ext>
            </a:extLst>
          </p:cNvPr>
          <p:cNvSpPr>
            <a:spLocks noGrp="1"/>
          </p:cNvSpPr>
          <p:nvPr>
            <p:ph type="sldNum" sz="quarter" idx="12"/>
          </p:nvPr>
        </p:nvSpPr>
        <p:spPr/>
        <p:txBody>
          <a:bodyPr/>
          <a:lstStyle/>
          <a:p>
            <a:fld id="{31D0D9B9-F537-E24E-BE47-D82AD25F0362}" type="slidenum">
              <a:rPr lang="ru-RU" smtClean="0"/>
              <a:t>‹#›</a:t>
            </a:fld>
            <a:endParaRPr lang="ru-RU"/>
          </a:p>
        </p:txBody>
      </p:sp>
    </p:spTree>
    <p:extLst>
      <p:ext uri="{BB962C8B-B14F-4D97-AF65-F5344CB8AC3E}">
        <p14:creationId xmlns:p14="http://schemas.microsoft.com/office/powerpoint/2010/main" val="4273892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410A6150-AF37-E84C-AC36-CF95D9216317}"/>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DDCC20E7-739B-354A-A4AA-B0F388875DA3}"/>
              </a:ext>
            </a:extLst>
          </p:cNvPr>
          <p:cNvSpPr>
            <a:spLocks noGrp="1"/>
          </p:cNvSpPr>
          <p:nvPr>
            <p:ph type="body" orient="vert" idx="1"/>
          </p:nvPr>
        </p:nvSpPr>
        <p:spPr>
          <a:xfrm>
            <a:off x="838200" y="365125"/>
            <a:ext cx="7734300" cy="5811838"/>
          </a:xfrm>
        </p:spPr>
        <p:txBody>
          <a:bodyPr vert="eaVert"/>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xmlns="" id="{DCB91DBF-7899-9B4E-862F-85B6C1A85D79}"/>
              </a:ext>
            </a:extLst>
          </p:cNvPr>
          <p:cNvSpPr>
            <a:spLocks noGrp="1"/>
          </p:cNvSpPr>
          <p:nvPr>
            <p:ph type="dt" sz="half" idx="10"/>
          </p:nvPr>
        </p:nvSpPr>
        <p:spPr/>
        <p:txBody>
          <a:bodyPr/>
          <a:lstStyle/>
          <a:p>
            <a:fld id="{D80FD5DC-60ED-BC42-8748-9924FBCA9690}" type="datetimeFigureOut">
              <a:rPr lang="ru-RU" smtClean="0"/>
              <a:t>17.10.2018</a:t>
            </a:fld>
            <a:endParaRPr lang="ru-RU"/>
          </a:p>
        </p:txBody>
      </p:sp>
      <p:sp>
        <p:nvSpPr>
          <p:cNvPr id="5" name="Нижний колонтитул 4">
            <a:extLst>
              <a:ext uri="{FF2B5EF4-FFF2-40B4-BE49-F238E27FC236}">
                <a16:creationId xmlns:a16="http://schemas.microsoft.com/office/drawing/2014/main" xmlns="" id="{4760493E-2141-054A-8A34-1385F93627C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2E16075E-9255-0A4C-880A-5C50FCEC9985}"/>
              </a:ext>
            </a:extLst>
          </p:cNvPr>
          <p:cNvSpPr>
            <a:spLocks noGrp="1"/>
          </p:cNvSpPr>
          <p:nvPr>
            <p:ph type="sldNum" sz="quarter" idx="12"/>
          </p:nvPr>
        </p:nvSpPr>
        <p:spPr/>
        <p:txBody>
          <a:bodyPr/>
          <a:lstStyle/>
          <a:p>
            <a:fld id="{31D0D9B9-F537-E24E-BE47-D82AD25F0362}" type="slidenum">
              <a:rPr lang="ru-RU" smtClean="0"/>
              <a:t>‹#›</a:t>
            </a:fld>
            <a:endParaRPr lang="ru-RU"/>
          </a:p>
        </p:txBody>
      </p:sp>
    </p:spTree>
    <p:extLst>
      <p:ext uri="{BB962C8B-B14F-4D97-AF65-F5344CB8AC3E}">
        <p14:creationId xmlns:p14="http://schemas.microsoft.com/office/powerpoint/2010/main" val="238161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4C7CF5B-BA7E-AE4F-9384-4579A32C5A6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C0FE40BF-C97D-4B44-A802-2DED98BEC0B0}"/>
              </a:ext>
            </a:extLst>
          </p:cNvPr>
          <p:cNvSpPr>
            <a:spLocks noGrp="1"/>
          </p:cNvSpPr>
          <p:nvPr>
            <p:ph idx="1"/>
          </p:nvPr>
        </p:nvSpPr>
        <p:spPr/>
        <p:txBody>
          <a:bodyPr/>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xmlns="" id="{BA7912D6-FEDE-AB4C-975F-CC896431C0A1}"/>
              </a:ext>
            </a:extLst>
          </p:cNvPr>
          <p:cNvSpPr>
            <a:spLocks noGrp="1"/>
          </p:cNvSpPr>
          <p:nvPr>
            <p:ph type="dt" sz="half" idx="10"/>
          </p:nvPr>
        </p:nvSpPr>
        <p:spPr/>
        <p:txBody>
          <a:bodyPr/>
          <a:lstStyle/>
          <a:p>
            <a:fld id="{D80FD5DC-60ED-BC42-8748-9924FBCA9690}" type="datetimeFigureOut">
              <a:rPr lang="ru-RU" smtClean="0"/>
              <a:t>17.10.2018</a:t>
            </a:fld>
            <a:endParaRPr lang="ru-RU"/>
          </a:p>
        </p:txBody>
      </p:sp>
      <p:sp>
        <p:nvSpPr>
          <p:cNvPr id="5" name="Нижний колонтитул 4">
            <a:extLst>
              <a:ext uri="{FF2B5EF4-FFF2-40B4-BE49-F238E27FC236}">
                <a16:creationId xmlns:a16="http://schemas.microsoft.com/office/drawing/2014/main" xmlns="" id="{E19B7884-EB4D-DA45-9F21-D31CD751FDA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3CBC0087-73E6-AC41-9AEC-513F859975DF}"/>
              </a:ext>
            </a:extLst>
          </p:cNvPr>
          <p:cNvSpPr>
            <a:spLocks noGrp="1"/>
          </p:cNvSpPr>
          <p:nvPr>
            <p:ph type="sldNum" sz="quarter" idx="12"/>
          </p:nvPr>
        </p:nvSpPr>
        <p:spPr/>
        <p:txBody>
          <a:bodyPr/>
          <a:lstStyle/>
          <a:p>
            <a:fld id="{31D0D9B9-F537-E24E-BE47-D82AD25F0362}" type="slidenum">
              <a:rPr lang="ru-RU" smtClean="0"/>
              <a:t>‹#›</a:t>
            </a:fld>
            <a:endParaRPr lang="ru-RU"/>
          </a:p>
        </p:txBody>
      </p:sp>
    </p:spTree>
    <p:extLst>
      <p:ext uri="{BB962C8B-B14F-4D97-AF65-F5344CB8AC3E}">
        <p14:creationId xmlns:p14="http://schemas.microsoft.com/office/powerpoint/2010/main" val="4124171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2993886-67BA-5245-805E-B239F6208F7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588CCC24-2642-7E45-9A3B-94A17F6154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xmlns="" id="{CF26D18A-4637-8240-A5E5-5EA528C0682C}"/>
              </a:ext>
            </a:extLst>
          </p:cNvPr>
          <p:cNvSpPr>
            <a:spLocks noGrp="1"/>
          </p:cNvSpPr>
          <p:nvPr>
            <p:ph type="dt" sz="half" idx="10"/>
          </p:nvPr>
        </p:nvSpPr>
        <p:spPr/>
        <p:txBody>
          <a:bodyPr/>
          <a:lstStyle/>
          <a:p>
            <a:fld id="{D80FD5DC-60ED-BC42-8748-9924FBCA9690}" type="datetimeFigureOut">
              <a:rPr lang="ru-RU" smtClean="0"/>
              <a:t>17.10.2018</a:t>
            </a:fld>
            <a:endParaRPr lang="ru-RU"/>
          </a:p>
        </p:txBody>
      </p:sp>
      <p:sp>
        <p:nvSpPr>
          <p:cNvPr id="5" name="Нижний колонтитул 4">
            <a:extLst>
              <a:ext uri="{FF2B5EF4-FFF2-40B4-BE49-F238E27FC236}">
                <a16:creationId xmlns:a16="http://schemas.microsoft.com/office/drawing/2014/main" xmlns="" id="{9CDAC567-B58F-2347-AEC1-7864C682EE5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12A2316C-A000-C54A-BEEA-9217FB733BF2}"/>
              </a:ext>
            </a:extLst>
          </p:cNvPr>
          <p:cNvSpPr>
            <a:spLocks noGrp="1"/>
          </p:cNvSpPr>
          <p:nvPr>
            <p:ph type="sldNum" sz="quarter" idx="12"/>
          </p:nvPr>
        </p:nvSpPr>
        <p:spPr/>
        <p:txBody>
          <a:bodyPr/>
          <a:lstStyle/>
          <a:p>
            <a:fld id="{31D0D9B9-F537-E24E-BE47-D82AD25F0362}" type="slidenum">
              <a:rPr lang="ru-RU" smtClean="0"/>
              <a:t>‹#›</a:t>
            </a:fld>
            <a:endParaRPr lang="ru-RU"/>
          </a:p>
        </p:txBody>
      </p:sp>
    </p:spTree>
    <p:extLst>
      <p:ext uri="{BB962C8B-B14F-4D97-AF65-F5344CB8AC3E}">
        <p14:creationId xmlns:p14="http://schemas.microsoft.com/office/powerpoint/2010/main" val="1414994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C70F50A-26CE-DF42-A619-0B507F897F9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93830D4B-214D-694B-ADA0-666B7C1F4583}"/>
              </a:ext>
            </a:extLst>
          </p:cNvPr>
          <p:cNvSpPr>
            <a:spLocks noGrp="1"/>
          </p:cNvSpPr>
          <p:nvPr>
            <p:ph sz="half" idx="1"/>
          </p:nvPr>
        </p:nvSpPr>
        <p:spPr>
          <a:xfrm>
            <a:off x="838200" y="1825625"/>
            <a:ext cx="5181600" cy="4351338"/>
          </a:xfrm>
        </p:spPr>
        <p:txBody>
          <a:bodyPr/>
          <a:lstStyle/>
          <a:p>
            <a:r>
              <a:rPr lang="ru-RU"/>
              <a:t>Образец текста
Второй уровень
Третий уровень
Четвертый уровень
Пятый уровень</a:t>
            </a:r>
          </a:p>
        </p:txBody>
      </p:sp>
      <p:sp>
        <p:nvSpPr>
          <p:cNvPr id="4" name="Объект 3">
            <a:extLst>
              <a:ext uri="{FF2B5EF4-FFF2-40B4-BE49-F238E27FC236}">
                <a16:creationId xmlns:a16="http://schemas.microsoft.com/office/drawing/2014/main" xmlns="" id="{285CCC4B-CF99-2B42-B869-EB28D71D5CCE}"/>
              </a:ext>
            </a:extLst>
          </p:cNvPr>
          <p:cNvSpPr>
            <a:spLocks noGrp="1"/>
          </p:cNvSpPr>
          <p:nvPr>
            <p:ph sz="half" idx="2"/>
          </p:nvPr>
        </p:nvSpPr>
        <p:spPr>
          <a:xfrm>
            <a:off x="6172200" y="1825625"/>
            <a:ext cx="5181600" cy="4351338"/>
          </a:xfrm>
        </p:spPr>
        <p:txBody>
          <a:bodyPr/>
          <a:lstStyle/>
          <a:p>
            <a:r>
              <a:rPr lang="ru-RU"/>
              <a:t>Образец текста
Второй уровень
Третий уровень
Четвертый уровень
Пятый уровень</a:t>
            </a:r>
          </a:p>
        </p:txBody>
      </p:sp>
      <p:sp>
        <p:nvSpPr>
          <p:cNvPr id="5" name="Дата 4">
            <a:extLst>
              <a:ext uri="{FF2B5EF4-FFF2-40B4-BE49-F238E27FC236}">
                <a16:creationId xmlns:a16="http://schemas.microsoft.com/office/drawing/2014/main" xmlns="" id="{10BCFEDB-537F-8440-A83D-331CC3326B46}"/>
              </a:ext>
            </a:extLst>
          </p:cNvPr>
          <p:cNvSpPr>
            <a:spLocks noGrp="1"/>
          </p:cNvSpPr>
          <p:nvPr>
            <p:ph type="dt" sz="half" idx="10"/>
          </p:nvPr>
        </p:nvSpPr>
        <p:spPr/>
        <p:txBody>
          <a:bodyPr/>
          <a:lstStyle/>
          <a:p>
            <a:fld id="{D80FD5DC-60ED-BC42-8748-9924FBCA9690}" type="datetimeFigureOut">
              <a:rPr lang="ru-RU" smtClean="0"/>
              <a:t>17.10.2018</a:t>
            </a:fld>
            <a:endParaRPr lang="ru-RU"/>
          </a:p>
        </p:txBody>
      </p:sp>
      <p:sp>
        <p:nvSpPr>
          <p:cNvPr id="6" name="Нижний колонтитул 5">
            <a:extLst>
              <a:ext uri="{FF2B5EF4-FFF2-40B4-BE49-F238E27FC236}">
                <a16:creationId xmlns:a16="http://schemas.microsoft.com/office/drawing/2014/main" xmlns="" id="{36CD5B35-F234-5342-BE24-0F8AC33E115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AAD42DF7-1462-3846-AB72-94CDBC6AE74B}"/>
              </a:ext>
            </a:extLst>
          </p:cNvPr>
          <p:cNvSpPr>
            <a:spLocks noGrp="1"/>
          </p:cNvSpPr>
          <p:nvPr>
            <p:ph type="sldNum" sz="quarter" idx="12"/>
          </p:nvPr>
        </p:nvSpPr>
        <p:spPr/>
        <p:txBody>
          <a:bodyPr/>
          <a:lstStyle/>
          <a:p>
            <a:fld id="{31D0D9B9-F537-E24E-BE47-D82AD25F0362}" type="slidenum">
              <a:rPr lang="ru-RU" smtClean="0"/>
              <a:t>‹#›</a:t>
            </a:fld>
            <a:endParaRPr lang="ru-RU"/>
          </a:p>
        </p:txBody>
      </p:sp>
    </p:spTree>
    <p:extLst>
      <p:ext uri="{BB962C8B-B14F-4D97-AF65-F5344CB8AC3E}">
        <p14:creationId xmlns:p14="http://schemas.microsoft.com/office/powerpoint/2010/main" val="569260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06B3B4A-41C2-BB4C-83F2-039D880B637E}"/>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4EBB3491-C7D8-E841-A1C9-6BBBE21452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ru-RU"/>
              <a:t>Образец текста
Второй уровень
Третий уровень
Четвертый уровень
Пятый уровень</a:t>
            </a:r>
          </a:p>
        </p:txBody>
      </p:sp>
      <p:sp>
        <p:nvSpPr>
          <p:cNvPr id="4" name="Объект 3">
            <a:extLst>
              <a:ext uri="{FF2B5EF4-FFF2-40B4-BE49-F238E27FC236}">
                <a16:creationId xmlns:a16="http://schemas.microsoft.com/office/drawing/2014/main" xmlns="" id="{93315C47-0FB8-EB4E-BB70-4310554D31A1}"/>
              </a:ext>
            </a:extLst>
          </p:cNvPr>
          <p:cNvSpPr>
            <a:spLocks noGrp="1"/>
          </p:cNvSpPr>
          <p:nvPr>
            <p:ph sz="half" idx="2"/>
          </p:nvPr>
        </p:nvSpPr>
        <p:spPr>
          <a:xfrm>
            <a:off x="839788" y="2505075"/>
            <a:ext cx="5157787" cy="3684588"/>
          </a:xfrm>
        </p:spPr>
        <p:txBody>
          <a:bodyPr/>
          <a:lstStyle/>
          <a:p>
            <a:r>
              <a:rPr lang="ru-RU"/>
              <a:t>Образец текста
Второй уровень
Третий уровень
Четвертый уровень
Пятый уровень</a:t>
            </a:r>
          </a:p>
        </p:txBody>
      </p:sp>
      <p:sp>
        <p:nvSpPr>
          <p:cNvPr id="5" name="Текст 4">
            <a:extLst>
              <a:ext uri="{FF2B5EF4-FFF2-40B4-BE49-F238E27FC236}">
                <a16:creationId xmlns:a16="http://schemas.microsoft.com/office/drawing/2014/main" xmlns="" id="{A7CDADB3-61E9-7044-B578-CC07AFE22E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ru-RU"/>
              <a:t>Образец текста
Второй уровень
Третий уровень
Четвертый уровень
Пятый уровень</a:t>
            </a:r>
          </a:p>
        </p:txBody>
      </p:sp>
      <p:sp>
        <p:nvSpPr>
          <p:cNvPr id="6" name="Объект 5">
            <a:extLst>
              <a:ext uri="{FF2B5EF4-FFF2-40B4-BE49-F238E27FC236}">
                <a16:creationId xmlns:a16="http://schemas.microsoft.com/office/drawing/2014/main" xmlns="" id="{48139A4F-633A-1A48-A944-EC73557118B9}"/>
              </a:ext>
            </a:extLst>
          </p:cNvPr>
          <p:cNvSpPr>
            <a:spLocks noGrp="1"/>
          </p:cNvSpPr>
          <p:nvPr>
            <p:ph sz="quarter" idx="4"/>
          </p:nvPr>
        </p:nvSpPr>
        <p:spPr>
          <a:xfrm>
            <a:off x="6172200" y="2505075"/>
            <a:ext cx="5183188" cy="3684588"/>
          </a:xfrm>
        </p:spPr>
        <p:txBody>
          <a:bodyPr/>
          <a:lstStyle/>
          <a:p>
            <a:r>
              <a:rPr lang="ru-RU"/>
              <a:t>Образец текста
Второй уровень
Третий уровень
Четвертый уровень
Пятый уровень</a:t>
            </a:r>
          </a:p>
        </p:txBody>
      </p:sp>
      <p:sp>
        <p:nvSpPr>
          <p:cNvPr id="7" name="Дата 6">
            <a:extLst>
              <a:ext uri="{FF2B5EF4-FFF2-40B4-BE49-F238E27FC236}">
                <a16:creationId xmlns:a16="http://schemas.microsoft.com/office/drawing/2014/main" xmlns="" id="{9F9E358E-EBF3-4D4A-9FE4-11E6E2F4083C}"/>
              </a:ext>
            </a:extLst>
          </p:cNvPr>
          <p:cNvSpPr>
            <a:spLocks noGrp="1"/>
          </p:cNvSpPr>
          <p:nvPr>
            <p:ph type="dt" sz="half" idx="10"/>
          </p:nvPr>
        </p:nvSpPr>
        <p:spPr/>
        <p:txBody>
          <a:bodyPr/>
          <a:lstStyle/>
          <a:p>
            <a:fld id="{D80FD5DC-60ED-BC42-8748-9924FBCA9690}" type="datetimeFigureOut">
              <a:rPr lang="ru-RU" smtClean="0"/>
              <a:t>17.10.2018</a:t>
            </a:fld>
            <a:endParaRPr lang="ru-RU"/>
          </a:p>
        </p:txBody>
      </p:sp>
      <p:sp>
        <p:nvSpPr>
          <p:cNvPr id="8" name="Нижний колонтитул 7">
            <a:extLst>
              <a:ext uri="{FF2B5EF4-FFF2-40B4-BE49-F238E27FC236}">
                <a16:creationId xmlns:a16="http://schemas.microsoft.com/office/drawing/2014/main" xmlns="" id="{C456327D-3A5B-DB4D-AA67-AAF71B0995EA}"/>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C6ED3753-7E9F-B44B-877D-08F7CE97ACAE}"/>
              </a:ext>
            </a:extLst>
          </p:cNvPr>
          <p:cNvSpPr>
            <a:spLocks noGrp="1"/>
          </p:cNvSpPr>
          <p:nvPr>
            <p:ph type="sldNum" sz="quarter" idx="12"/>
          </p:nvPr>
        </p:nvSpPr>
        <p:spPr/>
        <p:txBody>
          <a:bodyPr/>
          <a:lstStyle/>
          <a:p>
            <a:fld id="{31D0D9B9-F537-E24E-BE47-D82AD25F0362}" type="slidenum">
              <a:rPr lang="ru-RU" smtClean="0"/>
              <a:t>‹#›</a:t>
            </a:fld>
            <a:endParaRPr lang="ru-RU"/>
          </a:p>
        </p:txBody>
      </p:sp>
    </p:spTree>
    <p:extLst>
      <p:ext uri="{BB962C8B-B14F-4D97-AF65-F5344CB8AC3E}">
        <p14:creationId xmlns:p14="http://schemas.microsoft.com/office/powerpoint/2010/main" val="2046656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ADB6EB4-E68C-A144-878D-4D3F72133272}"/>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62B7BEC8-6FA0-4748-99AA-E71542C35D9E}"/>
              </a:ext>
            </a:extLst>
          </p:cNvPr>
          <p:cNvSpPr>
            <a:spLocks noGrp="1"/>
          </p:cNvSpPr>
          <p:nvPr>
            <p:ph type="dt" sz="half" idx="10"/>
          </p:nvPr>
        </p:nvSpPr>
        <p:spPr/>
        <p:txBody>
          <a:bodyPr/>
          <a:lstStyle/>
          <a:p>
            <a:fld id="{D80FD5DC-60ED-BC42-8748-9924FBCA9690}" type="datetimeFigureOut">
              <a:rPr lang="ru-RU" smtClean="0"/>
              <a:t>17.10.2018</a:t>
            </a:fld>
            <a:endParaRPr lang="ru-RU"/>
          </a:p>
        </p:txBody>
      </p:sp>
      <p:sp>
        <p:nvSpPr>
          <p:cNvPr id="4" name="Нижний колонтитул 3">
            <a:extLst>
              <a:ext uri="{FF2B5EF4-FFF2-40B4-BE49-F238E27FC236}">
                <a16:creationId xmlns:a16="http://schemas.microsoft.com/office/drawing/2014/main" xmlns="" id="{BCA59253-E753-EA46-B46E-D440DE9FAAA7}"/>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92453971-0069-7D43-8A9F-3D37ABFBA9D0}"/>
              </a:ext>
            </a:extLst>
          </p:cNvPr>
          <p:cNvSpPr>
            <a:spLocks noGrp="1"/>
          </p:cNvSpPr>
          <p:nvPr>
            <p:ph type="sldNum" sz="quarter" idx="12"/>
          </p:nvPr>
        </p:nvSpPr>
        <p:spPr/>
        <p:txBody>
          <a:bodyPr/>
          <a:lstStyle/>
          <a:p>
            <a:fld id="{31D0D9B9-F537-E24E-BE47-D82AD25F0362}" type="slidenum">
              <a:rPr lang="ru-RU" smtClean="0"/>
              <a:t>‹#›</a:t>
            </a:fld>
            <a:endParaRPr lang="ru-RU"/>
          </a:p>
        </p:txBody>
      </p:sp>
    </p:spTree>
    <p:extLst>
      <p:ext uri="{BB962C8B-B14F-4D97-AF65-F5344CB8AC3E}">
        <p14:creationId xmlns:p14="http://schemas.microsoft.com/office/powerpoint/2010/main" val="2410683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5B51E335-321C-BD4A-BE8D-40401F1132F1}"/>
              </a:ext>
            </a:extLst>
          </p:cNvPr>
          <p:cNvSpPr>
            <a:spLocks noGrp="1"/>
          </p:cNvSpPr>
          <p:nvPr>
            <p:ph type="dt" sz="half" idx="10"/>
          </p:nvPr>
        </p:nvSpPr>
        <p:spPr/>
        <p:txBody>
          <a:bodyPr/>
          <a:lstStyle/>
          <a:p>
            <a:fld id="{D80FD5DC-60ED-BC42-8748-9924FBCA9690}" type="datetimeFigureOut">
              <a:rPr lang="ru-RU" smtClean="0"/>
              <a:t>17.10.2018</a:t>
            </a:fld>
            <a:endParaRPr lang="ru-RU"/>
          </a:p>
        </p:txBody>
      </p:sp>
      <p:sp>
        <p:nvSpPr>
          <p:cNvPr id="3" name="Нижний колонтитул 2">
            <a:extLst>
              <a:ext uri="{FF2B5EF4-FFF2-40B4-BE49-F238E27FC236}">
                <a16:creationId xmlns:a16="http://schemas.microsoft.com/office/drawing/2014/main" xmlns="" id="{CE0A6EA9-3FCA-9B45-98C2-2D87398A7B86}"/>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BBA1705C-4AE0-4B40-8BB6-F366F9560569}"/>
              </a:ext>
            </a:extLst>
          </p:cNvPr>
          <p:cNvSpPr>
            <a:spLocks noGrp="1"/>
          </p:cNvSpPr>
          <p:nvPr>
            <p:ph type="sldNum" sz="quarter" idx="12"/>
          </p:nvPr>
        </p:nvSpPr>
        <p:spPr/>
        <p:txBody>
          <a:bodyPr/>
          <a:lstStyle/>
          <a:p>
            <a:fld id="{31D0D9B9-F537-E24E-BE47-D82AD25F0362}" type="slidenum">
              <a:rPr lang="ru-RU" smtClean="0"/>
              <a:t>‹#›</a:t>
            </a:fld>
            <a:endParaRPr lang="ru-RU"/>
          </a:p>
        </p:txBody>
      </p:sp>
    </p:spTree>
    <p:extLst>
      <p:ext uri="{BB962C8B-B14F-4D97-AF65-F5344CB8AC3E}">
        <p14:creationId xmlns:p14="http://schemas.microsoft.com/office/powerpoint/2010/main" val="1020943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2E804B2-17A7-9942-95A9-24FCA0FB4B2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190847E3-0A87-8B47-9A8E-284567B663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ru-RU"/>
              <a:t>Образец текста
Второй уровень
Третий уровень
Четвертый уровень
Пятый уровень</a:t>
            </a:r>
          </a:p>
        </p:txBody>
      </p:sp>
      <p:sp>
        <p:nvSpPr>
          <p:cNvPr id="4" name="Текст 3">
            <a:extLst>
              <a:ext uri="{FF2B5EF4-FFF2-40B4-BE49-F238E27FC236}">
                <a16:creationId xmlns:a16="http://schemas.microsoft.com/office/drawing/2014/main" xmlns="" id="{1EE4292A-3F02-E045-B5BA-3351EBCBF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ru-RU"/>
              <a:t>Образец текста
Второй уровень
Третий уровень
Четвертый уровень
Пятый уровень</a:t>
            </a:r>
          </a:p>
        </p:txBody>
      </p:sp>
      <p:sp>
        <p:nvSpPr>
          <p:cNvPr id="5" name="Дата 4">
            <a:extLst>
              <a:ext uri="{FF2B5EF4-FFF2-40B4-BE49-F238E27FC236}">
                <a16:creationId xmlns:a16="http://schemas.microsoft.com/office/drawing/2014/main" xmlns="" id="{F07B304B-238D-B346-94C3-068DBAA588F2}"/>
              </a:ext>
            </a:extLst>
          </p:cNvPr>
          <p:cNvSpPr>
            <a:spLocks noGrp="1"/>
          </p:cNvSpPr>
          <p:nvPr>
            <p:ph type="dt" sz="half" idx="10"/>
          </p:nvPr>
        </p:nvSpPr>
        <p:spPr/>
        <p:txBody>
          <a:bodyPr/>
          <a:lstStyle/>
          <a:p>
            <a:fld id="{D80FD5DC-60ED-BC42-8748-9924FBCA9690}" type="datetimeFigureOut">
              <a:rPr lang="ru-RU" smtClean="0"/>
              <a:t>17.10.2018</a:t>
            </a:fld>
            <a:endParaRPr lang="ru-RU"/>
          </a:p>
        </p:txBody>
      </p:sp>
      <p:sp>
        <p:nvSpPr>
          <p:cNvPr id="6" name="Нижний колонтитул 5">
            <a:extLst>
              <a:ext uri="{FF2B5EF4-FFF2-40B4-BE49-F238E27FC236}">
                <a16:creationId xmlns:a16="http://schemas.microsoft.com/office/drawing/2014/main" xmlns="" id="{E9A45A14-472C-0744-A396-96B027A596B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31CB0144-8123-1A45-94BA-4D4B981070BE}"/>
              </a:ext>
            </a:extLst>
          </p:cNvPr>
          <p:cNvSpPr>
            <a:spLocks noGrp="1"/>
          </p:cNvSpPr>
          <p:nvPr>
            <p:ph type="sldNum" sz="quarter" idx="12"/>
          </p:nvPr>
        </p:nvSpPr>
        <p:spPr/>
        <p:txBody>
          <a:bodyPr/>
          <a:lstStyle/>
          <a:p>
            <a:fld id="{31D0D9B9-F537-E24E-BE47-D82AD25F0362}" type="slidenum">
              <a:rPr lang="ru-RU" smtClean="0"/>
              <a:t>‹#›</a:t>
            </a:fld>
            <a:endParaRPr lang="ru-RU"/>
          </a:p>
        </p:txBody>
      </p:sp>
    </p:spTree>
    <p:extLst>
      <p:ext uri="{BB962C8B-B14F-4D97-AF65-F5344CB8AC3E}">
        <p14:creationId xmlns:p14="http://schemas.microsoft.com/office/powerpoint/2010/main" val="2288062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14C669C-6ADD-D049-A067-7DFC01D48EA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6E71538D-A49A-D649-976C-098A28777E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F9B76CAF-F4DF-414C-875F-F4123E8F12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ru-RU"/>
              <a:t>Образец текста
Второй уровень
Третий уровень
Четвертый уровень
Пятый уровень</a:t>
            </a:r>
          </a:p>
        </p:txBody>
      </p:sp>
      <p:sp>
        <p:nvSpPr>
          <p:cNvPr id="5" name="Дата 4">
            <a:extLst>
              <a:ext uri="{FF2B5EF4-FFF2-40B4-BE49-F238E27FC236}">
                <a16:creationId xmlns:a16="http://schemas.microsoft.com/office/drawing/2014/main" xmlns="" id="{8D79B6DB-4CB0-274C-8990-8E0E04B430A2}"/>
              </a:ext>
            </a:extLst>
          </p:cNvPr>
          <p:cNvSpPr>
            <a:spLocks noGrp="1"/>
          </p:cNvSpPr>
          <p:nvPr>
            <p:ph type="dt" sz="half" idx="10"/>
          </p:nvPr>
        </p:nvSpPr>
        <p:spPr/>
        <p:txBody>
          <a:bodyPr/>
          <a:lstStyle/>
          <a:p>
            <a:fld id="{D80FD5DC-60ED-BC42-8748-9924FBCA9690}" type="datetimeFigureOut">
              <a:rPr lang="ru-RU" smtClean="0"/>
              <a:t>17.10.2018</a:t>
            </a:fld>
            <a:endParaRPr lang="ru-RU"/>
          </a:p>
        </p:txBody>
      </p:sp>
      <p:sp>
        <p:nvSpPr>
          <p:cNvPr id="6" name="Нижний колонтитул 5">
            <a:extLst>
              <a:ext uri="{FF2B5EF4-FFF2-40B4-BE49-F238E27FC236}">
                <a16:creationId xmlns:a16="http://schemas.microsoft.com/office/drawing/2014/main" xmlns="" id="{415C1541-DFB8-5742-BCD0-9A249C673F1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AB16771B-504F-2E45-9B1B-2E39E2E8D4B0}"/>
              </a:ext>
            </a:extLst>
          </p:cNvPr>
          <p:cNvSpPr>
            <a:spLocks noGrp="1"/>
          </p:cNvSpPr>
          <p:nvPr>
            <p:ph type="sldNum" sz="quarter" idx="12"/>
          </p:nvPr>
        </p:nvSpPr>
        <p:spPr/>
        <p:txBody>
          <a:bodyPr/>
          <a:lstStyle/>
          <a:p>
            <a:fld id="{31D0D9B9-F537-E24E-BE47-D82AD25F0362}" type="slidenum">
              <a:rPr lang="ru-RU" smtClean="0"/>
              <a:t>‹#›</a:t>
            </a:fld>
            <a:endParaRPr lang="ru-RU"/>
          </a:p>
        </p:txBody>
      </p:sp>
    </p:spTree>
    <p:extLst>
      <p:ext uri="{BB962C8B-B14F-4D97-AF65-F5344CB8AC3E}">
        <p14:creationId xmlns:p14="http://schemas.microsoft.com/office/powerpoint/2010/main" val="2640232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AC4E6CF-D038-4F45-AF0F-D316A4270F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D1CDF815-99EB-174B-BD17-534529A252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xmlns="" id="{ACB5EF22-6F67-874B-AED9-30B44ABB12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0FD5DC-60ED-BC42-8748-9924FBCA9690}" type="datetimeFigureOut">
              <a:rPr lang="ru-RU" smtClean="0"/>
              <a:t>17.10.2018</a:t>
            </a:fld>
            <a:endParaRPr lang="ru-RU"/>
          </a:p>
        </p:txBody>
      </p:sp>
      <p:sp>
        <p:nvSpPr>
          <p:cNvPr id="5" name="Нижний колонтитул 4">
            <a:extLst>
              <a:ext uri="{FF2B5EF4-FFF2-40B4-BE49-F238E27FC236}">
                <a16:creationId xmlns:a16="http://schemas.microsoft.com/office/drawing/2014/main" xmlns="" id="{A7DBDEB7-45AC-764D-8340-7C4C6876D4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4D8B5DDC-A9A7-0948-919D-5036273FF9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D0D9B9-F537-E24E-BE47-D82AD25F0362}" type="slidenum">
              <a:rPr lang="ru-RU" smtClean="0"/>
              <a:t>‹#›</a:t>
            </a:fld>
            <a:endParaRPr lang="ru-RU"/>
          </a:p>
        </p:txBody>
      </p:sp>
    </p:spTree>
    <p:extLst>
      <p:ext uri="{BB962C8B-B14F-4D97-AF65-F5344CB8AC3E}">
        <p14:creationId xmlns:p14="http://schemas.microsoft.com/office/powerpoint/2010/main" val="707657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 Id="rId5" Type="http://schemas.openxmlformats.org/officeDocument/2006/relationships/chart" Target="../charts/chart16.xml"/><Relationship Id="rId4" Type="http://schemas.openxmlformats.org/officeDocument/2006/relationships/chart" Target="../charts/chart15.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chart" Target="../charts/chart17.xml"/><Relationship Id="rId7"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18.emf"/><Relationship Id="rId5" Type="http://schemas.openxmlformats.org/officeDocument/2006/relationships/oleObject" Target="../embeddings/oleObject2.bin"/><Relationship Id="rId4" Type="http://schemas.openxmlformats.org/officeDocument/2006/relationships/chart" Target="../charts/chart18.xml"/></Relationships>
</file>

<file path=ppt/slides/_rels/slide25.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2.xml"/><Relationship Id="rId4" Type="http://schemas.openxmlformats.org/officeDocument/2006/relationships/chart" Target="../charts/chart23.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2.emf"/><Relationship Id="rId4" Type="http://schemas.openxmlformats.org/officeDocument/2006/relationships/package" Target="../embeddings/Microsoft_Word_Document1.docx"/></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24.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image" Target="../media/image23.emf"/><Relationship Id="rId4" Type="http://schemas.openxmlformats.org/officeDocument/2006/relationships/package" Target="../embeddings/Microsoft_Word_Document2.docx"/></Relationships>
</file>

<file path=ppt/slides/_rels/slide33.xml.rels><?xml version="1.0" encoding="UTF-8" standalone="yes"?>
<Relationships xmlns="http://schemas.openxmlformats.org/package/2006/relationships"><Relationship Id="rId3" Type="http://schemas.openxmlformats.org/officeDocument/2006/relationships/package" Target="../embeddings/Microsoft_Word_Document3.docx"/><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25.emf"/></Relationships>
</file>

<file path=ppt/slides/_rels/slide34.xml.rels><?xml version="1.0" encoding="UTF-8" standalone="yes"?>
<Relationships xmlns="http://schemas.openxmlformats.org/package/2006/relationships"><Relationship Id="rId3" Type="http://schemas.openxmlformats.org/officeDocument/2006/relationships/package" Target="../embeddings/Microsoft_Word_Document4.docx"/><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26.emf"/></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27.emf"/><Relationship Id="rId4" Type="http://schemas.openxmlformats.org/officeDocument/2006/relationships/package" Target="../embeddings/Microsoft_Word_Document5.docx"/></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0.tiff"/></Relationships>
</file>

<file path=ppt/slides/_rels/slide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5.xml"/><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 Id="rId5" Type="http://schemas.openxmlformats.org/officeDocument/2006/relationships/chart" Target="../charts/chart10.xml"/><Relationship Id="rId4" Type="http://schemas.openxmlformats.org/officeDocument/2006/relationships/chart" Target="../charts/char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99B159B-3931-464E-AEDF-FDAB10142E27}"/>
              </a:ext>
            </a:extLst>
          </p:cNvPr>
          <p:cNvPicPr>
            <a:picLocks noChangeAspect="1"/>
          </p:cNvPicPr>
          <p:nvPr/>
        </p:nvPicPr>
        <p:blipFill>
          <a:blip r:embed="rId2"/>
          <a:stretch>
            <a:fillRect/>
          </a:stretch>
        </p:blipFill>
        <p:spPr>
          <a:xfrm>
            <a:off x="0" y="447982"/>
            <a:ext cx="7968343" cy="6410018"/>
          </a:xfrm>
          <a:prstGeom prst="rect">
            <a:avLst/>
          </a:prstGeom>
        </p:spPr>
      </p:pic>
      <p:sp>
        <p:nvSpPr>
          <p:cNvPr id="7" name="Объект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793ED2E-2CCD-224E-9FD6-95A6353337C1}"/>
              </a:ext>
            </a:extLst>
          </p:cNvPr>
          <p:cNvSpPr txBox="1">
            <a:spLocks/>
          </p:cNvSpPr>
          <p:nvPr/>
        </p:nvSpPr>
        <p:spPr>
          <a:xfrm>
            <a:off x="8078400" y="292100"/>
            <a:ext cx="4025899" cy="65659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spcAft>
                <a:spcPts val="1200"/>
              </a:spcAft>
            </a:pPr>
            <a:r>
              <a:rPr lang="en-US" sz="4000" b="1" dirty="0">
                <a:solidFill>
                  <a:srgbClr val="0070C0"/>
                </a:solidFill>
              </a:rPr>
              <a:t>Analysis of the Impact of Dniester HPP Reservoirs on the Status of the Dniester</a:t>
            </a:r>
          </a:p>
          <a:p>
            <a:pPr algn="l">
              <a:lnSpc>
                <a:spcPct val="100000"/>
              </a:lnSpc>
              <a:spcBef>
                <a:spcPts val="0"/>
              </a:spcBef>
              <a:spcAft>
                <a:spcPts val="1200"/>
              </a:spcAft>
            </a:pPr>
            <a:endParaRPr lang="en-US" sz="2200" b="1" dirty="0">
              <a:solidFill>
                <a:srgbClr val="0070C0"/>
              </a:solidFill>
            </a:endParaRPr>
          </a:p>
          <a:p>
            <a:pPr algn="l">
              <a:lnSpc>
                <a:spcPct val="100000"/>
              </a:lnSpc>
              <a:spcBef>
                <a:spcPts val="0"/>
              </a:spcBef>
            </a:pPr>
            <a:r>
              <a:rPr lang="en-US" sz="2200" b="1" dirty="0">
                <a:solidFill>
                  <a:srgbClr val="0070C0"/>
                </a:solidFill>
              </a:rPr>
              <a:t>Expert </a:t>
            </a:r>
            <a:r>
              <a:rPr lang="en-US" sz="2200" b="1" dirty="0" smtClean="0">
                <a:solidFill>
                  <a:srgbClr val="0070C0"/>
                </a:solidFill>
              </a:rPr>
              <a:t>group’s </a:t>
            </a:r>
            <a:r>
              <a:rPr lang="en-US" sz="2200" b="1" dirty="0">
                <a:solidFill>
                  <a:srgbClr val="0070C0"/>
                </a:solidFill>
              </a:rPr>
              <a:t>work organisation</a:t>
            </a:r>
          </a:p>
          <a:p>
            <a:pPr algn="l">
              <a:lnSpc>
                <a:spcPct val="100000"/>
              </a:lnSpc>
              <a:spcBef>
                <a:spcPts val="0"/>
              </a:spcBef>
            </a:pPr>
            <a:r>
              <a:rPr lang="en-US" sz="2200" b="1" dirty="0">
                <a:solidFill>
                  <a:srgbClr val="0070C0"/>
                </a:solidFill>
              </a:rPr>
              <a:t>and first results</a:t>
            </a:r>
            <a:endParaRPr lang="en-US" b="1" dirty="0">
              <a:solidFill>
                <a:srgbClr val="0070C0"/>
              </a:solidFill>
            </a:endParaRPr>
          </a:p>
          <a:p>
            <a:pPr algn="l"/>
            <a:endParaRPr lang="en-US" sz="2000" b="1" dirty="0">
              <a:solidFill>
                <a:srgbClr val="0070C0"/>
              </a:solidFill>
            </a:endParaRPr>
          </a:p>
          <a:p>
            <a:pPr algn="l"/>
            <a:endParaRPr lang="en-US" sz="2000" b="1" dirty="0">
              <a:solidFill>
                <a:srgbClr val="0070C0"/>
              </a:solidFill>
            </a:endParaRPr>
          </a:p>
          <a:p>
            <a:pPr algn="l"/>
            <a:r>
              <a:rPr lang="en-US" sz="2000" dirty="0">
                <a:solidFill>
                  <a:srgbClr val="0070C0"/>
                </a:solidFill>
              </a:rPr>
              <a:t>Chisinau, 17 September 2018</a:t>
            </a:r>
            <a:endParaRPr lang="en-US" sz="2000" b="1" dirty="0">
              <a:solidFill>
                <a:srgbClr val="0070C0"/>
              </a:solidFill>
            </a:endParaRPr>
          </a:p>
          <a:p>
            <a:pPr algn="l"/>
            <a:endParaRPr lang="en-US" dirty="0"/>
          </a:p>
        </p:txBody>
      </p:sp>
    </p:spTree>
    <p:extLst>
      <p:ext uri="{BB962C8B-B14F-4D97-AF65-F5344CB8AC3E}">
        <p14:creationId xmlns:p14="http://schemas.microsoft.com/office/powerpoint/2010/main" val="898912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D8240AA-842D-0F42-B9B0-F8B91A59ED08}"/>
              </a:ext>
            </a:extLst>
          </p:cNvPr>
          <p:cNvSpPr>
            <a:spLocks noGrp="1"/>
          </p:cNvSpPr>
          <p:nvPr>
            <p:ph idx="1"/>
          </p:nvPr>
        </p:nvSpPr>
        <p:spPr>
          <a:xfrm>
            <a:off x="528638" y="160021"/>
            <a:ext cx="11414833" cy="2203351"/>
          </a:xfrm>
        </p:spPr>
        <p:txBody>
          <a:bodyPr>
            <a:normAutofit/>
          </a:bodyPr>
          <a:lstStyle/>
          <a:p>
            <a:pPr marL="0" indent="0">
              <a:buNone/>
            </a:pPr>
            <a:r>
              <a:rPr lang="en-US" b="1" dirty="0">
                <a:solidFill>
                  <a:srgbClr val="0070C0"/>
                </a:solidFill>
              </a:rPr>
              <a:t>Analysis and first results: </a:t>
            </a:r>
            <a:r>
              <a:rPr lang="en-US" sz="4000" b="1" dirty="0">
                <a:solidFill>
                  <a:srgbClr val="0070C0"/>
                </a:solidFill>
              </a:rPr>
              <a:t>hydrochemistry</a:t>
            </a:r>
          </a:p>
        </p:txBody>
      </p:sp>
      <p:sp>
        <p:nvSpPr>
          <p:cNvPr id="2" name="TextBox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4A63A94-EE51-2043-8103-BF08CA763CEB}"/>
              </a:ext>
            </a:extLst>
          </p:cNvPr>
          <p:cNvSpPr txBox="1"/>
          <p:nvPr/>
        </p:nvSpPr>
        <p:spPr>
          <a:xfrm>
            <a:off x="777168" y="666633"/>
            <a:ext cx="11414832" cy="5693866"/>
          </a:xfrm>
          <a:prstGeom prst="rect">
            <a:avLst/>
          </a:prstGeom>
          <a:noFill/>
        </p:spPr>
        <p:txBody>
          <a:bodyPr wrap="square" rtlCol="0">
            <a:spAutoFit/>
          </a:bodyPr>
          <a:lstStyle/>
          <a:p>
            <a:endParaRPr lang="en-US" sz="2800" dirty="0"/>
          </a:p>
          <a:p>
            <a:r>
              <a:rPr lang="en-US" sz="2800" dirty="0"/>
              <a:t>Data of observations of </a:t>
            </a:r>
            <a:r>
              <a:rPr lang="en-US" sz="2800" b="1" dirty="0"/>
              <a:t>dissolved oxygen </a:t>
            </a:r>
            <a:r>
              <a:rPr lang="en-US" sz="2800" dirty="0"/>
              <a:t>concentration and </a:t>
            </a:r>
            <a:r>
              <a:rPr lang="en-US" sz="2800" b="1" dirty="0"/>
              <a:t>temperature</a:t>
            </a:r>
            <a:r>
              <a:rPr lang="en-US" sz="2800" dirty="0"/>
              <a:t>. As a partial characteristic of changes in the solid flow </a:t>
            </a:r>
            <a:r>
              <a:rPr lang="en-US" sz="2800" dirty="0" smtClean="0"/>
              <a:t>– monitoring observations of water </a:t>
            </a:r>
            <a:r>
              <a:rPr lang="en-US" sz="2800" b="1" dirty="0"/>
              <a:t>turbidity </a:t>
            </a:r>
            <a:r>
              <a:rPr lang="en-US" sz="2800" dirty="0" smtClean="0"/>
              <a:t>(</a:t>
            </a:r>
            <a:r>
              <a:rPr lang="en-US" sz="2800" dirty="0"/>
              <a:t>suspended solids concentration in </a:t>
            </a:r>
            <a:r>
              <a:rPr lang="en-US" sz="2800" dirty="0" smtClean="0"/>
              <a:t>water).</a:t>
            </a:r>
            <a:endParaRPr lang="en-US" sz="2800" dirty="0"/>
          </a:p>
          <a:p>
            <a:endParaRPr lang="en-US" sz="2800" dirty="0"/>
          </a:p>
          <a:p>
            <a:endParaRPr lang="en-US" sz="2800" dirty="0"/>
          </a:p>
          <a:p>
            <a:endParaRPr lang="en-US" sz="2800" dirty="0"/>
          </a:p>
          <a:p>
            <a:endParaRPr lang="en-US" sz="2800" dirty="0"/>
          </a:p>
          <a:p>
            <a:endParaRPr lang="en-US" sz="2800" dirty="0"/>
          </a:p>
          <a:p>
            <a:endParaRPr lang="en-US" sz="2800" dirty="0"/>
          </a:p>
          <a:p>
            <a:r>
              <a:rPr lang="en-US" sz="2800" dirty="0"/>
              <a:t>Main focus on gauging stations of the Ukrainian Hydromet, Moldovan Hydromet, Tiraspol Hydromet: Zaleschiki, Naslavcea, Mogilev-Podolsky, Otaci, Soroca, Hrusca, Camenca, Dubasari. </a:t>
            </a:r>
          </a:p>
        </p:txBody>
      </p:sp>
      <p:pic>
        <p:nvPicPr>
          <p:cNvPr id="8" name="Рисунок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B811FAF-784A-1C4A-8354-F690ECA7049A}"/>
              </a:ext>
            </a:extLst>
          </p:cNvPr>
          <p:cNvPicPr>
            <a:picLocks noChangeAspect="1"/>
          </p:cNvPicPr>
          <p:nvPr/>
        </p:nvPicPr>
        <p:blipFill>
          <a:blip r:embed="rId3"/>
          <a:stretch>
            <a:fillRect/>
          </a:stretch>
        </p:blipFill>
        <p:spPr>
          <a:xfrm>
            <a:off x="2717800" y="3209384"/>
            <a:ext cx="6756400" cy="1930400"/>
          </a:xfrm>
          <a:prstGeom prst="rect">
            <a:avLst/>
          </a:prstGeom>
        </p:spPr>
      </p:pic>
    </p:spTree>
    <p:extLst>
      <p:ext uri="{BB962C8B-B14F-4D97-AF65-F5344CB8AC3E}">
        <p14:creationId xmlns:p14="http://schemas.microsoft.com/office/powerpoint/2010/main" val="3183180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Диаграмма 4"/>
          <p:cNvGraphicFramePr>
            <a:graphicFrameLocks/>
          </p:cNvGraphicFramePr>
          <p:nvPr>
            <p:extLst/>
          </p:nvPr>
        </p:nvGraphicFramePr>
        <p:xfrm>
          <a:off x="5712460" y="3475236"/>
          <a:ext cx="4797034" cy="29052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Диаграмма 5"/>
          <p:cNvGraphicFramePr>
            <a:graphicFrameLocks/>
          </p:cNvGraphicFramePr>
          <p:nvPr>
            <p:extLst/>
          </p:nvPr>
        </p:nvGraphicFramePr>
        <p:xfrm>
          <a:off x="1468120" y="962156"/>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7" name="Прямоугольная выноска 6"/>
          <p:cNvSpPr/>
          <p:nvPr/>
        </p:nvSpPr>
        <p:spPr>
          <a:xfrm>
            <a:off x="1524000" y="4449576"/>
            <a:ext cx="4084320" cy="1112520"/>
          </a:xfrm>
          <a:prstGeom prst="wedgeRectCallout">
            <a:avLst>
              <a:gd name="adj1" fmla="val -35677"/>
              <a:gd name="adj2" fmla="val -129924"/>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latin typeface="Cambria" pitchFamily="18" charset="0"/>
              </a:rPr>
              <a:t>Mean annual suspended sediment discharge (kg/s) in Zaleschiki (1) and below the Dubasari HPP (tailwater) (2) in 1959-1980.</a:t>
            </a:r>
          </a:p>
        </p:txBody>
      </p:sp>
      <p:sp>
        <p:nvSpPr>
          <p:cNvPr id="8" name="Прямоугольная выноска 7"/>
          <p:cNvSpPr/>
          <p:nvPr/>
        </p:nvSpPr>
        <p:spPr>
          <a:xfrm>
            <a:off x="6416040" y="1615440"/>
            <a:ext cx="4099560" cy="1463040"/>
          </a:xfrm>
          <a:prstGeom prst="wedgeRectCallout">
            <a:avLst>
              <a:gd name="adj1" fmla="val -32161"/>
              <a:gd name="adj2" fmla="val 86679"/>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latin typeface="Cambria" pitchFamily="18" charset="0"/>
              </a:rPr>
              <a:t>Mean annual </a:t>
            </a:r>
            <a:r>
              <a:rPr lang="en-US" dirty="0">
                <a:latin typeface="Cambria" pitchFamily="18" charset="0"/>
              </a:rPr>
              <a:t>suspended sediment discharge (kg/s) in Zaleschiki (1) and below the Dniester HPP (Mogilev-Podolsky gauging station) (2) in 1990-2015.</a:t>
            </a:r>
          </a:p>
        </p:txBody>
      </p:sp>
      <p:sp>
        <p:nvSpPr>
          <p:cNvPr id="9" name="TextBox 8"/>
          <p:cNvSpPr txBox="1"/>
          <p:nvPr/>
        </p:nvSpPr>
        <p:spPr>
          <a:xfrm>
            <a:off x="4038600" y="1889256"/>
            <a:ext cx="411480" cy="381000"/>
          </a:xfrm>
          <a:prstGeom prst="rect">
            <a:avLst/>
          </a:prstGeom>
          <a:noFill/>
        </p:spPr>
        <p:txBody>
          <a:bodyPr wrap="square" rtlCol="0">
            <a:spAutoFit/>
          </a:bodyPr>
          <a:lstStyle/>
          <a:p>
            <a:r>
              <a:rPr lang="en-US" smtClean="0"/>
              <a:t>1</a:t>
            </a:r>
            <a:endParaRPr lang="en-US" dirty="0"/>
          </a:p>
        </p:txBody>
      </p:sp>
    </p:spTree>
    <p:extLst>
      <p:ext uri="{BB962C8B-B14F-4D97-AF65-F5344CB8AC3E}">
        <p14:creationId xmlns:p14="http://schemas.microsoft.com/office/powerpoint/2010/main" val="1597238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Диаграмма 4"/>
          <p:cNvGraphicFramePr>
            <a:graphicFrameLocks/>
          </p:cNvGraphicFramePr>
          <p:nvPr>
            <p:extLst/>
          </p:nvPr>
        </p:nvGraphicFramePr>
        <p:xfrm>
          <a:off x="1366685" y="114103"/>
          <a:ext cx="4672781" cy="24226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Диаграмма 5"/>
          <p:cNvGraphicFramePr>
            <a:graphicFrameLocks/>
          </p:cNvGraphicFramePr>
          <p:nvPr>
            <p:extLst/>
          </p:nvPr>
        </p:nvGraphicFramePr>
        <p:xfrm>
          <a:off x="1762921" y="3431460"/>
          <a:ext cx="3747936" cy="2163097"/>
        </p:xfrm>
        <a:graphic>
          <a:graphicData uri="http://schemas.openxmlformats.org/drawingml/2006/chart">
            <c:chart xmlns:c="http://schemas.openxmlformats.org/drawingml/2006/chart" xmlns:r="http://schemas.openxmlformats.org/officeDocument/2006/relationships" r:id="rId3"/>
          </a:graphicData>
        </a:graphic>
      </p:graphicFrame>
      <p:sp>
        <p:nvSpPr>
          <p:cNvPr id="7" name="Прямоугольная выноска 6"/>
          <p:cNvSpPr/>
          <p:nvPr/>
        </p:nvSpPr>
        <p:spPr>
          <a:xfrm>
            <a:off x="1598231" y="2609477"/>
            <a:ext cx="4264251" cy="738404"/>
          </a:xfrm>
          <a:prstGeom prst="wedgeRectCallout">
            <a:avLst>
              <a:gd name="adj1" fmla="val -29581"/>
              <a:gd name="adj2" fmla="val -77621"/>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600" dirty="0">
                <a:latin typeface="Cambria" pitchFamily="18" charset="0"/>
              </a:rPr>
              <a:t>Annual water temperatures (degrees) in Mogilev-Podolsky in 1951-1980 (1) and 1990-2015.</a:t>
            </a:r>
          </a:p>
        </p:txBody>
      </p:sp>
      <p:sp>
        <p:nvSpPr>
          <p:cNvPr id="2" name="TextBox 1"/>
          <p:cNvSpPr txBox="1"/>
          <p:nvPr/>
        </p:nvSpPr>
        <p:spPr>
          <a:xfrm>
            <a:off x="2961968" y="810539"/>
            <a:ext cx="275303" cy="369332"/>
          </a:xfrm>
          <a:prstGeom prst="rect">
            <a:avLst/>
          </a:prstGeom>
          <a:noFill/>
        </p:spPr>
        <p:txBody>
          <a:bodyPr wrap="square" rtlCol="0">
            <a:spAutoFit/>
          </a:bodyPr>
          <a:lstStyle/>
          <a:p>
            <a:r>
              <a:rPr lang="en-US" smtClean="0"/>
              <a:t>1</a:t>
            </a:r>
          </a:p>
        </p:txBody>
      </p:sp>
      <p:sp>
        <p:nvSpPr>
          <p:cNvPr id="8" name="Прямоугольная выноска 7"/>
          <p:cNvSpPr/>
          <p:nvPr/>
        </p:nvSpPr>
        <p:spPr>
          <a:xfrm>
            <a:off x="1762921" y="5879691"/>
            <a:ext cx="4099560" cy="796413"/>
          </a:xfrm>
          <a:prstGeom prst="wedgeRectCallout">
            <a:avLst>
              <a:gd name="adj1" fmla="val -16092"/>
              <a:gd name="adj2" fmla="val -127412"/>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600" dirty="0">
                <a:latin typeface="Cambria" pitchFamily="18" charset="0"/>
              </a:rPr>
              <a:t>Deviation of water temperature in 1990-2015 (degrees) at Mogilev-Podolsky gauging station compared to 1951-1980</a:t>
            </a:r>
          </a:p>
        </p:txBody>
      </p:sp>
      <p:graphicFrame>
        <p:nvGraphicFramePr>
          <p:cNvPr id="9" name="Диаграмма 8"/>
          <p:cNvGraphicFramePr>
            <a:graphicFrameLocks/>
          </p:cNvGraphicFramePr>
          <p:nvPr>
            <p:extLst/>
          </p:nvPr>
        </p:nvGraphicFramePr>
        <p:xfrm>
          <a:off x="6238936" y="123395"/>
          <a:ext cx="4650583" cy="25146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Диаграмма 9"/>
          <p:cNvGraphicFramePr>
            <a:graphicFrameLocks/>
          </p:cNvGraphicFramePr>
          <p:nvPr>
            <p:extLst/>
          </p:nvPr>
        </p:nvGraphicFramePr>
        <p:xfrm>
          <a:off x="6442588" y="3347882"/>
          <a:ext cx="3974812" cy="2192187"/>
        </p:xfrm>
        <a:graphic>
          <a:graphicData uri="http://schemas.openxmlformats.org/drawingml/2006/chart">
            <c:chart xmlns:c="http://schemas.openxmlformats.org/drawingml/2006/chart" xmlns:r="http://schemas.openxmlformats.org/officeDocument/2006/relationships" r:id="rId5"/>
          </a:graphicData>
        </a:graphic>
      </p:graphicFrame>
      <p:sp>
        <p:nvSpPr>
          <p:cNvPr id="11" name="Прямоугольная выноска 10"/>
          <p:cNvSpPr/>
          <p:nvPr/>
        </p:nvSpPr>
        <p:spPr>
          <a:xfrm>
            <a:off x="6176995" y="2637997"/>
            <a:ext cx="4719484" cy="586985"/>
          </a:xfrm>
          <a:prstGeom prst="wedgeRectCallout">
            <a:avLst>
              <a:gd name="adj1" fmla="val -18251"/>
              <a:gd name="adj2" fmla="val -70230"/>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600" dirty="0">
                <a:latin typeface="Cambria" pitchFamily="18" charset="0"/>
              </a:rPr>
              <a:t>Annual water </a:t>
            </a:r>
            <a:r>
              <a:rPr lang="en-US" sz="1600" dirty="0" smtClean="0">
                <a:latin typeface="Cambria" pitchFamily="18" charset="0"/>
              </a:rPr>
              <a:t>temperatures (degrees</a:t>
            </a:r>
            <a:r>
              <a:rPr lang="en-US" sz="1600" dirty="0">
                <a:latin typeface="Cambria" pitchFamily="18" charset="0"/>
              </a:rPr>
              <a:t>) in Hrusca in 1968-1980 (1) and 1990-2015.</a:t>
            </a:r>
          </a:p>
        </p:txBody>
      </p:sp>
      <p:sp>
        <p:nvSpPr>
          <p:cNvPr id="12" name="Прямоугольная выноска 11"/>
          <p:cNvSpPr/>
          <p:nvPr/>
        </p:nvSpPr>
        <p:spPr>
          <a:xfrm>
            <a:off x="6370197" y="5809876"/>
            <a:ext cx="4333080" cy="836724"/>
          </a:xfrm>
          <a:prstGeom prst="wedgeRectCallout">
            <a:avLst>
              <a:gd name="adj1" fmla="val -16703"/>
              <a:gd name="adj2" fmla="val -128141"/>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600" dirty="0">
                <a:latin typeface="Cambria" pitchFamily="18" charset="0"/>
              </a:rPr>
              <a:t>Deviation of water temperature in 1990-2015 (degrees) at Hrusca gauging station compared to 1968- 1980</a:t>
            </a:r>
          </a:p>
        </p:txBody>
      </p:sp>
    </p:spTree>
    <p:extLst>
      <p:ext uri="{BB962C8B-B14F-4D97-AF65-F5344CB8AC3E}">
        <p14:creationId xmlns:p14="http://schemas.microsoft.com/office/powerpoint/2010/main" val="1699324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descr="4_3 кис.png"/>
          <p:cNvPicPr>
            <a:picLocks noChangeAspect="1"/>
          </p:cNvPicPr>
          <p:nvPr/>
        </p:nvPicPr>
        <p:blipFill>
          <a:blip r:embed="rId2" cstate="print"/>
          <a:stretch>
            <a:fillRect/>
          </a:stretch>
        </p:blipFill>
        <p:spPr>
          <a:xfrm>
            <a:off x="7233276" y="1601422"/>
            <a:ext cx="3388164" cy="2110230"/>
          </a:xfrm>
          <a:prstGeom prst="rect">
            <a:avLst/>
          </a:prstGeom>
        </p:spPr>
      </p:pic>
      <p:pic>
        <p:nvPicPr>
          <p:cNvPr id="4" name="Рисунок 3" descr="4_3_1.png"/>
          <p:cNvPicPr>
            <a:picLocks noChangeAspect="1"/>
          </p:cNvPicPr>
          <p:nvPr/>
        </p:nvPicPr>
        <p:blipFill>
          <a:blip r:embed="rId3" cstate="print"/>
          <a:stretch>
            <a:fillRect/>
          </a:stretch>
        </p:blipFill>
        <p:spPr>
          <a:xfrm>
            <a:off x="1876396" y="1998223"/>
            <a:ext cx="5715040" cy="2993360"/>
          </a:xfrm>
          <a:prstGeom prst="rect">
            <a:avLst/>
          </a:prstGeom>
        </p:spPr>
      </p:pic>
      <p:sp>
        <p:nvSpPr>
          <p:cNvPr id="8" name="TextBox 7"/>
          <p:cNvSpPr txBox="1"/>
          <p:nvPr/>
        </p:nvSpPr>
        <p:spPr>
          <a:xfrm>
            <a:off x="2431027" y="3403876"/>
            <a:ext cx="892745" cy="307777"/>
          </a:xfrm>
          <a:prstGeom prst="rect">
            <a:avLst/>
          </a:prstGeom>
          <a:noFill/>
        </p:spPr>
        <p:txBody>
          <a:bodyPr wrap="none" rtlCol="0">
            <a:spAutoFit/>
          </a:bodyPr>
          <a:lstStyle/>
          <a:p>
            <a:r>
              <a:rPr lang="en-US" sz="1400" dirty="0">
                <a:latin typeface="Times New Roman" panose="02020603050405020304" pitchFamily="18" charset="0"/>
              </a:rPr>
              <a:t>Naslavcea</a:t>
            </a:r>
            <a:endParaRPr lang="en-US" sz="14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1301616" y="4905554"/>
            <a:ext cx="2324482" cy="1354217"/>
          </a:xfrm>
          <a:prstGeom prst="rect">
            <a:avLst/>
          </a:prstGeom>
          <a:noFill/>
        </p:spPr>
        <p:txBody>
          <a:bodyPr wrap="none" rtlCol="0">
            <a:spAutoFit/>
          </a:bodyPr>
          <a:lstStyle/>
          <a:p>
            <a:r>
              <a:rPr lang="en-US" sz="1600" dirty="0">
                <a:latin typeface="Cambria" pitchFamily="18" charset="0"/>
              </a:rPr>
              <a:t>Dissolved oxygen </a:t>
            </a:r>
          </a:p>
          <a:p>
            <a:r>
              <a:rPr lang="en-US" sz="1600" dirty="0">
                <a:latin typeface="Cambria" pitchFamily="18" charset="0"/>
              </a:rPr>
              <a:t>concentration in water </a:t>
            </a:r>
          </a:p>
          <a:p>
            <a:r>
              <a:rPr lang="en-US" sz="1600" dirty="0">
                <a:latin typeface="Cambria" pitchFamily="18" charset="0"/>
              </a:rPr>
              <a:t>in Naslavcea</a:t>
            </a:r>
            <a:r>
              <a:rPr lang="en-US" dirty="0" smtClean="0"/>
              <a:t> </a:t>
            </a:r>
          </a:p>
          <a:p>
            <a:r>
              <a:rPr lang="en-US" sz="1600" dirty="0">
                <a:latin typeface="Cambria" pitchFamily="18" charset="0"/>
              </a:rPr>
              <a:t>fluctuated (mg / cu dm):</a:t>
            </a:r>
          </a:p>
          <a:p>
            <a:r>
              <a:rPr lang="en-US" sz="1600" dirty="0">
                <a:latin typeface="Cambria" pitchFamily="18" charset="0"/>
              </a:rPr>
              <a:t>5.48 </a:t>
            </a:r>
            <a:r>
              <a:rPr lang="en-US" sz="1600" dirty="0" smtClean="0">
                <a:latin typeface="Cambria" pitchFamily="18" charset="0"/>
              </a:rPr>
              <a:t>to 14.0</a:t>
            </a:r>
            <a:endParaRPr lang="en-US" sz="1600" dirty="0">
              <a:latin typeface="Cambria" pitchFamily="18" charset="0"/>
            </a:endParaRPr>
          </a:p>
        </p:txBody>
      </p:sp>
      <p:sp>
        <p:nvSpPr>
          <p:cNvPr id="10" name="Прямоугольник 9"/>
          <p:cNvSpPr/>
          <p:nvPr/>
        </p:nvSpPr>
        <p:spPr>
          <a:xfrm>
            <a:off x="4363066" y="5258252"/>
            <a:ext cx="3069243" cy="1323439"/>
          </a:xfrm>
          <a:prstGeom prst="rect">
            <a:avLst/>
          </a:prstGeom>
        </p:spPr>
        <p:txBody>
          <a:bodyPr wrap="square">
            <a:spAutoFit/>
          </a:bodyPr>
          <a:lstStyle/>
          <a:p>
            <a:r>
              <a:rPr lang="en-US" sz="1600" dirty="0">
                <a:latin typeface="Cambria" pitchFamily="18" charset="0"/>
              </a:rPr>
              <a:t>Dissolved oxygen </a:t>
            </a:r>
          </a:p>
          <a:p>
            <a:r>
              <a:rPr lang="en-US" sz="1600" dirty="0">
                <a:latin typeface="Cambria" pitchFamily="18" charset="0"/>
              </a:rPr>
              <a:t>concentration in water </a:t>
            </a:r>
          </a:p>
          <a:p>
            <a:r>
              <a:rPr lang="en-US" sz="1600" dirty="0">
                <a:latin typeface="Cambria" pitchFamily="18" charset="0"/>
              </a:rPr>
              <a:t>Otaci fluctuated (mg / cu dm):</a:t>
            </a:r>
          </a:p>
          <a:p>
            <a:r>
              <a:rPr lang="en-US" sz="1600" dirty="0">
                <a:latin typeface="Cambria" pitchFamily="18" charset="0"/>
              </a:rPr>
              <a:t>4.90 to 12.8</a:t>
            </a:r>
          </a:p>
        </p:txBody>
      </p:sp>
      <p:sp>
        <p:nvSpPr>
          <p:cNvPr id="11" name="Прямоугольник 10"/>
          <p:cNvSpPr/>
          <p:nvPr/>
        </p:nvSpPr>
        <p:spPr>
          <a:xfrm>
            <a:off x="7432308" y="5066519"/>
            <a:ext cx="3454460" cy="1323439"/>
          </a:xfrm>
          <a:prstGeom prst="rect">
            <a:avLst/>
          </a:prstGeom>
        </p:spPr>
        <p:txBody>
          <a:bodyPr wrap="square">
            <a:spAutoFit/>
          </a:bodyPr>
          <a:lstStyle/>
          <a:p>
            <a:r>
              <a:rPr lang="en-US" sz="1600" dirty="0">
                <a:latin typeface="Cambria" pitchFamily="18" charset="0"/>
              </a:rPr>
              <a:t>Dissolved oxygen </a:t>
            </a:r>
          </a:p>
          <a:p>
            <a:r>
              <a:rPr lang="en-US" sz="1600" dirty="0">
                <a:latin typeface="Cambria" pitchFamily="18" charset="0"/>
              </a:rPr>
              <a:t>concentration in water </a:t>
            </a:r>
          </a:p>
          <a:p>
            <a:r>
              <a:rPr lang="en-US" sz="1600" dirty="0">
                <a:latin typeface="Cambria" pitchFamily="18" charset="0"/>
              </a:rPr>
              <a:t>in Soroca (above the city) fluctuated (mg / cu dm):</a:t>
            </a:r>
          </a:p>
          <a:p>
            <a:r>
              <a:rPr lang="en-US" sz="1600" dirty="0">
                <a:latin typeface="Cambria" pitchFamily="18" charset="0"/>
              </a:rPr>
              <a:t>5.96 to 18.0</a:t>
            </a:r>
          </a:p>
        </p:txBody>
      </p:sp>
      <p:sp>
        <p:nvSpPr>
          <p:cNvPr id="15" name="TextBox 14"/>
          <p:cNvSpPr txBox="1"/>
          <p:nvPr/>
        </p:nvSpPr>
        <p:spPr>
          <a:xfrm>
            <a:off x="618978" y="94955"/>
            <a:ext cx="11240087" cy="1200329"/>
          </a:xfrm>
          <a:prstGeom prst="rect">
            <a:avLst/>
          </a:prstGeom>
          <a:noFill/>
        </p:spPr>
        <p:txBody>
          <a:bodyPr wrap="square" rtlCol="0">
            <a:spAutoFit/>
          </a:bodyPr>
          <a:lstStyle/>
          <a:p>
            <a:pPr algn="just"/>
            <a:r>
              <a:rPr lang="en-US" dirty="0">
                <a:latin typeface="Cambria" pitchFamily="18" charset="0"/>
              </a:rPr>
              <a:t>Oxygen and thermal stratification in the Dniester reservoir, the volumes of water discharges from HPP and HPP-2,  and the residence time of water in the buffer reservoir are important factors of oxygen regime formation in the transboundary section. These may have an impact on daily variations in dissolved oxygen concentration in the water.</a:t>
            </a:r>
          </a:p>
        </p:txBody>
      </p:sp>
      <p:sp>
        <p:nvSpPr>
          <p:cNvPr id="17" name="TextBox 16"/>
          <p:cNvSpPr txBox="1"/>
          <p:nvPr/>
        </p:nvSpPr>
        <p:spPr>
          <a:xfrm>
            <a:off x="3476172" y="3511566"/>
            <a:ext cx="649217" cy="307777"/>
          </a:xfrm>
          <a:prstGeom prst="rect">
            <a:avLst/>
          </a:prstGeom>
          <a:noFill/>
        </p:spPr>
        <p:txBody>
          <a:bodyPr wrap="none" rtlCol="0">
            <a:spAutoFit/>
          </a:bodyPr>
          <a:lstStyle/>
          <a:p>
            <a:r>
              <a:rPr lang="en-US" sz="1400" dirty="0">
                <a:latin typeface="Times New Roman" panose="02020603050405020304" pitchFamily="18" charset="0"/>
              </a:rPr>
              <a:t>Otaci</a:t>
            </a:r>
          </a:p>
        </p:txBody>
      </p:sp>
      <p:sp>
        <p:nvSpPr>
          <p:cNvPr id="18" name="TextBox 17"/>
          <p:cNvSpPr txBox="1"/>
          <p:nvPr/>
        </p:nvSpPr>
        <p:spPr>
          <a:xfrm>
            <a:off x="7358566" y="4738746"/>
            <a:ext cx="756938" cy="307777"/>
          </a:xfrm>
          <a:prstGeom prst="rect">
            <a:avLst/>
          </a:prstGeom>
          <a:noFill/>
        </p:spPr>
        <p:txBody>
          <a:bodyPr wrap="none" rtlCol="0">
            <a:spAutoFit/>
          </a:bodyPr>
          <a:lstStyle/>
          <a:p>
            <a:r>
              <a:rPr lang="en-US" sz="1400" dirty="0">
                <a:latin typeface="Times New Roman" panose="02020603050405020304" pitchFamily="18" charset="0"/>
              </a:rPr>
              <a:t>Soroca</a:t>
            </a:r>
          </a:p>
        </p:txBody>
      </p:sp>
      <p:sp>
        <p:nvSpPr>
          <p:cNvPr id="19" name="Скругленный прямоугольник 18"/>
          <p:cNvSpPr/>
          <p:nvPr/>
        </p:nvSpPr>
        <p:spPr>
          <a:xfrm>
            <a:off x="8016241" y="1570913"/>
            <a:ext cx="1931679" cy="429415"/>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latin typeface="Cambria" panose="02040503050406030204" pitchFamily="18" charset="0"/>
              </a:rPr>
              <a:t>September 2014</a:t>
            </a:r>
          </a:p>
        </p:txBody>
      </p:sp>
      <p:sp>
        <p:nvSpPr>
          <p:cNvPr id="20" name="Скругленный прямоугольник 19"/>
          <p:cNvSpPr/>
          <p:nvPr/>
        </p:nvSpPr>
        <p:spPr>
          <a:xfrm>
            <a:off x="1237370" y="4584921"/>
            <a:ext cx="1575783" cy="330465"/>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i="1" dirty="0">
                <a:solidFill>
                  <a:sysClr val="windowText" lastClr="000000"/>
                </a:solidFill>
                <a:latin typeface="Cambria" panose="02040503050406030204" pitchFamily="18" charset="0"/>
              </a:rPr>
              <a:t>2009-2015</a:t>
            </a:r>
          </a:p>
        </p:txBody>
      </p:sp>
      <p:sp>
        <p:nvSpPr>
          <p:cNvPr id="21" name="Скругленный прямоугольник 20"/>
          <p:cNvSpPr/>
          <p:nvPr/>
        </p:nvSpPr>
        <p:spPr>
          <a:xfrm>
            <a:off x="4733917" y="4949802"/>
            <a:ext cx="1575783" cy="330465"/>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i="1" dirty="0">
                <a:solidFill>
                  <a:sysClr val="windowText" lastClr="000000"/>
                </a:solidFill>
                <a:latin typeface="Cambria" panose="02040503050406030204" pitchFamily="18" charset="0"/>
              </a:rPr>
              <a:t>2008-2015</a:t>
            </a:r>
          </a:p>
        </p:txBody>
      </p:sp>
      <p:sp>
        <p:nvSpPr>
          <p:cNvPr id="22" name="Скругленный прямоугольник 21"/>
          <p:cNvSpPr/>
          <p:nvPr/>
        </p:nvSpPr>
        <p:spPr>
          <a:xfrm>
            <a:off x="8563581" y="4797402"/>
            <a:ext cx="1575783" cy="330465"/>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i="1" dirty="0">
                <a:solidFill>
                  <a:sysClr val="windowText" lastClr="000000"/>
                </a:solidFill>
                <a:latin typeface="Cambria" panose="02040503050406030204" pitchFamily="18" charset="0"/>
              </a:rPr>
              <a:t>1990-2010</a:t>
            </a:r>
          </a:p>
        </p:txBody>
      </p:sp>
    </p:spTree>
    <p:extLst>
      <p:ext uri="{BB962C8B-B14F-4D97-AF65-F5344CB8AC3E}">
        <p14:creationId xmlns:p14="http://schemas.microsoft.com/office/powerpoint/2010/main" val="2774208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D8240AA-842D-0F42-B9B0-F8B91A59ED08}"/>
              </a:ext>
            </a:extLst>
          </p:cNvPr>
          <p:cNvSpPr>
            <a:spLocks noGrp="1"/>
          </p:cNvSpPr>
          <p:nvPr>
            <p:ph idx="1"/>
          </p:nvPr>
        </p:nvSpPr>
        <p:spPr>
          <a:xfrm>
            <a:off x="528638" y="160021"/>
            <a:ext cx="11414833" cy="2203351"/>
          </a:xfrm>
        </p:spPr>
        <p:txBody>
          <a:bodyPr>
            <a:normAutofit/>
          </a:bodyPr>
          <a:lstStyle/>
          <a:p>
            <a:pPr marL="0" indent="0">
              <a:buNone/>
            </a:pPr>
            <a:r>
              <a:rPr lang="en-US" b="1" dirty="0">
                <a:solidFill>
                  <a:srgbClr val="0070C0"/>
                </a:solidFill>
              </a:rPr>
              <a:t>Analysis and first results: </a:t>
            </a:r>
            <a:r>
              <a:rPr lang="en-US" sz="4000" b="1" dirty="0">
                <a:solidFill>
                  <a:srgbClr val="0070C0"/>
                </a:solidFill>
              </a:rPr>
              <a:t>HYDROBIOLOGY</a:t>
            </a:r>
          </a:p>
        </p:txBody>
      </p:sp>
      <p:sp>
        <p:nvSpPr>
          <p:cNvPr id="2" name="TextBox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4A63A94-EE51-2043-8103-BF08CA763CEB}"/>
              </a:ext>
            </a:extLst>
          </p:cNvPr>
          <p:cNvSpPr txBox="1"/>
          <p:nvPr/>
        </p:nvSpPr>
        <p:spPr>
          <a:xfrm>
            <a:off x="528638" y="1000086"/>
            <a:ext cx="11663362" cy="4832092"/>
          </a:xfrm>
          <a:prstGeom prst="rect">
            <a:avLst/>
          </a:prstGeom>
          <a:noFill/>
        </p:spPr>
        <p:txBody>
          <a:bodyPr wrap="square" rtlCol="0">
            <a:spAutoFit/>
          </a:bodyPr>
          <a:lstStyle/>
          <a:p>
            <a:r>
              <a:rPr lang="en-US" sz="2800" dirty="0"/>
              <a:t>Data on species, dominant species, aggregate quantitative indicators of aquatic organisms (size, biomass, etc.) along with additional indicators (biotic indices, saprobity indices, etc.).</a:t>
            </a:r>
          </a:p>
          <a:p>
            <a:endParaRPr lang="en-US" sz="2800" dirty="0"/>
          </a:p>
          <a:p>
            <a:endParaRPr lang="en-US" sz="2800" dirty="0"/>
          </a:p>
          <a:p>
            <a:endParaRPr lang="en-US" sz="2800" dirty="0"/>
          </a:p>
          <a:p>
            <a:endParaRPr lang="en-US" sz="2800" dirty="0"/>
          </a:p>
          <a:p>
            <a:endParaRPr lang="en-US" sz="2800" dirty="0"/>
          </a:p>
          <a:p>
            <a:endParaRPr lang="en-US" sz="2800" dirty="0"/>
          </a:p>
          <a:p>
            <a:endParaRPr lang="en-US" sz="2800" dirty="0"/>
          </a:p>
        </p:txBody>
      </p:sp>
      <p:pic>
        <p:nvPicPr>
          <p:cNvPr id="4" name="Рисунок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B296A9E-4D4D-B44A-81C1-D6F638E15BDF}"/>
              </a:ext>
            </a:extLst>
          </p:cNvPr>
          <p:cNvPicPr>
            <a:picLocks noChangeAspect="1"/>
          </p:cNvPicPr>
          <p:nvPr/>
        </p:nvPicPr>
        <p:blipFill>
          <a:blip r:embed="rId3"/>
          <a:stretch>
            <a:fillRect/>
          </a:stretch>
        </p:blipFill>
        <p:spPr>
          <a:xfrm>
            <a:off x="719467" y="2992421"/>
            <a:ext cx="8191500" cy="2374900"/>
          </a:xfrm>
          <a:prstGeom prst="rect">
            <a:avLst/>
          </a:prstGeom>
        </p:spPr>
      </p:pic>
    </p:spTree>
    <p:extLst>
      <p:ext uri="{BB962C8B-B14F-4D97-AF65-F5344CB8AC3E}">
        <p14:creationId xmlns:p14="http://schemas.microsoft.com/office/powerpoint/2010/main" val="2505052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3DE916D-869A-DB40-B8A8-48E0B4C492F8}"/>
              </a:ext>
            </a:extLst>
          </p:cNvPr>
          <p:cNvSpPr>
            <a:spLocks noGrp="1"/>
          </p:cNvSpPr>
          <p:nvPr>
            <p:ph type="title"/>
          </p:nvPr>
        </p:nvSpPr>
        <p:spPr>
          <a:xfrm>
            <a:off x="793750" y="95250"/>
            <a:ext cx="10302875" cy="598488"/>
          </a:xfrm>
        </p:spPr>
        <p:txBody>
          <a:bodyPr/>
          <a:lstStyle/>
          <a:p>
            <a:pPr eaLnBrk="1" hangingPunct="1">
              <a:lnSpc>
                <a:spcPct val="107000"/>
              </a:lnSpc>
            </a:pPr>
            <a:r>
              <a:rPr lang="en-US" altLang="uk-UA" sz="2800" b="1" dirty="0">
                <a:latin typeface="Times New Roman" panose="02020603050405020304" pitchFamily="18" charset="0"/>
              </a:rPr>
              <a:t>Key Monographs and Publications</a:t>
            </a:r>
            <a:endParaRPr lang="en-US" altLang="uk-UA" sz="28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Таблиця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9E0B35E-F50C-4B40-8FB0-DDB31645B4A6}"/>
              </a:ext>
            </a:extLst>
          </p:cNvPr>
          <p:cNvGraphicFramePr>
            <a:graphicFrameLocks noGrp="1"/>
          </p:cNvGraphicFramePr>
          <p:nvPr>
            <p:extLst>
              <p:ext uri="{D42A27DB-BD31-4B8C-83A1-F6EECF244321}">
                <p14:modId xmlns:p14="http://schemas.microsoft.com/office/powerpoint/2010/main" val="3105840383"/>
              </p:ext>
            </p:extLst>
          </p:nvPr>
        </p:nvGraphicFramePr>
        <p:xfrm>
          <a:off x="793750" y="840716"/>
          <a:ext cx="10058400" cy="5789168"/>
        </p:xfrm>
        <a:graphic>
          <a:graphicData uri="http://schemas.openxmlformats.org/drawingml/2006/table">
            <a:tbl>
              <a:tblPr/>
              <a:tblGrid>
                <a:gridCol w="10058400">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395261009"/>
                    </a:ext>
                  </a:extLst>
                </a:gridCol>
              </a:tblGrid>
              <a:tr h="304800">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endParaRPr kumimoji="0" lang="uk-UA" altLang="uk-UA" sz="12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0126" marR="4012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434458943"/>
                  </a:ext>
                </a:extLst>
              </a:tr>
              <a:tr h="5278437">
                <a:tc>
                  <a:txBody>
                    <a:bodyPr/>
                    <a:lstStyle>
                      <a:lvl1pPr marL="342900" indent="-342900"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342900" marR="0" lvl="0" indent="-342900" algn="just" defTabSz="457200" rtl="0" eaLnBrk="1" fontAlgn="base" latinLnBrk="0" hangingPunct="1">
                        <a:lnSpc>
                          <a:spcPct val="100000"/>
                        </a:lnSpc>
                        <a:spcBef>
                          <a:spcPct val="0"/>
                        </a:spcBef>
                        <a:spcAft>
                          <a:spcPts val="400"/>
                        </a:spcAft>
                        <a:buClrTx/>
                        <a:buSzTx/>
                        <a:buFont typeface="Century Gothic" panose="020B0502020202020204" pitchFamily="34" charset="0"/>
                        <a:buAutoNum type="arabicPeriod"/>
                        <a:tabLst/>
                      </a:pPr>
                      <a:r>
                        <a:rPr kumimoji="0" lang="en-US" altLang="uk-UA" sz="1200" b="0" i="0" u="none" strike="noStrike" cap="none" normalizeH="0" baseline="0" dirty="0">
                          <a:ln>
                            <a:noFill/>
                          </a:ln>
                          <a:solidFill>
                            <a:srgbClr val="000000"/>
                          </a:solidFill>
                          <a:effectLst/>
                          <a:latin typeface="Times New Roman" panose="02020603050405020304" pitchFamily="18" charset="0"/>
                        </a:rPr>
                        <a:t>Hydrobiological regime of the Dniester and its basins / Edited by L.P. Braginsky.- Kiev: Naukova Dumka, 1992.- 356 p.</a:t>
                      </a:r>
                      <a:endParaRPr kumimoji="0" lang="en-US" altLang="uk-UA"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just" defTabSz="457200" rtl="0" eaLnBrk="1" fontAlgn="base" latinLnBrk="0" hangingPunct="1">
                        <a:lnSpc>
                          <a:spcPct val="100000"/>
                        </a:lnSpc>
                        <a:spcBef>
                          <a:spcPct val="0"/>
                        </a:spcBef>
                        <a:spcAft>
                          <a:spcPts val="400"/>
                        </a:spcAft>
                        <a:buClrTx/>
                        <a:buSzTx/>
                        <a:buFont typeface="Century Gothic" panose="020B0502020202020204" pitchFamily="34" charset="0"/>
                        <a:buAutoNum type="arabicPeriod"/>
                        <a:tabLst/>
                      </a:pPr>
                      <a:r>
                        <a:rPr kumimoji="0" lang="en-US" altLang="uk-UA" sz="1200" b="0" i="0" u="none" strike="noStrike" cap="none" normalizeH="0" baseline="0" dirty="0" smtClean="0">
                          <a:ln>
                            <a:noFill/>
                          </a:ln>
                          <a:solidFill>
                            <a:srgbClr val="000000"/>
                          </a:solidFill>
                          <a:effectLst/>
                          <a:latin typeface="Times New Roman" panose="02020603050405020304" pitchFamily="18" charset="0"/>
                        </a:rPr>
                        <a:t>Lower Dniester Ecosystem under Severe Anthropogenic Pressure/Edited by I.M. </a:t>
                      </a:r>
                      <a:r>
                        <a:rPr kumimoji="0" lang="en-US" altLang="uk-UA" sz="1200" b="0" i="0" u="none" strike="noStrike" cap="none" normalizeH="0" baseline="0" dirty="0" err="1" smtClean="0">
                          <a:ln>
                            <a:noFill/>
                          </a:ln>
                          <a:solidFill>
                            <a:srgbClr val="000000"/>
                          </a:solidFill>
                          <a:effectLst/>
                          <a:latin typeface="Times New Roman" panose="02020603050405020304" pitchFamily="18" charset="0"/>
                        </a:rPr>
                        <a:t>Gania</a:t>
                      </a:r>
                      <a:r>
                        <a:rPr kumimoji="0" lang="en-US" altLang="uk-UA" sz="1200" b="0" i="0" u="none" strike="noStrike" cap="none" normalizeH="0" baseline="0" dirty="0" smtClean="0">
                          <a:ln>
                            <a:noFill/>
                          </a:ln>
                          <a:solidFill>
                            <a:srgbClr val="000000"/>
                          </a:solidFill>
                          <a:effectLst/>
                          <a:latin typeface="Times New Roman" panose="02020603050405020304" pitchFamily="18" charset="0"/>
                        </a:rPr>
                        <a:t>.- Chisinau: </a:t>
                      </a:r>
                      <a:r>
                        <a:rPr kumimoji="0" lang="en-US" altLang="uk-UA" sz="1200" b="0" i="0" u="none" strike="noStrike" cap="none" normalizeH="0" baseline="0" dirty="0" err="1" smtClean="0">
                          <a:ln>
                            <a:noFill/>
                          </a:ln>
                          <a:solidFill>
                            <a:srgbClr val="000000"/>
                          </a:solidFill>
                          <a:effectLst/>
                          <a:latin typeface="Times New Roman" panose="02020603050405020304" pitchFamily="18" charset="0"/>
                        </a:rPr>
                        <a:t>Ştiinţǎ</a:t>
                      </a:r>
                      <a:r>
                        <a:rPr kumimoji="0" lang="en-US" altLang="uk-UA" sz="1200" b="0" i="0" u="none" strike="noStrike" cap="none" normalizeH="0" baseline="0" dirty="0" smtClean="0">
                          <a:ln>
                            <a:noFill/>
                          </a:ln>
                          <a:solidFill>
                            <a:srgbClr val="000000"/>
                          </a:solidFill>
                          <a:effectLst/>
                          <a:latin typeface="Times New Roman" panose="02020603050405020304" pitchFamily="18" charset="0"/>
                        </a:rPr>
                        <a:t>, 1990.- 260 p.</a:t>
                      </a:r>
                      <a:endParaRPr kumimoji="0" lang="en-US" altLang="uk-UA"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just" defTabSz="457200" rtl="0" eaLnBrk="1" fontAlgn="base" latinLnBrk="0" hangingPunct="1">
                        <a:lnSpc>
                          <a:spcPct val="100000"/>
                        </a:lnSpc>
                        <a:spcBef>
                          <a:spcPct val="0"/>
                        </a:spcBef>
                        <a:spcAft>
                          <a:spcPts val="400"/>
                        </a:spcAft>
                        <a:buClrTx/>
                        <a:buSzTx/>
                        <a:buFont typeface="Century Gothic" panose="020B0502020202020204" pitchFamily="34" charset="0"/>
                        <a:buAutoNum type="arabicPeriod"/>
                        <a:tabLst/>
                      </a:pPr>
                      <a:r>
                        <a:rPr kumimoji="0" lang="en-US" altLang="uk-UA" sz="1200" b="0" i="0" u="none" strike="noStrike" cap="none" normalizeH="0" baseline="0" dirty="0">
                          <a:ln>
                            <a:noFill/>
                          </a:ln>
                          <a:solidFill>
                            <a:srgbClr val="000000"/>
                          </a:solidFill>
                          <a:effectLst/>
                          <a:latin typeface="Times New Roman" panose="02020603050405020304" pitchFamily="18" charset="0"/>
                        </a:rPr>
                        <a:t>Shevtsova L.V. Ecological State of the Dniester River / L.V. Shevtsova, K.A. Aliev, O.A. Kuzko [and others]. - Kiev, 1998. - 148 p.</a:t>
                      </a:r>
                      <a:endParaRPr kumimoji="0" lang="en-US" altLang="uk-UA"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just" defTabSz="457200" rtl="0" eaLnBrk="1" fontAlgn="base" latinLnBrk="0" hangingPunct="1">
                        <a:lnSpc>
                          <a:spcPct val="100000"/>
                        </a:lnSpc>
                        <a:spcBef>
                          <a:spcPct val="0"/>
                        </a:spcBef>
                        <a:spcAft>
                          <a:spcPts val="400"/>
                        </a:spcAft>
                        <a:buClrTx/>
                        <a:buSzTx/>
                        <a:buFont typeface="Century Gothic" panose="020B0502020202020204" pitchFamily="34" charset="0"/>
                        <a:buAutoNum type="arabicPeriod"/>
                        <a:tabLst/>
                      </a:pPr>
                      <a:r>
                        <a:rPr kumimoji="0" lang="en-US" altLang="uk-UA" sz="1200" b="0" i="0" u="none" strike="noStrike" cap="none" normalizeH="0" baseline="0" dirty="0">
                          <a:ln>
                            <a:noFill/>
                          </a:ln>
                          <a:solidFill>
                            <a:srgbClr val="000000"/>
                          </a:solidFill>
                          <a:effectLst/>
                          <a:latin typeface="Times New Roman" panose="02020603050405020304" pitchFamily="18" charset="0"/>
                        </a:rPr>
                        <a:t>Shevtsova L.V. Hydroecological Characteristics of the Transboundary Section of the Middle Reaches of the Dniester River / L.V. Shevtsova, I.Kh. Bruma, O.A. Kuzko, T.D.Sharapanovskaya, V.A. Tkachenko, G.A. Zhdanova, S.A. Afanasyev // Hydrobiol.Journal - 1999. - V. 35, No 2. - P. 3–14.</a:t>
                      </a:r>
                      <a:endParaRPr kumimoji="0" lang="en-US" altLang="uk-UA"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l" defTabSz="457200" rtl="0" eaLnBrk="1" fontAlgn="base" latinLnBrk="0" hangingPunct="1">
                        <a:lnSpc>
                          <a:spcPct val="115000"/>
                        </a:lnSpc>
                        <a:spcBef>
                          <a:spcPct val="0"/>
                        </a:spcBef>
                        <a:spcAft>
                          <a:spcPts val="400"/>
                        </a:spcAft>
                        <a:buClrTx/>
                        <a:buSzTx/>
                        <a:buFont typeface="Century Gothic" panose="020B0502020202020204" pitchFamily="34" charset="0"/>
                        <a:buAutoNum type="arabicPeriod"/>
                        <a:tabLst/>
                      </a:pPr>
                      <a:r>
                        <a:rPr kumimoji="0" lang="en-US" altLang="uk-UA" sz="1200" b="0" i="0" u="none" strike="noStrike" cap="none" normalizeH="0" baseline="0" dirty="0">
                          <a:ln>
                            <a:noFill/>
                          </a:ln>
                          <a:solidFill>
                            <a:schemeClr val="tx1"/>
                          </a:solidFill>
                          <a:effectLst/>
                          <a:latin typeface="Times New Roman" panose="02020603050405020304" pitchFamily="18" charset="0"/>
                        </a:rPr>
                        <a:t>Yaroshenko M.F. Hydrofauna of the Dniester River. - M.: USSR Academy of Sciences Press, 1957. – 168 p.</a:t>
                      </a:r>
                      <a:endParaRPr kumimoji="0" lang="en-US" altLang="uk-UA"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base" latinLnBrk="0" hangingPunct="1">
                        <a:lnSpc>
                          <a:spcPct val="115000"/>
                        </a:lnSpc>
                        <a:spcBef>
                          <a:spcPct val="0"/>
                        </a:spcBef>
                        <a:spcAft>
                          <a:spcPts val="400"/>
                        </a:spcAft>
                        <a:buClrTx/>
                        <a:buSzTx/>
                        <a:buFont typeface="Century Gothic" panose="020B0502020202020204" pitchFamily="34" charset="0"/>
                        <a:buAutoNum type="arabicPeriod"/>
                        <a:tabLst/>
                      </a:pPr>
                      <a:r>
                        <a:rPr kumimoji="0" lang="en-US" altLang="uk-UA" sz="1200" b="0" i="0" u="none" strike="noStrike" cap="none" normalizeH="0" baseline="0" dirty="0">
                          <a:ln>
                            <a:noFill/>
                          </a:ln>
                          <a:solidFill>
                            <a:schemeClr val="tx1"/>
                          </a:solidFill>
                          <a:effectLst/>
                          <a:latin typeface="Times New Roman" panose="02020603050405020304" pitchFamily="18" charset="0"/>
                        </a:rPr>
                        <a:t>Dubasari Reservoir (Formation and Fisheries Significance) / Edited by  Associate Member of MSSR Academy of Sciences M.F. Yaroshenko. - M .: Nauka, 1964. - 230 p.</a:t>
                      </a:r>
                      <a:endParaRPr kumimoji="0" lang="en-US" altLang="uk-UA"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base" latinLnBrk="0" hangingPunct="1">
                        <a:lnSpc>
                          <a:spcPct val="115000"/>
                        </a:lnSpc>
                        <a:spcBef>
                          <a:spcPct val="0"/>
                        </a:spcBef>
                        <a:spcAft>
                          <a:spcPts val="400"/>
                        </a:spcAft>
                        <a:buClrTx/>
                        <a:buSzTx/>
                        <a:buFont typeface="Century Gothic" panose="020B0502020202020204" pitchFamily="34" charset="0"/>
                        <a:buAutoNum type="arabicPeriod"/>
                        <a:tabLst/>
                      </a:pPr>
                      <a:r>
                        <a:rPr kumimoji="0" lang="en-US" altLang="uk-UA" sz="1200" b="0" i="0" u="none" strike="noStrike" cap="none" normalizeH="0" baseline="0" dirty="0">
                          <a:ln>
                            <a:noFill/>
                          </a:ln>
                          <a:solidFill>
                            <a:schemeClr val="tx1"/>
                          </a:solidFill>
                          <a:effectLst/>
                          <a:latin typeface="Times New Roman" panose="02020603050405020304" pitchFamily="18" charset="0"/>
                        </a:rPr>
                        <a:t>Markovsky Yu.M. Invertebrate Fauna in the Lower Reaches of Ukrainian Rivers. Conditions of </a:t>
                      </a:r>
                      <a:r>
                        <a:rPr kumimoji="0" lang="en-US" altLang="uk-UA" sz="1200" b="0" i="0" u="none" strike="noStrike" cap="none" normalizeH="0" baseline="0" dirty="0" smtClean="0">
                          <a:ln>
                            <a:noFill/>
                          </a:ln>
                          <a:solidFill>
                            <a:schemeClr val="tx1"/>
                          </a:solidFill>
                          <a:effectLst/>
                          <a:latin typeface="Times New Roman" panose="02020603050405020304" pitchFamily="18" charset="0"/>
                        </a:rPr>
                        <a:t>Its Existence </a:t>
                      </a:r>
                      <a:r>
                        <a:rPr kumimoji="0" lang="en-US" altLang="uk-UA" sz="1200" b="0" i="0" u="none" strike="noStrike" cap="none" normalizeH="0" baseline="0" dirty="0">
                          <a:ln>
                            <a:noFill/>
                          </a:ln>
                          <a:solidFill>
                            <a:schemeClr val="tx1"/>
                          </a:solidFill>
                          <a:effectLst/>
                          <a:latin typeface="Times New Roman" panose="02020603050405020304" pitchFamily="18" charset="0"/>
                        </a:rPr>
                        <a:t>and Ways of Use. // Water Bodies of Dniester Delta and Dniester Liman. – K: USSR Academy of Sciences Press, 1953. – P.1 – 196 p.</a:t>
                      </a:r>
                      <a:endParaRPr kumimoji="0" lang="en-US" altLang="uk-UA"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base" latinLnBrk="0" hangingPunct="1">
                        <a:lnSpc>
                          <a:spcPct val="115000"/>
                        </a:lnSpc>
                        <a:spcBef>
                          <a:spcPct val="0"/>
                        </a:spcBef>
                        <a:spcAft>
                          <a:spcPts val="400"/>
                        </a:spcAft>
                        <a:buClrTx/>
                        <a:buSzTx/>
                        <a:buFont typeface="Century Gothic" panose="020B0502020202020204" pitchFamily="34" charset="0"/>
                        <a:buAutoNum type="arabicPeriod"/>
                        <a:tabLst/>
                      </a:pPr>
                      <a:r>
                        <a:rPr kumimoji="0" lang="en-US" altLang="uk-UA" sz="1200" b="0" i="0" u="none" strike="noStrike" cap="none" normalizeH="0" baseline="0" dirty="0">
                          <a:ln>
                            <a:noFill/>
                          </a:ln>
                          <a:solidFill>
                            <a:schemeClr val="tx1"/>
                          </a:solidFill>
                          <a:effectLst/>
                          <a:latin typeface="Times New Roman" panose="02020603050405020304" pitchFamily="18" charset="0"/>
                        </a:rPr>
                        <a:t>“Integrated Transboundary Dniester Basin Management: Platform for Cooperation and Modern Challenges”, International Conference (2017; Tiraspol). / Eco-TIRAS, 2017</a:t>
                      </a:r>
                      <a:r>
                        <a:rPr dirty="0"/>
                        <a:t> </a:t>
                      </a:r>
                      <a:r>
                        <a:rPr kumimoji="0" lang="en-US" altLang="uk-UA" sz="1200" b="0" i="0" u="none" strike="noStrike" cap="none" normalizeH="0" baseline="0" dirty="0" smtClean="0">
                          <a:ln>
                            <a:noFill/>
                          </a:ln>
                          <a:solidFill>
                            <a:schemeClr val="tx1"/>
                          </a:solidFill>
                          <a:effectLst/>
                          <a:latin typeface="Times New Roman" panose="02020603050405020304" pitchFamily="18" charset="0"/>
                        </a:rPr>
                        <a:t>(</a:t>
                      </a:r>
                      <a:r>
                        <a:rPr kumimoji="0" lang="en-US" altLang="uk-UA" sz="1200" b="0" i="0" u="none" strike="noStrike" cap="none" normalizeH="0" baseline="0" dirty="0">
                          <a:ln>
                            <a:noFill/>
                          </a:ln>
                          <a:solidFill>
                            <a:schemeClr val="tx1"/>
                          </a:solidFill>
                          <a:effectLst/>
                          <a:latin typeface="Times New Roman" panose="02020603050405020304" pitchFamily="18" charset="0"/>
                        </a:rPr>
                        <a:t>Tipogr. “Elan Poligraf”). – 484 p.: fig., tab.</a:t>
                      </a:r>
                      <a:endParaRPr kumimoji="0" lang="en-US" altLang="uk-UA"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base" latinLnBrk="0" hangingPunct="1">
                        <a:lnSpc>
                          <a:spcPct val="115000"/>
                        </a:lnSpc>
                        <a:spcBef>
                          <a:spcPct val="0"/>
                        </a:spcBef>
                        <a:spcAft>
                          <a:spcPts val="400"/>
                        </a:spcAft>
                        <a:buClrTx/>
                        <a:buSzTx/>
                        <a:buFont typeface="Century Gothic" panose="020B0502020202020204" pitchFamily="34" charset="0"/>
                        <a:buAutoNum type="arabicPeriod"/>
                        <a:tabLst/>
                      </a:pPr>
                      <a:r>
                        <a:rPr kumimoji="0" lang="en-US" altLang="uk-UA" sz="1200" b="0" i="0" u="none" strike="noStrike" cap="none" normalizeH="0" baseline="0" dirty="0">
                          <a:ln>
                            <a:noFill/>
                          </a:ln>
                          <a:solidFill>
                            <a:schemeClr val="tx1"/>
                          </a:solidFill>
                          <a:effectLst/>
                          <a:latin typeface="Times New Roman" panose="02020603050405020304" pitchFamily="18" charset="0"/>
                        </a:rPr>
                        <a:t>Bio-Hydro-Resources of the Dniester Basin, Their Conservation and Rational Use. Coll. Chisinau, Ştiinţǎ, 1980. – 236 p.</a:t>
                      </a:r>
                      <a:endParaRPr kumimoji="0" lang="en-US" altLang="uk-UA"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base" latinLnBrk="0" hangingPunct="1">
                        <a:lnSpc>
                          <a:spcPct val="115000"/>
                        </a:lnSpc>
                        <a:spcBef>
                          <a:spcPct val="0"/>
                        </a:spcBef>
                        <a:spcAft>
                          <a:spcPts val="400"/>
                        </a:spcAft>
                        <a:buClrTx/>
                        <a:buSzTx/>
                        <a:buFont typeface="Century Gothic" panose="020B0502020202020204" pitchFamily="34" charset="0"/>
                        <a:buAutoNum type="arabicPeriod"/>
                        <a:tabLst/>
                      </a:pPr>
                      <a:r>
                        <a:rPr kumimoji="0" lang="en-US" altLang="uk-UA" sz="1200" b="0" i="0" u="none" strike="noStrike" cap="none" normalizeH="0" baseline="0" dirty="0">
                          <a:ln>
                            <a:noFill/>
                          </a:ln>
                          <a:solidFill>
                            <a:schemeClr val="tx1"/>
                          </a:solidFill>
                          <a:effectLst/>
                          <a:latin typeface="Times New Roman" panose="02020603050405020304" pitchFamily="18" charset="0"/>
                        </a:rPr>
                        <a:t>Nedostup A.T. Zoobenthos of the Dniester River // Hydrobiol.Journal – 1988. – V. 4. – p. 88-95.</a:t>
                      </a:r>
                      <a:endParaRPr kumimoji="0" lang="en-US" altLang="uk-UA"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base" latinLnBrk="0" hangingPunct="1">
                        <a:lnSpc>
                          <a:spcPct val="115000"/>
                        </a:lnSpc>
                        <a:spcBef>
                          <a:spcPct val="0"/>
                        </a:spcBef>
                        <a:spcAft>
                          <a:spcPts val="400"/>
                        </a:spcAft>
                        <a:buClrTx/>
                        <a:buSzTx/>
                        <a:buFont typeface="Century Gothic" panose="020B0502020202020204" pitchFamily="34" charset="0"/>
                        <a:buAutoNum type="arabicPeriod"/>
                        <a:tabLst/>
                      </a:pPr>
                      <a:r>
                        <a:rPr kumimoji="0" lang="en-US" altLang="uk-UA" sz="1200" b="0" i="0" u="none" strike="noStrike" cap="none" normalizeH="0" baseline="0" dirty="0">
                          <a:ln>
                            <a:noFill/>
                          </a:ln>
                          <a:solidFill>
                            <a:schemeClr val="tx1"/>
                          </a:solidFill>
                          <a:effectLst/>
                          <a:latin typeface="Times New Roman" panose="02020603050405020304" pitchFamily="18" charset="0"/>
                        </a:rPr>
                        <a:t>Zhdanova G.L., Shevtsova L.V., Kuzko O.A., Tsaplina Ye.N., Golovko T.V. Ecological Assessment of Water Quality in the Lower Dniester River // Hydrobiol. Journal – 1995. – V. 31, </a:t>
                      </a:r>
                      <a:r>
                        <a:rPr dirty="0"/>
                        <a:t> </a:t>
                      </a:r>
                      <a:r>
                        <a:rPr kumimoji="0" lang="en-US" altLang="uk-UA" sz="1200" b="0" i="0" u="none" strike="noStrike" cap="none" normalizeH="0" baseline="0" dirty="0">
                          <a:ln>
                            <a:noFill/>
                          </a:ln>
                          <a:solidFill>
                            <a:srgbClr val="000000"/>
                          </a:solidFill>
                          <a:effectLst/>
                          <a:latin typeface="Times New Roman" panose="02020603050405020304" pitchFamily="18" charset="0"/>
                        </a:rPr>
                        <a:t>No 6. – P. 22–34.</a:t>
                      </a:r>
                      <a:endParaRPr kumimoji="0" lang="en-US" altLang="uk-UA"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base" latinLnBrk="0" hangingPunct="1">
                        <a:lnSpc>
                          <a:spcPct val="115000"/>
                        </a:lnSpc>
                        <a:spcBef>
                          <a:spcPct val="0"/>
                        </a:spcBef>
                        <a:spcAft>
                          <a:spcPts val="400"/>
                        </a:spcAft>
                        <a:buClrTx/>
                        <a:buSzTx/>
                        <a:buFont typeface="Century Gothic" panose="020B0502020202020204" pitchFamily="34" charset="0"/>
                        <a:buAutoNum type="arabicPeriod"/>
                        <a:tabLst/>
                      </a:pPr>
                      <a:r>
                        <a:rPr kumimoji="0" lang="en-US" altLang="uk-UA" sz="1200" b="0" i="0" u="none" strike="noStrike" cap="none" normalizeH="0" baseline="0" dirty="0">
                          <a:ln>
                            <a:noFill/>
                          </a:ln>
                          <a:solidFill>
                            <a:schemeClr val="tx1"/>
                          </a:solidFill>
                          <a:effectLst/>
                          <a:latin typeface="Times New Roman" panose="02020603050405020304" pitchFamily="18" charset="0"/>
                        </a:rPr>
                        <a:t>Shevtsova L.V. Hydrobiological Research of the Dniester: Results, Problems and Ways of Their Solving // Hydrobiol. Journal – 1998. – V. 34, </a:t>
                      </a:r>
                      <a:r>
                        <a:rPr dirty="0"/>
                        <a:t> </a:t>
                      </a:r>
                      <a:r>
                        <a:rPr kumimoji="0" lang="en-US" altLang="uk-UA" sz="1200" b="0" i="0" u="none" strike="noStrike" cap="none" normalizeH="0" baseline="0" dirty="0">
                          <a:ln>
                            <a:noFill/>
                          </a:ln>
                          <a:solidFill>
                            <a:srgbClr val="000000"/>
                          </a:solidFill>
                          <a:effectLst/>
                          <a:latin typeface="Times New Roman" panose="02020603050405020304" pitchFamily="18" charset="0"/>
                        </a:rPr>
                        <a:t>No 6. – P. 35–44</a:t>
                      </a:r>
                      <a:endParaRPr kumimoji="0" lang="en-US" altLang="uk-UA"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defTabSz="457200" rtl="0" eaLnBrk="1" fontAlgn="base" latinLnBrk="0" hangingPunct="1">
                        <a:lnSpc>
                          <a:spcPct val="100000"/>
                        </a:lnSpc>
                        <a:spcBef>
                          <a:spcPct val="0"/>
                        </a:spcBef>
                        <a:spcAft>
                          <a:spcPts val="400"/>
                        </a:spcAft>
                        <a:buClrTx/>
                        <a:buSzTx/>
                        <a:buFont typeface="Century Gothic" panose="020B0502020202020204" pitchFamily="34" charset="0"/>
                        <a:buAutoNum type="arabicPeriod"/>
                        <a:tabLst/>
                      </a:pPr>
                      <a:r>
                        <a:rPr kumimoji="0" lang="en-US" altLang="uk-UA" sz="1200" b="0" i="0" u="none" strike="noStrike" cap="none" normalizeH="0" baseline="0" dirty="0">
                          <a:ln>
                            <a:noFill/>
                          </a:ln>
                          <a:solidFill>
                            <a:srgbClr val="000000"/>
                          </a:solidFill>
                          <a:effectLst/>
                          <a:latin typeface="Times New Roman" panose="02020603050405020304" pitchFamily="18" charset="0"/>
                        </a:rPr>
                        <a:t>Pollution and Self-Purification of the Dubasari Reservoir/ Edited by M.F. Yaroshenko.- Chisinau, Ştiinţǎ, 1977.- 222 p. </a:t>
                      </a:r>
                      <a:endParaRPr kumimoji="0" lang="en-US" altLang="uk-UA"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just" defTabSz="457200" rtl="0" eaLnBrk="1" fontAlgn="base" latinLnBrk="0" hangingPunct="1">
                        <a:lnSpc>
                          <a:spcPct val="100000"/>
                        </a:lnSpc>
                        <a:spcBef>
                          <a:spcPct val="0"/>
                        </a:spcBef>
                        <a:spcAft>
                          <a:spcPts val="400"/>
                        </a:spcAft>
                        <a:buClrTx/>
                        <a:buSzTx/>
                        <a:buFont typeface="Century Gothic" panose="020B0502020202020204" pitchFamily="34" charset="0"/>
                        <a:buAutoNum type="arabicPeriod"/>
                        <a:tabLst/>
                      </a:pPr>
                      <a:r>
                        <a:rPr kumimoji="0" lang="en-US" altLang="uk-UA" sz="1200" b="0" i="0" u="none" strike="noStrike" cap="none" normalizeH="0" baseline="0" dirty="0">
                          <a:ln>
                            <a:noFill/>
                          </a:ln>
                          <a:solidFill>
                            <a:srgbClr val="000000"/>
                          </a:solidFill>
                          <a:effectLst/>
                          <a:latin typeface="Times New Roman" panose="02020603050405020304" pitchFamily="18" charset="0"/>
                        </a:rPr>
                        <a:t>Shevtsova L.V. Assessment of the Impact of Spring Water Discharges from the Dniester Reservoir on the Ecosystem of the Dniester Estuary Section / L.V. Shevtsova, V. M. Timchenko, G.A. Zhdanova [and others]. – Kiev, 1994. – 110 p. – Manuscript No. 640-В94, VINITI</a:t>
                      </a:r>
                      <a:endParaRPr kumimoji="0" lang="en-US" altLang="uk-UA"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just" defTabSz="457200" rtl="0" eaLnBrk="1" fontAlgn="base" latinLnBrk="0" hangingPunct="1">
                        <a:lnSpc>
                          <a:spcPct val="100000"/>
                        </a:lnSpc>
                        <a:spcBef>
                          <a:spcPct val="0"/>
                        </a:spcBef>
                        <a:spcAft>
                          <a:spcPts val="400"/>
                        </a:spcAft>
                        <a:buClrTx/>
                        <a:buSzTx/>
                        <a:buFont typeface="Century Gothic" panose="020B0502020202020204" pitchFamily="34" charset="0"/>
                        <a:buAutoNum type="arabicPeriod"/>
                        <a:tabLst/>
                      </a:pPr>
                      <a:r>
                        <a:rPr kumimoji="0" lang="en-US" altLang="uk-UA" sz="1200" b="0" i="0" u="none" strike="noStrike" cap="none" normalizeH="0" baseline="0" dirty="0">
                          <a:ln>
                            <a:noFill/>
                          </a:ln>
                          <a:solidFill>
                            <a:srgbClr val="000000"/>
                          </a:solidFill>
                          <a:effectLst/>
                          <a:latin typeface="Times New Roman" panose="02020603050405020304" pitchFamily="18" charset="0"/>
                        </a:rPr>
                        <a:t>Shevtsova L.V. Hydroecological Characteristics of the Transboundary Section of the Middle Reaches of the Dniester River / L.V. Shevtsova, I.Kh. Bruma, O.A. Kuzko, T.D.Sharapanovskaya, V.A. Tkachenko, G.A. Zhdanova, S.A. Afanasyev // Hydrobiol. Journal – 1999. – V. 35, No 2. - P. 3–14.</a:t>
                      </a:r>
                      <a:endParaRPr kumimoji="0" lang="en-US" altLang="uk-UA"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40126" marR="4012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305722846"/>
                  </a:ext>
                </a:extLst>
              </a:tr>
            </a:tbl>
          </a:graphicData>
        </a:graphic>
      </p:graphicFrame>
    </p:spTree>
    <p:extLst>
      <p:ext uri="{BB962C8B-B14F-4D97-AF65-F5344CB8AC3E}">
        <p14:creationId xmlns:p14="http://schemas.microsoft.com/office/powerpoint/2010/main" val="632918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Заголовок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2FEFBC7-D777-7D43-A55E-798A1C085275}"/>
              </a:ext>
            </a:extLst>
          </p:cNvPr>
          <p:cNvSpPr>
            <a:spLocks noGrp="1"/>
          </p:cNvSpPr>
          <p:nvPr>
            <p:ph type="title"/>
          </p:nvPr>
        </p:nvSpPr>
        <p:spPr>
          <a:xfrm>
            <a:off x="487681" y="566933"/>
            <a:ext cx="11704319" cy="922337"/>
          </a:xfrm>
        </p:spPr>
        <p:txBody>
          <a:bodyPr/>
          <a:lstStyle/>
          <a:p>
            <a:pPr algn="ctr" eaLnBrk="1" hangingPunct="1"/>
            <a:r>
              <a:rPr lang="en-US" altLang="uk-UA" sz="2700" b="1" dirty="0"/>
              <a:t>Sampling Stations </a:t>
            </a:r>
            <a:r>
              <a:rPr lang="en-US" altLang="uk-UA" dirty="0"/>
              <a:t> </a:t>
            </a:r>
            <a:r>
              <a:rPr lang="en-US" altLang="uk-UA" sz="2700" b="1" dirty="0" smtClean="0"/>
              <a:t>and </a:t>
            </a:r>
            <a:r>
              <a:rPr lang="en-US" altLang="uk-UA" dirty="0"/>
              <a:t> </a:t>
            </a:r>
            <a:r>
              <a:rPr lang="en-US" altLang="uk-UA" sz="2700" b="1" dirty="0" smtClean="0"/>
              <a:t>Periods </a:t>
            </a:r>
            <a:r>
              <a:rPr lang="en-US" altLang="uk-UA" dirty="0"/>
              <a:t> </a:t>
            </a:r>
            <a:r>
              <a:rPr lang="en-US" altLang="uk-UA" sz="2700" b="1" dirty="0" smtClean="0"/>
              <a:t>of </a:t>
            </a:r>
            <a:r>
              <a:rPr lang="en-US" altLang="uk-UA" sz="2700" b="1" dirty="0" err="1"/>
              <a:t>Hydrobiological</a:t>
            </a:r>
            <a:r>
              <a:rPr lang="en-US" altLang="uk-UA" sz="2700" b="1" dirty="0"/>
              <a:t> </a:t>
            </a:r>
            <a:r>
              <a:rPr lang="en-US" altLang="uk-UA" dirty="0" smtClean="0"/>
              <a:t> </a:t>
            </a:r>
            <a:r>
              <a:rPr lang="en-US" altLang="uk-UA" sz="2700" b="1" dirty="0" smtClean="0"/>
              <a:t>Monitoring </a:t>
            </a:r>
            <a:r>
              <a:rPr lang="en-US" altLang="uk-UA" sz="2700" b="1" dirty="0"/>
              <a:t>(EQMD)</a:t>
            </a:r>
          </a:p>
        </p:txBody>
      </p:sp>
      <p:graphicFrame>
        <p:nvGraphicFramePr>
          <p:cNvPr id="2" name="Таблиця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60FA15-F10C-E949-9051-721A9E401C01}"/>
              </a:ext>
            </a:extLst>
          </p:cNvPr>
          <p:cNvGraphicFramePr>
            <a:graphicFrameLocks noGrp="1"/>
          </p:cNvGraphicFramePr>
          <p:nvPr>
            <p:extLst>
              <p:ext uri="{D42A27DB-BD31-4B8C-83A1-F6EECF244321}">
                <p14:modId xmlns:p14="http://schemas.microsoft.com/office/powerpoint/2010/main" val="1411165692"/>
              </p:ext>
            </p:extLst>
          </p:nvPr>
        </p:nvGraphicFramePr>
        <p:xfrm>
          <a:off x="808209" y="1614903"/>
          <a:ext cx="7943850" cy="4805360"/>
        </p:xfrm>
        <a:graphic>
          <a:graphicData uri="http://schemas.openxmlformats.org/drawingml/2006/table">
            <a:tbl>
              <a:tblPr/>
              <a:tblGrid>
                <a:gridCol w="5438775">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522127590"/>
                    </a:ext>
                  </a:extLst>
                </a:gridCol>
                <a:gridCol w="2505075">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545050591"/>
                    </a:ext>
                  </a:extLst>
                </a:gridCol>
              </a:tblGrid>
              <a:tr h="412815">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en-US" altLang="uk-UA" sz="2000" b="1" i="0" u="none" strike="noStrike" cap="none" normalizeH="0" baseline="0" dirty="0">
                          <a:ln>
                            <a:noFill/>
                          </a:ln>
                          <a:solidFill>
                            <a:srgbClr val="000000"/>
                          </a:solidFill>
                          <a:effectLst/>
                          <a:latin typeface="Times New Roman" panose="02020603050405020304" pitchFamily="18" charset="0"/>
                        </a:rPr>
                        <a:t>Station</a:t>
                      </a:r>
                      <a:endParaRPr kumimoji="0" lang="en-US" altLang="uk-UA" sz="20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70AD47"/>
                      </a:solidFill>
                      <a:prstDash val="solid"/>
                      <a:round/>
                      <a:headEnd type="none" w="med" len="med"/>
                      <a:tailEnd type="none" w="med" len="med"/>
                    </a:lnL>
                    <a:lnR>
                      <a:noFill/>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rgbClr val="70AD47"/>
                    </a:solidFill>
                  </a:tcPr>
                </a:tc>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en-US" altLang="uk-UA" sz="2000" b="1" i="0" u="none" strike="noStrike" cap="none" normalizeH="0" baseline="0">
                          <a:ln>
                            <a:noFill/>
                          </a:ln>
                          <a:solidFill>
                            <a:srgbClr val="000000"/>
                          </a:solidFill>
                          <a:effectLst/>
                          <a:latin typeface="Times New Roman" panose="02020603050405020304" pitchFamily="18" charset="0"/>
                        </a:rPr>
                        <a:t>Period</a:t>
                      </a:r>
                      <a:endParaRPr kumimoji="0" lang="en-US" altLang="uk-UA" sz="2000" b="1"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a:noFill/>
                    </a:lnL>
                    <a:lnR w="12700" cap="flat" cmpd="sng" algn="ctr">
                      <a:solidFill>
                        <a:srgbClr val="70AD47"/>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70AD47"/>
                      </a:solidFill>
                      <a:prstDash val="solid"/>
                      <a:round/>
                      <a:headEnd type="none" w="med" len="med"/>
                      <a:tailEnd type="none" w="med" len="med"/>
                    </a:lnB>
                    <a:lnTlToBr>
                      <a:noFill/>
                    </a:lnTlToBr>
                    <a:lnBlToTr>
                      <a:noFill/>
                    </a:lnBlToTr>
                    <a:solidFill>
                      <a:srgbClr val="70AD47"/>
                    </a:solid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887043170"/>
                  </a:ext>
                </a:extLst>
              </a:tr>
              <a:tr h="412815">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1" i="0" u="none" strike="noStrike" cap="none" normalizeH="0" baseline="0" dirty="0" err="1">
                          <a:ln>
                            <a:noFill/>
                          </a:ln>
                          <a:solidFill>
                            <a:srgbClr val="000000"/>
                          </a:solidFill>
                          <a:effectLst/>
                          <a:latin typeface="Times New Roman" panose="02020603050405020304" pitchFamily="18" charset="0"/>
                        </a:rPr>
                        <a:t>Naslavcea</a:t>
                      </a:r>
                      <a:r>
                        <a:rPr kumimoji="0" lang="en-US" altLang="uk-UA" sz="1800" b="1" i="0" u="none" strike="noStrike" cap="none" normalizeH="0" baseline="0" dirty="0">
                          <a:ln>
                            <a:noFill/>
                          </a:ln>
                          <a:solidFill>
                            <a:srgbClr val="000000"/>
                          </a:solidFill>
                          <a:effectLst/>
                          <a:latin typeface="Times New Roman" panose="02020603050405020304" pitchFamily="18" charset="0"/>
                        </a:rPr>
                        <a:t> (</a:t>
                      </a:r>
                      <a:r>
                        <a:rPr kumimoji="0" lang="en-US" altLang="uk-UA" sz="1800" b="1" i="0" u="none" strike="noStrike" cap="none" normalizeH="0" baseline="0" dirty="0" err="1">
                          <a:ln>
                            <a:noFill/>
                          </a:ln>
                          <a:solidFill>
                            <a:srgbClr val="000000"/>
                          </a:solidFill>
                          <a:effectLst/>
                          <a:latin typeface="Times New Roman" panose="02020603050405020304" pitchFamily="18" charset="0"/>
                        </a:rPr>
                        <a:t>Lyadova</a:t>
                      </a:r>
                      <a:r>
                        <a:rPr kumimoji="0" lang="en-US" altLang="uk-UA" sz="1800" b="1" i="0" u="none" strike="noStrike" cap="none" normalizeH="0" baseline="0" dirty="0">
                          <a:ln>
                            <a:noFill/>
                          </a:ln>
                          <a:solidFill>
                            <a:srgbClr val="000000"/>
                          </a:solidFill>
                          <a:effectLst/>
                          <a:latin typeface="Times New Roman" panose="02020603050405020304" pitchFamily="18" charset="0"/>
                        </a:rPr>
                        <a:t>)</a:t>
                      </a:r>
                      <a:endParaRPr kumimoji="0" lang="en-US" altLang="uk-UA"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solidFill>
                      <a:srgbClr val="E2EFD9"/>
                    </a:solidFill>
                  </a:tcPr>
                </a:tc>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0" i="0" u="none" strike="noStrike" cap="none" normalizeH="0" baseline="0">
                          <a:ln>
                            <a:noFill/>
                          </a:ln>
                          <a:solidFill>
                            <a:srgbClr val="000000"/>
                          </a:solidFill>
                          <a:effectLst/>
                          <a:latin typeface="Times New Roman" panose="02020603050405020304" pitchFamily="18" charset="0"/>
                        </a:rPr>
                        <a:t>2011, 2013-2017</a:t>
                      </a:r>
                      <a:endParaRPr kumimoji="0" lang="en-US" altLang="uk-UA" sz="1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70AD47"/>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solidFill>
                      <a:srgbClr val="E2EFD9"/>
                    </a:solid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675085976"/>
                  </a:ext>
                </a:extLst>
              </a:tr>
              <a:tr h="412815">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1" i="0" u="none" strike="noStrike" cap="none" normalizeH="0" baseline="0" dirty="0" err="1">
                          <a:ln>
                            <a:noFill/>
                          </a:ln>
                          <a:solidFill>
                            <a:srgbClr val="000000"/>
                          </a:solidFill>
                          <a:effectLst/>
                          <a:latin typeface="Times New Roman" panose="02020603050405020304" pitchFamily="18" charset="0"/>
                        </a:rPr>
                        <a:t>Otaci</a:t>
                      </a:r>
                      <a:endParaRPr kumimoji="0" lang="en-US" altLang="uk-UA"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noFill/>
                  </a:tcPr>
                </a:tc>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0" i="0" u="none" strike="noStrike" cap="none" normalizeH="0" baseline="0">
                          <a:ln>
                            <a:noFill/>
                          </a:ln>
                          <a:solidFill>
                            <a:srgbClr val="000000"/>
                          </a:solidFill>
                          <a:effectLst/>
                          <a:latin typeface="Times New Roman" panose="02020603050405020304" pitchFamily="18" charset="0"/>
                        </a:rPr>
                        <a:t>2012</a:t>
                      </a:r>
                      <a:endParaRPr kumimoji="0" lang="en-US" altLang="uk-UA" sz="1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971306236"/>
                  </a:ext>
                </a:extLst>
              </a:tr>
              <a:tr h="412815">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1" i="0" u="none" strike="noStrike" cap="none" normalizeH="0" baseline="0" dirty="0">
                          <a:ln>
                            <a:noFill/>
                          </a:ln>
                          <a:solidFill>
                            <a:srgbClr val="000000"/>
                          </a:solidFill>
                          <a:effectLst/>
                          <a:latin typeface="Times New Roman" panose="02020603050405020304" pitchFamily="18" charset="0"/>
                        </a:rPr>
                        <a:t>Soroca </a:t>
                      </a:r>
                      <a:endParaRPr kumimoji="0" lang="en-US" altLang="uk-UA"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solidFill>
                      <a:srgbClr val="E2EFD9"/>
                    </a:solidFill>
                  </a:tcPr>
                </a:tc>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0" i="0" u="none" strike="noStrike" cap="none" normalizeH="0" baseline="0">
                          <a:ln>
                            <a:noFill/>
                          </a:ln>
                          <a:solidFill>
                            <a:srgbClr val="000000"/>
                          </a:solidFill>
                          <a:effectLst/>
                          <a:latin typeface="Times New Roman" panose="02020603050405020304" pitchFamily="18" charset="0"/>
                        </a:rPr>
                        <a:t>from 1978</a:t>
                      </a:r>
                      <a:endParaRPr kumimoji="0" lang="en-US" altLang="uk-UA" sz="1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solidFill>
                      <a:srgbClr val="E2EFD9"/>
                    </a:solid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378277377"/>
                  </a:ext>
                </a:extLst>
              </a:tr>
              <a:tr h="741481">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1" i="0" u="none" strike="noStrike" cap="none" normalizeH="0" baseline="0" dirty="0">
                          <a:ln>
                            <a:noFill/>
                          </a:ln>
                          <a:solidFill>
                            <a:schemeClr val="tx1"/>
                          </a:solidFill>
                          <a:effectLst/>
                          <a:latin typeface="Times New Roman" panose="02020603050405020304" pitchFamily="18" charset="0"/>
                        </a:rPr>
                        <a:t>near </a:t>
                      </a:r>
                      <a:r>
                        <a:rPr kumimoji="0" lang="en-US" altLang="uk-UA" sz="1800" b="1" i="0" u="none" strike="noStrike" cap="none" normalizeH="0" baseline="0" dirty="0" err="1">
                          <a:ln>
                            <a:noFill/>
                          </a:ln>
                          <a:solidFill>
                            <a:schemeClr val="tx1"/>
                          </a:solidFill>
                          <a:effectLst/>
                          <a:latin typeface="Times New Roman" panose="02020603050405020304" pitchFamily="18" charset="0"/>
                        </a:rPr>
                        <a:t>Rezina</a:t>
                      </a:r>
                      <a:r>
                        <a:rPr kumimoji="0" lang="en-US" altLang="uk-UA" sz="1800" b="1" i="0" u="none" strike="noStrike" cap="none" normalizeH="0" baseline="0" dirty="0">
                          <a:ln>
                            <a:noFill/>
                          </a:ln>
                          <a:solidFill>
                            <a:schemeClr val="tx1"/>
                          </a:solidFill>
                          <a:effectLst/>
                          <a:latin typeface="Times New Roman" panose="02020603050405020304" pitchFamily="18" charset="0"/>
                        </a:rPr>
                        <a:t> (tail part of the </a:t>
                      </a:r>
                      <a:r>
                        <a:rPr kumimoji="0" lang="en-US" altLang="uk-UA" sz="1800" b="1" i="0" u="none" strike="noStrike" cap="none" normalizeH="0" baseline="0" dirty="0" err="1">
                          <a:ln>
                            <a:noFill/>
                          </a:ln>
                          <a:solidFill>
                            <a:schemeClr val="tx1"/>
                          </a:solidFill>
                          <a:effectLst/>
                          <a:latin typeface="Times New Roman" panose="02020603050405020304" pitchFamily="18" charset="0"/>
                        </a:rPr>
                        <a:t>Dubasari</a:t>
                      </a:r>
                      <a:r>
                        <a:rPr kumimoji="0" lang="en-US" altLang="uk-UA" sz="1800" b="1" i="0" u="none" strike="noStrike" cap="none" normalizeH="0" baseline="0" dirty="0">
                          <a:ln>
                            <a:noFill/>
                          </a:ln>
                          <a:solidFill>
                            <a:schemeClr val="tx1"/>
                          </a:solidFill>
                          <a:effectLst/>
                          <a:latin typeface="Times New Roman" panose="02020603050405020304" pitchFamily="18" charset="0"/>
                        </a:rPr>
                        <a:t> Reservoir)</a:t>
                      </a:r>
                      <a:endParaRPr kumimoji="0" lang="en-US" altLang="uk-UA"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noFill/>
                  </a:tcPr>
                </a:tc>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0" i="0" u="none" strike="noStrike" cap="none" normalizeH="0" baseline="0">
                          <a:ln>
                            <a:noFill/>
                          </a:ln>
                          <a:solidFill>
                            <a:schemeClr val="tx1"/>
                          </a:solidFill>
                          <a:effectLst/>
                          <a:latin typeface="Times New Roman" panose="02020603050405020304" pitchFamily="18" charset="0"/>
                        </a:rPr>
                        <a:t>1977 - 1983</a:t>
                      </a:r>
                      <a:endParaRPr kumimoji="0" lang="en-US" altLang="uk-UA" sz="1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166881118"/>
                  </a:ext>
                </a:extLst>
              </a:tr>
              <a:tr h="587087">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1" i="0" u="none" strike="noStrike" cap="none" normalizeH="0" baseline="0" dirty="0">
                          <a:ln>
                            <a:noFill/>
                          </a:ln>
                          <a:solidFill>
                            <a:schemeClr val="tx1"/>
                          </a:solidFill>
                          <a:effectLst/>
                          <a:latin typeface="Times New Roman" panose="02020603050405020304" pitchFamily="18" charset="0"/>
                        </a:rPr>
                        <a:t>(</a:t>
                      </a:r>
                      <a:r>
                        <a:rPr kumimoji="0" lang="en-US" altLang="uk-UA" sz="1800" b="1" i="0" u="none" strike="noStrike" cap="none" normalizeH="0" baseline="0" dirty="0" err="1">
                          <a:ln>
                            <a:noFill/>
                          </a:ln>
                          <a:solidFill>
                            <a:schemeClr val="tx1"/>
                          </a:solidFill>
                          <a:effectLst/>
                          <a:latin typeface="Times New Roman" panose="02020603050405020304" pitchFamily="18" charset="0"/>
                        </a:rPr>
                        <a:t>Dubasari</a:t>
                      </a:r>
                      <a:r>
                        <a:rPr kumimoji="0" lang="en-US" altLang="uk-UA" sz="1800" b="1" i="0" u="none" strike="noStrike" cap="none" normalizeH="0" baseline="0" dirty="0">
                          <a:ln>
                            <a:noFill/>
                          </a:ln>
                          <a:solidFill>
                            <a:schemeClr val="tx1"/>
                          </a:solidFill>
                          <a:effectLst/>
                          <a:latin typeface="Times New Roman" panose="02020603050405020304" pitchFamily="18" charset="0"/>
                        </a:rPr>
                        <a:t> </a:t>
                      </a:r>
                      <a:r>
                        <a:rPr kumimoji="0" lang="en-US" altLang="uk-UA" sz="1800" b="1" i="0" u="none" strike="noStrike" cap="none" normalizeH="0" baseline="0" dirty="0" smtClean="0">
                          <a:ln>
                            <a:noFill/>
                          </a:ln>
                          <a:solidFill>
                            <a:schemeClr val="tx1"/>
                          </a:solidFill>
                          <a:effectLst/>
                          <a:latin typeface="Times New Roman" panose="02020603050405020304" pitchFamily="18" charset="0"/>
                        </a:rPr>
                        <a:t>Reservoir) above </a:t>
                      </a:r>
                      <a:r>
                        <a:rPr kumimoji="0" lang="en-US" altLang="uk-UA" sz="1800" b="1" i="0" u="none" strike="noStrike" cap="none" normalizeH="0" baseline="0" dirty="0" err="1">
                          <a:ln>
                            <a:noFill/>
                          </a:ln>
                          <a:solidFill>
                            <a:schemeClr val="tx1"/>
                          </a:solidFill>
                          <a:effectLst/>
                          <a:latin typeface="Times New Roman" panose="02020603050405020304" pitchFamily="18" charset="0"/>
                        </a:rPr>
                        <a:t>Dubăsari</a:t>
                      </a:r>
                      <a:endParaRPr kumimoji="0" lang="en-US" altLang="uk-UA"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solidFill>
                      <a:srgbClr val="E2EFD9"/>
                    </a:solidFill>
                  </a:tcPr>
                </a:tc>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0" i="0" u="none" strike="noStrike" cap="none" normalizeH="0" baseline="0">
                          <a:ln>
                            <a:noFill/>
                          </a:ln>
                          <a:solidFill>
                            <a:schemeClr val="tx1"/>
                          </a:solidFill>
                          <a:effectLst/>
                          <a:latin typeface="Times New Roman" panose="02020603050405020304" pitchFamily="18" charset="0"/>
                        </a:rPr>
                        <a:t>1977 - 1988</a:t>
                      </a:r>
                      <a:endParaRPr kumimoji="0" lang="en-US" altLang="uk-UA" sz="1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solidFill>
                      <a:srgbClr val="E2EFD9"/>
                    </a:solid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353179728"/>
                  </a:ext>
                </a:extLst>
              </a:tr>
              <a:tr h="587087">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1" i="0" u="none" strike="noStrike" cap="none" normalizeH="0" baseline="0" dirty="0" err="1">
                          <a:ln>
                            <a:noFill/>
                          </a:ln>
                          <a:solidFill>
                            <a:schemeClr val="tx1"/>
                          </a:solidFill>
                          <a:effectLst/>
                          <a:latin typeface="Times New Roman" panose="02020603050405020304" pitchFamily="18" charset="0"/>
                        </a:rPr>
                        <a:t>Dubasari</a:t>
                      </a:r>
                      <a:r>
                        <a:rPr kumimoji="0" lang="en-US" altLang="uk-UA" sz="1800" b="1" i="0" u="none" strike="noStrike" cap="none" normalizeH="0" baseline="0" dirty="0">
                          <a:ln>
                            <a:noFill/>
                          </a:ln>
                          <a:solidFill>
                            <a:schemeClr val="tx1"/>
                          </a:solidFill>
                          <a:effectLst/>
                          <a:latin typeface="Times New Roman" panose="02020603050405020304" pitchFamily="18" charset="0"/>
                        </a:rPr>
                        <a:t> Reservoir) </a:t>
                      </a:r>
                      <a:r>
                        <a:rPr kumimoji="0" lang="en-US" altLang="uk-UA" sz="1800" b="1" i="0" u="none" strike="noStrike" cap="none" normalizeH="0" baseline="0" dirty="0" smtClean="0">
                          <a:ln>
                            <a:noFill/>
                          </a:ln>
                          <a:solidFill>
                            <a:schemeClr val="tx1"/>
                          </a:solidFill>
                          <a:effectLst/>
                          <a:latin typeface="Times New Roman" panose="02020603050405020304" pitchFamily="18" charset="0"/>
                        </a:rPr>
                        <a:t>near </a:t>
                      </a:r>
                      <a:r>
                        <a:rPr kumimoji="0" lang="en-US" altLang="uk-UA" sz="1800" b="1" i="0" u="none" strike="noStrike" cap="none" normalizeH="0" baseline="0" dirty="0" err="1">
                          <a:ln>
                            <a:noFill/>
                          </a:ln>
                          <a:solidFill>
                            <a:schemeClr val="tx1"/>
                          </a:solidFill>
                          <a:effectLst/>
                          <a:latin typeface="Times New Roman" panose="02020603050405020304" pitchFamily="18" charset="0"/>
                        </a:rPr>
                        <a:t>Dubăsari</a:t>
                      </a:r>
                      <a:endParaRPr kumimoji="0" lang="en-US" altLang="uk-UA"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noFill/>
                  </a:tcPr>
                </a:tc>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0" i="0" u="none" strike="noStrike" cap="none" normalizeH="0" baseline="0">
                          <a:ln>
                            <a:noFill/>
                          </a:ln>
                          <a:solidFill>
                            <a:schemeClr val="tx1"/>
                          </a:solidFill>
                          <a:effectLst/>
                          <a:latin typeface="Times New Roman" panose="02020603050405020304" pitchFamily="18" charset="0"/>
                        </a:rPr>
                        <a:t>1990 - 2015</a:t>
                      </a:r>
                      <a:endParaRPr kumimoji="0" lang="en-US" altLang="uk-UA" sz="1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863727868"/>
                  </a:ext>
                </a:extLst>
              </a:tr>
              <a:tr h="412815">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1" i="0" u="none" strike="noStrike" cap="none" normalizeH="0" baseline="0" dirty="0">
                          <a:ln>
                            <a:noFill/>
                          </a:ln>
                          <a:solidFill>
                            <a:schemeClr val="tx1"/>
                          </a:solidFill>
                          <a:effectLst/>
                          <a:latin typeface="Times New Roman" panose="02020603050405020304" pitchFamily="18" charset="0"/>
                        </a:rPr>
                        <a:t>Dniester River, below </a:t>
                      </a:r>
                      <a:r>
                        <a:rPr kumimoji="0" lang="en-US" altLang="uk-UA" sz="1800" b="1" i="0" u="none" strike="noStrike" cap="none" normalizeH="0" baseline="0" dirty="0" err="1">
                          <a:ln>
                            <a:noFill/>
                          </a:ln>
                          <a:solidFill>
                            <a:schemeClr val="tx1"/>
                          </a:solidFill>
                          <a:effectLst/>
                          <a:latin typeface="Times New Roman" panose="02020603050405020304" pitchFamily="18" charset="0"/>
                        </a:rPr>
                        <a:t>Dubăsari</a:t>
                      </a:r>
                      <a:endParaRPr kumimoji="0" lang="en-US" altLang="uk-UA"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solidFill>
                      <a:srgbClr val="E2EFD9"/>
                    </a:solidFill>
                  </a:tcPr>
                </a:tc>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0" i="0" u="none" strike="noStrike" cap="none" normalizeH="0" baseline="0">
                          <a:ln>
                            <a:noFill/>
                          </a:ln>
                          <a:solidFill>
                            <a:schemeClr val="tx1"/>
                          </a:solidFill>
                          <a:effectLst/>
                          <a:latin typeface="Times New Roman" panose="02020603050405020304" pitchFamily="18" charset="0"/>
                        </a:rPr>
                        <a:t>1977 - 1988</a:t>
                      </a:r>
                      <a:endParaRPr kumimoji="0" lang="en-US" altLang="uk-UA" sz="1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solidFill>
                      <a:srgbClr val="E2EFD9"/>
                    </a:solid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407724781"/>
                  </a:ext>
                </a:extLst>
              </a:tr>
              <a:tr h="412815">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1" i="0" u="none" strike="noStrike" cap="none" normalizeH="0" baseline="0">
                          <a:ln>
                            <a:noFill/>
                          </a:ln>
                          <a:solidFill>
                            <a:srgbClr val="000000"/>
                          </a:solidFill>
                          <a:effectLst/>
                          <a:latin typeface="Times New Roman" panose="02020603050405020304" pitchFamily="18" charset="0"/>
                        </a:rPr>
                        <a:t>Vadul lui Vodă</a:t>
                      </a:r>
                      <a:endParaRPr kumimoji="0" lang="en-US" altLang="uk-UA" sz="1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noFill/>
                  </a:tcPr>
                </a:tc>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0" i="0" u="none" strike="noStrike" cap="none" normalizeH="0" baseline="0">
                          <a:ln>
                            <a:noFill/>
                          </a:ln>
                          <a:solidFill>
                            <a:srgbClr val="000000"/>
                          </a:solidFill>
                          <a:effectLst/>
                          <a:latin typeface="Times New Roman" panose="02020603050405020304" pitchFamily="18" charset="0"/>
                        </a:rPr>
                        <a:t>from 2002</a:t>
                      </a:r>
                      <a:endParaRPr kumimoji="0" lang="en-US" altLang="uk-UA" sz="1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4154759551"/>
                  </a:ext>
                </a:extLst>
              </a:tr>
              <a:tr h="412815">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1" i="0" u="none" strike="noStrike" cap="none" normalizeH="0" baseline="0">
                          <a:ln>
                            <a:noFill/>
                          </a:ln>
                          <a:solidFill>
                            <a:srgbClr val="000000"/>
                          </a:solidFill>
                          <a:effectLst/>
                          <a:latin typeface="Times New Roman" panose="02020603050405020304" pitchFamily="18" charset="0"/>
                        </a:rPr>
                        <a:t>Bender</a:t>
                      </a:r>
                      <a:endParaRPr kumimoji="0" lang="en-US" altLang="uk-UA" sz="1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solidFill>
                      <a:srgbClr val="E2EFD9"/>
                    </a:solidFill>
                  </a:tcPr>
                </a:tc>
                <a:tc>
                  <a:txBody>
                    <a:bodyPr/>
                    <a:lstStyle>
                      <a:lvl1pPr defTabSz="457200">
                        <a:spcBef>
                          <a:spcPts val="1000"/>
                        </a:spcBef>
                        <a:buClr>
                          <a:schemeClr val="accent1"/>
                        </a:buClr>
                        <a:buFont typeface="Wingdings 3" panose="05040102010807070707" pitchFamily="18" charset="2"/>
                        <a:defRPr sz="1600">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anose="05040102010807070707" pitchFamily="18" charset="2"/>
                        <a:defRPr sz="14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anose="05040102010807070707" pitchFamily="18" charset="2"/>
                        <a:defRPr sz="12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anose="05040102010807070707" pitchFamily="18" charset="2"/>
                        <a:defRPr sz="10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defRPr sz="1000">
                          <a:solidFill>
                            <a:srgbClr val="404040"/>
                          </a:solidFill>
                          <a:latin typeface="Century Gothic" panose="020B0502020202020204" pitchFamily="34" charset="0"/>
                        </a:defRPr>
                      </a:lvl9pPr>
                    </a:lstStyle>
                    <a:p>
                      <a:pPr marL="0" marR="0" lvl="0" indent="0" algn="l" defTabSz="457200" rtl="0" eaLnBrk="1" fontAlgn="base" latinLnBrk="0" hangingPunct="1">
                        <a:lnSpc>
                          <a:spcPct val="107000"/>
                        </a:lnSpc>
                        <a:spcBef>
                          <a:spcPct val="0"/>
                        </a:spcBef>
                        <a:spcAft>
                          <a:spcPct val="0"/>
                        </a:spcAft>
                        <a:buClrTx/>
                        <a:buSzTx/>
                        <a:buFontTx/>
                        <a:buNone/>
                        <a:tabLst/>
                      </a:pPr>
                      <a:r>
                        <a:rPr kumimoji="0" lang="en-US" altLang="uk-UA" sz="1800" b="0" i="0" u="none" strike="noStrike" cap="none" normalizeH="0" baseline="0" dirty="0">
                          <a:ln>
                            <a:noFill/>
                          </a:ln>
                          <a:solidFill>
                            <a:srgbClr val="000000"/>
                          </a:solidFill>
                          <a:effectLst/>
                          <a:latin typeface="Times New Roman" panose="02020603050405020304" pitchFamily="18" charset="0"/>
                        </a:rPr>
                        <a:t>from 1976</a:t>
                      </a:r>
                      <a:endParaRPr kumimoji="0" lang="en-US" altLang="uk-UA"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A8D08D"/>
                      </a:solidFill>
                      <a:prstDash val="solid"/>
                      <a:round/>
                      <a:headEnd type="none" w="med" len="med"/>
                      <a:tailEnd type="none" w="med" len="med"/>
                    </a:lnL>
                    <a:lnR w="12700" cap="flat" cmpd="sng" algn="ctr">
                      <a:solidFill>
                        <a:srgbClr val="A8D08D"/>
                      </a:solidFill>
                      <a:prstDash val="solid"/>
                      <a:round/>
                      <a:headEnd type="none" w="med" len="med"/>
                      <a:tailEnd type="none" w="med" len="med"/>
                    </a:lnR>
                    <a:lnT w="12700" cap="flat" cmpd="sng" algn="ctr">
                      <a:solidFill>
                        <a:srgbClr val="A8D08D"/>
                      </a:solidFill>
                      <a:prstDash val="solid"/>
                      <a:round/>
                      <a:headEnd type="none" w="med" len="med"/>
                      <a:tailEnd type="none" w="med" len="med"/>
                    </a:lnT>
                    <a:lnB w="12700" cap="flat" cmpd="sng" algn="ctr">
                      <a:solidFill>
                        <a:srgbClr val="A8D08D"/>
                      </a:solidFill>
                      <a:prstDash val="solid"/>
                      <a:round/>
                      <a:headEnd type="none" w="med" len="med"/>
                      <a:tailEnd type="none" w="med" len="med"/>
                    </a:lnB>
                    <a:lnTlToBr>
                      <a:noFill/>
                    </a:lnTlToBr>
                    <a:lnBlToTr>
                      <a:noFill/>
                    </a:lnBlToTr>
                    <a:solidFill>
                      <a:srgbClr val="E2EFD9"/>
                    </a:solid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334815860"/>
                  </a:ext>
                </a:extLst>
              </a:tr>
            </a:tbl>
          </a:graphicData>
        </a:graphic>
      </p:graphicFrame>
    </p:spTree>
    <p:extLst>
      <p:ext uri="{BB962C8B-B14F-4D97-AF65-F5344CB8AC3E}">
        <p14:creationId xmlns:p14="http://schemas.microsoft.com/office/powerpoint/2010/main" val="535982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4" name="Рисунок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7A75D67-6674-0A4C-8280-15C3C25B50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3385" y="2009775"/>
            <a:ext cx="10502900" cy="467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Місце для вмісту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96B5F61-D67F-F642-AC22-ED32EB6E8CE8}"/>
              </a:ext>
            </a:extLst>
          </p:cNvPr>
          <p:cNvSpPr txBox="1">
            <a:spLocks/>
          </p:cNvSpPr>
          <p:nvPr/>
        </p:nvSpPr>
        <p:spPr bwMode="auto">
          <a:xfrm>
            <a:off x="703385" y="1339850"/>
            <a:ext cx="10728374"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uk-UA" dirty="0">
                <a:solidFill>
                  <a:schemeClr val="tx1"/>
                </a:solidFill>
              </a:rPr>
              <a:t>Coordinated use of 2010, 2011 and 2016 data is required for impact analysis purposes </a:t>
            </a:r>
            <a:endParaRPr lang="en-US" altLang="uk-UA" dirty="0"/>
          </a:p>
          <a:p>
            <a:pPr eaLnBrk="1" hangingPunct="1"/>
            <a:endParaRPr lang="en-US" altLang="uk-UA" dirty="0"/>
          </a:p>
        </p:txBody>
      </p:sp>
      <p:sp>
        <p:nvSpPr>
          <p:cNvPr id="25603" name="Заголовок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C38FEEA-25BD-1A46-AE85-23401308D1A3}"/>
              </a:ext>
            </a:extLst>
          </p:cNvPr>
          <p:cNvSpPr txBox="1">
            <a:spLocks/>
          </p:cNvSpPr>
          <p:nvPr/>
        </p:nvSpPr>
        <p:spPr bwMode="auto">
          <a:xfrm>
            <a:off x="703385" y="173038"/>
            <a:ext cx="11085341"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defTabSz="45720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defTabSz="4572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defTabSz="4572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defTabSz="4572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uk-UA" sz="2700" b="1" dirty="0">
                <a:solidFill>
                  <a:srgbClr val="262626"/>
                </a:solidFill>
              </a:rPr>
              <a:t>Hydrobiological Monitoring </a:t>
            </a:r>
            <a:r>
              <a:rPr lang="en-US" smtClean="0"/>
              <a:t> </a:t>
            </a:r>
            <a:r>
              <a:rPr lang="en-US" altLang="uk-UA" sz="2700" b="1" dirty="0">
                <a:solidFill>
                  <a:srgbClr val="262626"/>
                </a:solidFill>
              </a:rPr>
              <a:t>Data</a:t>
            </a:r>
          </a:p>
        </p:txBody>
      </p:sp>
    </p:spTree>
    <p:extLst>
      <p:ext uri="{BB962C8B-B14F-4D97-AF65-F5344CB8AC3E}">
        <p14:creationId xmlns:p14="http://schemas.microsoft.com/office/powerpoint/2010/main" val="3322592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FD6ABF9-6560-2240-9611-713BBAB159FE}"/>
              </a:ext>
            </a:extLst>
          </p:cNvPr>
          <p:cNvSpPr txBox="1">
            <a:spLocks/>
          </p:cNvSpPr>
          <p:nvPr/>
        </p:nvSpPr>
        <p:spPr bwMode="auto">
          <a:xfrm>
            <a:off x="379413" y="9525"/>
            <a:ext cx="11812587"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itchFamily="34" charset="0"/>
              </a:defRPr>
            </a:lvl2pPr>
            <a:lvl3pPr algn="l" defTabSz="457200" rtl="0" eaLnBrk="0" fontAlgn="base" hangingPunct="0">
              <a:spcBef>
                <a:spcPct val="0"/>
              </a:spcBef>
              <a:spcAft>
                <a:spcPct val="0"/>
              </a:spcAft>
              <a:defRPr sz="3600">
                <a:solidFill>
                  <a:srgbClr val="262626"/>
                </a:solidFill>
                <a:latin typeface="Century Gothic" pitchFamily="34" charset="0"/>
              </a:defRPr>
            </a:lvl3pPr>
            <a:lvl4pPr algn="l" defTabSz="457200" rtl="0" eaLnBrk="0" fontAlgn="base" hangingPunct="0">
              <a:spcBef>
                <a:spcPct val="0"/>
              </a:spcBef>
              <a:spcAft>
                <a:spcPct val="0"/>
              </a:spcAft>
              <a:defRPr sz="3600">
                <a:solidFill>
                  <a:srgbClr val="262626"/>
                </a:solidFill>
                <a:latin typeface="Century Gothic" pitchFamily="34" charset="0"/>
              </a:defRPr>
            </a:lvl4pPr>
            <a:lvl5pPr algn="l" defTabSz="457200" rtl="0" eaLnBrk="0" fontAlgn="base" hangingPunct="0">
              <a:spcBef>
                <a:spcPct val="0"/>
              </a:spcBef>
              <a:spcAft>
                <a:spcPct val="0"/>
              </a:spcAft>
              <a:defRPr sz="3600">
                <a:solidFill>
                  <a:srgbClr val="262626"/>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eaLnBrk="1" fontAlgn="auto" hangingPunct="1">
              <a:spcAft>
                <a:spcPts val="0"/>
              </a:spcAft>
              <a:defRPr/>
            </a:pPr>
            <a:r>
              <a:rPr lang="en-US" sz="2800" b="1" dirty="0">
                <a:solidFill>
                  <a:srgbClr val="0070C0"/>
                </a:solidFill>
                <a:latin typeface="+mn-lt"/>
              </a:rPr>
              <a:t>Example:</a:t>
            </a:r>
            <a:r>
              <a:rPr lang="en-US" dirty="0" smtClean="0"/>
              <a:t> </a:t>
            </a:r>
            <a:r>
              <a:rPr lang="en-US" sz="2800" b="1" dirty="0">
                <a:solidFill>
                  <a:srgbClr val="0070C0"/>
                </a:solidFill>
                <a:latin typeface="+mn-lt"/>
              </a:rPr>
              <a:t>How the operation of the buffer reservoir affected </a:t>
            </a:r>
            <a:r>
              <a:rPr lang="en-US" sz="4000" b="1" dirty="0">
                <a:solidFill>
                  <a:srgbClr val="0070C0"/>
                </a:solidFill>
                <a:latin typeface="+mn-lt"/>
              </a:rPr>
              <a:t>macroinvertebrates of the transboundary </a:t>
            </a:r>
            <a:r>
              <a:rPr lang="en-US" sz="2800" b="1" dirty="0">
                <a:solidFill>
                  <a:srgbClr val="0070C0"/>
                </a:solidFill>
                <a:latin typeface="+mn-lt"/>
              </a:rPr>
              <a:t>river section</a:t>
            </a:r>
          </a:p>
          <a:p>
            <a:pPr eaLnBrk="1" fontAlgn="auto" hangingPunct="1">
              <a:spcAft>
                <a:spcPts val="0"/>
              </a:spcAft>
              <a:defRPr/>
            </a:pPr>
            <a:endParaRPr lang="en-US" sz="2800" b="1" dirty="0">
              <a:ea typeface="+mn-ea"/>
              <a:cs typeface="Arial" panose="020B0604020202020204" pitchFamily="34" charset="0"/>
            </a:endParaRPr>
          </a:p>
          <a:p>
            <a:pPr algn="r" eaLnBrk="1" fontAlgn="auto" hangingPunct="1">
              <a:spcAft>
                <a:spcPts val="0"/>
              </a:spcAft>
              <a:defRPr/>
            </a:pPr>
            <a:r>
              <a:rPr lang="en-US" sz="2800" b="1" dirty="0"/>
              <a:t>Before river regulation</a:t>
            </a:r>
            <a:endParaRPr lang="en-US" sz="2800" b="1" dirty="0">
              <a:ea typeface="+mn-ea"/>
              <a:cs typeface="Arial" panose="020B0604020202020204" pitchFamily="34" charset="0"/>
            </a:endParaRPr>
          </a:p>
        </p:txBody>
      </p:sp>
      <p:pic>
        <p:nvPicPr>
          <p:cNvPr id="21507" name="Рисунок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E265E09-E7D5-3949-8FB9-2BCFCC36E20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45163" y="1271514"/>
            <a:ext cx="3082511" cy="5586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Рисунок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250C826-BFC1-2B47-BE8D-ED36C145E71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56335" y="1223889"/>
            <a:ext cx="3488828" cy="543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Прямоугольник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8C01B67-93C1-AB45-81DF-D93F08412642}"/>
              </a:ext>
            </a:extLst>
          </p:cNvPr>
          <p:cNvSpPr>
            <a:spLocks noChangeArrowheads="1"/>
          </p:cNvSpPr>
          <p:nvPr/>
        </p:nvSpPr>
        <p:spPr bwMode="auto">
          <a:xfrm>
            <a:off x="8979121" y="2017676"/>
            <a:ext cx="2982912" cy="409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lnSpc>
                <a:spcPct val="200000"/>
              </a:lnSpc>
              <a:spcBef>
                <a:spcPct val="0"/>
              </a:spcBef>
              <a:buClrTx/>
              <a:buFontTx/>
              <a:buNone/>
            </a:pPr>
            <a:r>
              <a:rPr lang="en-US" altLang="ru-RU" b="1" dirty="0" smtClean="0">
                <a:solidFill>
                  <a:schemeClr val="tx1"/>
                </a:solidFill>
              </a:rPr>
              <a:t>Abundance:</a:t>
            </a:r>
            <a:endParaRPr lang="en-US" altLang="ru-RU" b="1" dirty="0">
              <a:solidFill>
                <a:schemeClr val="tx1"/>
              </a:solidFill>
            </a:endParaRPr>
          </a:p>
          <a:p>
            <a:pPr>
              <a:lnSpc>
                <a:spcPct val="200000"/>
              </a:lnSpc>
              <a:spcBef>
                <a:spcPct val="0"/>
              </a:spcBef>
              <a:buClrTx/>
              <a:buFontTx/>
              <a:buNone/>
            </a:pPr>
            <a:r>
              <a:rPr lang="en-US" dirty="0" smtClean="0"/>
              <a:t> </a:t>
            </a:r>
            <a:r>
              <a:rPr lang="en-US" altLang="ru-RU" sz="2000" b="1" dirty="0">
                <a:solidFill>
                  <a:schemeClr val="tx1"/>
                </a:solidFill>
              </a:rPr>
              <a:t>5,300 </a:t>
            </a:r>
            <a:r>
              <a:rPr lang="en-US" altLang="ru-RU" sz="2000" b="1" dirty="0" err="1">
                <a:solidFill>
                  <a:schemeClr val="tx1"/>
                </a:solidFill>
              </a:rPr>
              <a:t>ind</a:t>
            </a:r>
            <a:r>
              <a:rPr lang="en-US" altLang="ru-RU" sz="2000" b="1" dirty="0" err="1" smtClean="0">
                <a:solidFill>
                  <a:schemeClr val="tx1"/>
                </a:solidFill>
              </a:rPr>
              <a:t>.</a:t>
            </a:r>
            <a:r>
              <a:rPr lang="en-US" altLang="ru-RU" sz="2000" b="1" dirty="0" smtClean="0">
                <a:solidFill>
                  <a:schemeClr val="tx1"/>
                </a:solidFill>
              </a:rPr>
              <a:t>/m2 </a:t>
            </a:r>
            <a:endParaRPr lang="en-US" altLang="ru-RU" sz="2000" b="1" dirty="0">
              <a:solidFill>
                <a:schemeClr val="tx1"/>
              </a:solidFill>
            </a:endParaRPr>
          </a:p>
          <a:p>
            <a:pPr>
              <a:lnSpc>
                <a:spcPct val="200000"/>
              </a:lnSpc>
              <a:spcBef>
                <a:spcPct val="0"/>
              </a:spcBef>
              <a:buClrTx/>
              <a:buFontTx/>
              <a:buNone/>
            </a:pPr>
            <a:r>
              <a:rPr lang="en-US" altLang="ru-RU" b="1" dirty="0">
                <a:solidFill>
                  <a:schemeClr val="tx1"/>
                </a:solidFill>
              </a:rPr>
              <a:t>(1860 - 10,700 ind./м2) </a:t>
            </a:r>
          </a:p>
          <a:p>
            <a:pPr>
              <a:lnSpc>
                <a:spcPct val="200000"/>
              </a:lnSpc>
              <a:spcBef>
                <a:spcPct val="0"/>
              </a:spcBef>
              <a:buClrTx/>
              <a:buFontTx/>
              <a:buNone/>
            </a:pPr>
            <a:endParaRPr lang="en-US" altLang="ru-RU" b="1" dirty="0">
              <a:solidFill>
                <a:schemeClr val="tx1"/>
              </a:solidFill>
            </a:endParaRPr>
          </a:p>
          <a:p>
            <a:pPr>
              <a:lnSpc>
                <a:spcPct val="200000"/>
              </a:lnSpc>
              <a:spcBef>
                <a:spcPct val="0"/>
              </a:spcBef>
              <a:buClrTx/>
              <a:buFontTx/>
              <a:buNone/>
            </a:pPr>
            <a:r>
              <a:rPr lang="en-US" altLang="ru-RU" b="1" dirty="0">
                <a:solidFill>
                  <a:schemeClr val="tx1"/>
                </a:solidFill>
              </a:rPr>
              <a:t>and biomass – </a:t>
            </a:r>
          </a:p>
          <a:p>
            <a:pPr>
              <a:lnSpc>
                <a:spcPct val="200000"/>
              </a:lnSpc>
              <a:spcBef>
                <a:spcPct val="0"/>
              </a:spcBef>
              <a:buClrTx/>
              <a:buFontTx/>
              <a:buNone/>
            </a:pPr>
            <a:r>
              <a:rPr lang="en-US" altLang="ru-RU" sz="2000" b="1" dirty="0">
                <a:solidFill>
                  <a:schemeClr val="tx1"/>
                </a:solidFill>
              </a:rPr>
              <a:t>74 g/m2, </a:t>
            </a:r>
          </a:p>
          <a:p>
            <a:pPr>
              <a:lnSpc>
                <a:spcPct val="200000"/>
              </a:lnSpc>
              <a:spcBef>
                <a:spcPct val="0"/>
              </a:spcBef>
              <a:buClrTx/>
              <a:buFontTx/>
              <a:buNone/>
            </a:pPr>
            <a:r>
              <a:rPr lang="en-US" altLang="ru-RU" b="1" dirty="0">
                <a:solidFill>
                  <a:schemeClr val="tx1"/>
                </a:solidFill>
              </a:rPr>
              <a:t>(20 - 120 g/m2)</a:t>
            </a:r>
          </a:p>
        </p:txBody>
      </p:sp>
    </p:spTree>
    <p:extLst>
      <p:ext uri="{BB962C8B-B14F-4D97-AF65-F5344CB8AC3E}">
        <p14:creationId xmlns:p14="http://schemas.microsoft.com/office/powerpoint/2010/main" val="3281709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0267DC9-13C1-2F4B-A469-54D0F426BBA5}"/>
              </a:ext>
            </a:extLst>
          </p:cNvPr>
          <p:cNvSpPr txBox="1">
            <a:spLocks/>
          </p:cNvSpPr>
          <p:nvPr/>
        </p:nvSpPr>
        <p:spPr bwMode="auto">
          <a:xfrm>
            <a:off x="1365250" y="-63500"/>
            <a:ext cx="1073150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itchFamily="34" charset="0"/>
              </a:defRPr>
            </a:lvl2pPr>
            <a:lvl3pPr algn="l" defTabSz="457200" rtl="0" eaLnBrk="0" fontAlgn="base" hangingPunct="0">
              <a:spcBef>
                <a:spcPct val="0"/>
              </a:spcBef>
              <a:spcAft>
                <a:spcPct val="0"/>
              </a:spcAft>
              <a:defRPr sz="3600">
                <a:solidFill>
                  <a:srgbClr val="262626"/>
                </a:solidFill>
                <a:latin typeface="Century Gothic" pitchFamily="34" charset="0"/>
              </a:defRPr>
            </a:lvl3pPr>
            <a:lvl4pPr algn="l" defTabSz="457200" rtl="0" eaLnBrk="0" fontAlgn="base" hangingPunct="0">
              <a:spcBef>
                <a:spcPct val="0"/>
              </a:spcBef>
              <a:spcAft>
                <a:spcPct val="0"/>
              </a:spcAft>
              <a:defRPr sz="3600">
                <a:solidFill>
                  <a:srgbClr val="262626"/>
                </a:solidFill>
                <a:latin typeface="Century Gothic" pitchFamily="34" charset="0"/>
              </a:defRPr>
            </a:lvl4pPr>
            <a:lvl5pPr algn="l" defTabSz="457200" rtl="0" eaLnBrk="0" fontAlgn="base" hangingPunct="0">
              <a:spcBef>
                <a:spcPct val="0"/>
              </a:spcBef>
              <a:spcAft>
                <a:spcPct val="0"/>
              </a:spcAft>
              <a:defRPr sz="3600">
                <a:solidFill>
                  <a:srgbClr val="262626"/>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eaLnBrk="1" fontAlgn="auto" hangingPunct="1">
              <a:spcAft>
                <a:spcPts val="0"/>
              </a:spcAft>
              <a:defRPr/>
            </a:pPr>
            <a:r>
              <a:rPr lang="en-US" sz="2700" b="1" dirty="0"/>
              <a:t>1995</a:t>
            </a:r>
            <a:endParaRPr lang="en-US" sz="2700" b="1" dirty="0">
              <a:ea typeface="+mn-ea"/>
              <a:cs typeface="Arial" panose="020B0604020202020204" pitchFamily="34" charset="0"/>
            </a:endParaRPr>
          </a:p>
        </p:txBody>
      </p:sp>
      <p:pic>
        <p:nvPicPr>
          <p:cNvPr id="22531" name="Рисунок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5BFFD79-3A47-4448-9F84-BC4CA6AD618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73163" y="409575"/>
            <a:ext cx="5529262" cy="602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Рисунок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F0A8A14-3659-9D42-88BA-5FF4DD36AB3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11963" y="409575"/>
            <a:ext cx="4397375" cy="590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Прямоугольник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9653D5E-B1BD-EC42-AEDD-CB343F362748}"/>
              </a:ext>
            </a:extLst>
          </p:cNvPr>
          <p:cNvSpPr>
            <a:spLocks noChangeArrowheads="1"/>
          </p:cNvSpPr>
          <p:nvPr/>
        </p:nvSpPr>
        <p:spPr bwMode="auto">
          <a:xfrm>
            <a:off x="1573213" y="6318250"/>
            <a:ext cx="97599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r>
              <a:rPr lang="en-US" altLang="ru-RU" sz="2000" dirty="0">
                <a:solidFill>
                  <a:schemeClr val="tx1"/>
                </a:solidFill>
              </a:rPr>
              <a:t>Abundance and biomass of zoobenthos - </a:t>
            </a:r>
            <a:r>
              <a:rPr lang="en-US" altLang="ru-RU" sz="2000" b="1" dirty="0">
                <a:solidFill>
                  <a:schemeClr val="tx1"/>
                </a:solidFill>
              </a:rPr>
              <a:t>20 </a:t>
            </a:r>
            <a:r>
              <a:rPr lang="en-US" altLang="ru-RU" sz="2000" b="1" dirty="0" err="1" smtClean="0">
                <a:solidFill>
                  <a:schemeClr val="tx1"/>
                </a:solidFill>
              </a:rPr>
              <a:t>thous</a:t>
            </a:r>
            <a:r>
              <a:rPr lang="en-US" altLang="ru-RU" sz="2000" b="1" dirty="0" smtClean="0">
                <a:solidFill>
                  <a:schemeClr val="tx1"/>
                </a:solidFill>
              </a:rPr>
              <a:t>. </a:t>
            </a:r>
            <a:r>
              <a:rPr lang="en-US" altLang="ru-RU" sz="2000" b="1" dirty="0" err="1">
                <a:solidFill>
                  <a:schemeClr val="tx1"/>
                </a:solidFill>
              </a:rPr>
              <a:t>ind</a:t>
            </a:r>
            <a:r>
              <a:rPr lang="en-US" altLang="ru-RU" sz="2000" b="1" dirty="0" err="1" smtClean="0">
                <a:solidFill>
                  <a:schemeClr val="tx1"/>
                </a:solidFill>
              </a:rPr>
              <a:t>.</a:t>
            </a:r>
            <a:r>
              <a:rPr lang="en-US" altLang="ru-RU" sz="2000" b="1" dirty="0" smtClean="0">
                <a:solidFill>
                  <a:schemeClr val="tx1"/>
                </a:solidFill>
              </a:rPr>
              <a:t>/m2 </a:t>
            </a:r>
            <a:r>
              <a:rPr lang="en-US" altLang="ru-RU" sz="2000" b="1" dirty="0">
                <a:solidFill>
                  <a:schemeClr val="tx1"/>
                </a:solidFill>
              </a:rPr>
              <a:t>and 80 g/m2</a:t>
            </a:r>
          </a:p>
        </p:txBody>
      </p:sp>
    </p:spTree>
    <p:extLst>
      <p:ext uri="{BB962C8B-B14F-4D97-AF65-F5344CB8AC3E}">
        <p14:creationId xmlns:p14="http://schemas.microsoft.com/office/powerpoint/2010/main" val="3968821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6A944F5-D573-3941-92B5-1AAD93795B96}"/>
              </a:ext>
            </a:extLst>
          </p:cNvPr>
          <p:cNvSpPr>
            <a:spLocks noGrp="1"/>
          </p:cNvSpPr>
          <p:nvPr>
            <p:ph idx="1"/>
          </p:nvPr>
        </p:nvSpPr>
        <p:spPr>
          <a:xfrm>
            <a:off x="771525" y="271462"/>
            <a:ext cx="10582275" cy="5943600"/>
          </a:xfrm>
        </p:spPr>
        <p:txBody>
          <a:bodyPr/>
          <a:lstStyle/>
          <a:p>
            <a:pPr marL="0" indent="0">
              <a:buNone/>
            </a:pPr>
            <a:r>
              <a:rPr lang="en-US" sz="4400" b="1" dirty="0">
                <a:solidFill>
                  <a:srgbClr val="0070C0"/>
                </a:solidFill>
              </a:rPr>
              <a:t>Setting </a:t>
            </a:r>
            <a:r>
              <a:rPr lang="en-US" sz="4400" b="1" dirty="0" smtClean="0">
                <a:solidFill>
                  <a:srgbClr val="0070C0"/>
                </a:solidFill>
              </a:rPr>
              <a:t>Objectives</a:t>
            </a:r>
            <a:endParaRPr lang="en-US" b="1" dirty="0">
              <a:solidFill>
                <a:srgbClr val="0070C0"/>
              </a:solidFill>
            </a:endParaRPr>
          </a:p>
          <a:p>
            <a:pPr marL="0" indent="0" algn="just">
              <a:spcBef>
                <a:spcPts val="0"/>
              </a:spcBef>
              <a:buNone/>
            </a:pPr>
            <a:endParaRPr lang="en-US" dirty="0"/>
          </a:p>
          <a:p>
            <a:pPr marL="0" indent="0" algn="just">
              <a:spcBef>
                <a:spcPts val="0"/>
              </a:spcBef>
              <a:buNone/>
            </a:pPr>
            <a:r>
              <a:rPr lang="en-US" dirty="0" smtClean="0"/>
              <a:t>Evidence-based analysis of the impact of HPPs for the period of their operation based on actual data.</a:t>
            </a:r>
          </a:p>
          <a:p>
            <a:pPr marL="0" indent="0">
              <a:buNone/>
            </a:pPr>
            <a:endParaRPr lang="en-US" dirty="0"/>
          </a:p>
          <a:p>
            <a:pPr marL="0" indent="0">
              <a:spcBef>
                <a:spcPts val="0"/>
              </a:spcBef>
              <a:buNone/>
            </a:pPr>
            <a:r>
              <a:rPr lang="en-US" dirty="0" smtClean="0"/>
              <a:t>Questions for which we will be seeking answers</a:t>
            </a:r>
            <a:endParaRPr lang="en-US" dirty="0"/>
          </a:p>
          <a:p>
            <a:pPr marL="0" indent="0">
              <a:spcBef>
                <a:spcPts val="0"/>
              </a:spcBef>
              <a:buNone/>
            </a:pPr>
            <a:endParaRPr lang="en-US" dirty="0"/>
          </a:p>
          <a:p>
            <a:pPr marL="498475" indent="-498475" algn="just">
              <a:lnSpc>
                <a:spcPct val="100000"/>
              </a:lnSpc>
              <a:spcBef>
                <a:spcPts val="0"/>
              </a:spcBef>
              <a:buFont typeface="Wingdings" pitchFamily="2" charset="2"/>
              <a:buChar char="§"/>
            </a:pPr>
            <a:r>
              <a:rPr lang="en-US" dirty="0" smtClean="0"/>
              <a:t>how the water flow has changed after / as a result of the construction of water reservoirs  (and why)</a:t>
            </a:r>
          </a:p>
          <a:p>
            <a:pPr marL="498475" indent="-498475" algn="just">
              <a:lnSpc>
                <a:spcPct val="100000"/>
              </a:lnSpc>
              <a:spcBef>
                <a:spcPts val="0"/>
              </a:spcBef>
              <a:buFont typeface="Wingdings" pitchFamily="2" charset="2"/>
              <a:buChar char="§"/>
            </a:pPr>
            <a:r>
              <a:rPr lang="en-US" dirty="0" smtClean="0"/>
              <a:t>how the water quality, status of populations and ecosystems has changed (and why)</a:t>
            </a:r>
          </a:p>
          <a:p>
            <a:pPr marL="498475" indent="-498475" algn="just">
              <a:lnSpc>
                <a:spcPct val="100000"/>
              </a:lnSpc>
              <a:spcBef>
                <a:spcPts val="0"/>
              </a:spcBef>
              <a:buFont typeface="Wingdings" pitchFamily="2" charset="2"/>
              <a:buChar char="§"/>
            </a:pPr>
            <a:r>
              <a:rPr lang="en-US" dirty="0" smtClean="0"/>
              <a:t>how essential economic needs (e.g., water supply) have changed and are satisfied today</a:t>
            </a:r>
            <a:endParaRPr lang="en-US" dirty="0"/>
          </a:p>
          <a:p>
            <a:pPr marL="0" indent="0">
              <a:buNone/>
            </a:pPr>
            <a:endParaRPr lang="en-US" dirty="0"/>
          </a:p>
        </p:txBody>
      </p:sp>
    </p:spTree>
    <p:extLst>
      <p:ext uri="{BB962C8B-B14F-4D97-AF65-F5344CB8AC3E}">
        <p14:creationId xmlns:p14="http://schemas.microsoft.com/office/powerpoint/2010/main" val="26507541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8F4B35B-C8B7-2842-AA57-FDC60D894615}"/>
              </a:ext>
            </a:extLst>
          </p:cNvPr>
          <p:cNvSpPr txBox="1">
            <a:spLocks/>
          </p:cNvSpPr>
          <p:nvPr/>
        </p:nvSpPr>
        <p:spPr bwMode="auto">
          <a:xfrm>
            <a:off x="965200" y="0"/>
            <a:ext cx="1073150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itchFamily="34" charset="0"/>
              </a:defRPr>
            </a:lvl2pPr>
            <a:lvl3pPr algn="l" defTabSz="457200" rtl="0" eaLnBrk="0" fontAlgn="base" hangingPunct="0">
              <a:spcBef>
                <a:spcPct val="0"/>
              </a:spcBef>
              <a:spcAft>
                <a:spcPct val="0"/>
              </a:spcAft>
              <a:defRPr sz="3600">
                <a:solidFill>
                  <a:srgbClr val="262626"/>
                </a:solidFill>
                <a:latin typeface="Century Gothic" pitchFamily="34" charset="0"/>
              </a:defRPr>
            </a:lvl3pPr>
            <a:lvl4pPr algn="l" defTabSz="457200" rtl="0" eaLnBrk="0" fontAlgn="base" hangingPunct="0">
              <a:spcBef>
                <a:spcPct val="0"/>
              </a:spcBef>
              <a:spcAft>
                <a:spcPct val="0"/>
              </a:spcAft>
              <a:defRPr sz="3600">
                <a:solidFill>
                  <a:srgbClr val="262626"/>
                </a:solidFill>
                <a:latin typeface="Century Gothic" pitchFamily="34" charset="0"/>
              </a:defRPr>
            </a:lvl4pPr>
            <a:lvl5pPr algn="l" defTabSz="457200" rtl="0" eaLnBrk="0" fontAlgn="base" hangingPunct="0">
              <a:spcBef>
                <a:spcPct val="0"/>
              </a:spcBef>
              <a:spcAft>
                <a:spcPct val="0"/>
              </a:spcAft>
              <a:defRPr sz="3600">
                <a:solidFill>
                  <a:srgbClr val="262626"/>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eaLnBrk="1" fontAlgn="auto" hangingPunct="1">
              <a:spcAft>
                <a:spcPts val="0"/>
              </a:spcAft>
              <a:defRPr/>
            </a:pPr>
            <a:r>
              <a:rPr lang="en-US" sz="2700" b="1" dirty="0"/>
              <a:t>1996</a:t>
            </a:r>
            <a:endParaRPr lang="en-US" sz="2700" b="1" dirty="0">
              <a:ea typeface="+mn-ea"/>
              <a:cs typeface="Arial" panose="020B0604020202020204" pitchFamily="34" charset="0"/>
            </a:endParaRPr>
          </a:p>
        </p:txBody>
      </p:sp>
      <p:sp>
        <p:nvSpPr>
          <p:cNvPr id="23555" name="Прямоугольник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4110573-E77B-1D4D-B217-8CC1B1E27A61}"/>
              </a:ext>
            </a:extLst>
          </p:cNvPr>
          <p:cNvSpPr>
            <a:spLocks noChangeArrowheads="1"/>
          </p:cNvSpPr>
          <p:nvPr/>
        </p:nvSpPr>
        <p:spPr bwMode="auto">
          <a:xfrm>
            <a:off x="8421688" y="1828800"/>
            <a:ext cx="37703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r>
              <a:rPr lang="en-US" altLang="ru-RU" dirty="0">
                <a:solidFill>
                  <a:schemeClr val="tx1"/>
                </a:solidFill>
              </a:rPr>
              <a:t>Abundance and biomass of zoobenthos - </a:t>
            </a:r>
            <a:r>
              <a:rPr lang="en-US" altLang="ru-RU" b="1" dirty="0">
                <a:solidFill>
                  <a:schemeClr val="tx1"/>
                </a:solidFill>
              </a:rPr>
              <a:t>13,500.00 ind/sq.m. and 385.0 g/sq.m.</a:t>
            </a:r>
          </a:p>
        </p:txBody>
      </p:sp>
      <p:pic>
        <p:nvPicPr>
          <p:cNvPr id="23556" name="Рисунок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9E9BE29-4F4B-8F42-9C2D-40A51F7EC3D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39875" y="598488"/>
            <a:ext cx="6591300" cy="597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8384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D261402-4ABB-A34C-9CC2-52F138AA3BE0}"/>
              </a:ext>
            </a:extLst>
          </p:cNvPr>
          <p:cNvSpPr txBox="1">
            <a:spLocks/>
          </p:cNvSpPr>
          <p:nvPr/>
        </p:nvSpPr>
        <p:spPr bwMode="auto">
          <a:xfrm>
            <a:off x="906463" y="127000"/>
            <a:ext cx="1073150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itchFamily="34" charset="0"/>
              </a:defRPr>
            </a:lvl2pPr>
            <a:lvl3pPr algn="l" defTabSz="457200" rtl="0" eaLnBrk="0" fontAlgn="base" hangingPunct="0">
              <a:spcBef>
                <a:spcPct val="0"/>
              </a:spcBef>
              <a:spcAft>
                <a:spcPct val="0"/>
              </a:spcAft>
              <a:defRPr sz="3600">
                <a:solidFill>
                  <a:srgbClr val="262626"/>
                </a:solidFill>
                <a:latin typeface="Century Gothic" pitchFamily="34" charset="0"/>
              </a:defRPr>
            </a:lvl3pPr>
            <a:lvl4pPr algn="l" defTabSz="457200" rtl="0" eaLnBrk="0" fontAlgn="base" hangingPunct="0">
              <a:spcBef>
                <a:spcPct val="0"/>
              </a:spcBef>
              <a:spcAft>
                <a:spcPct val="0"/>
              </a:spcAft>
              <a:defRPr sz="3600">
                <a:solidFill>
                  <a:srgbClr val="262626"/>
                </a:solidFill>
                <a:latin typeface="Century Gothic" pitchFamily="34" charset="0"/>
              </a:defRPr>
            </a:lvl4pPr>
            <a:lvl5pPr algn="l" defTabSz="457200" rtl="0" eaLnBrk="0" fontAlgn="base" hangingPunct="0">
              <a:spcBef>
                <a:spcPct val="0"/>
              </a:spcBef>
              <a:spcAft>
                <a:spcPct val="0"/>
              </a:spcAft>
              <a:defRPr sz="3600">
                <a:solidFill>
                  <a:srgbClr val="262626"/>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eaLnBrk="1" hangingPunct="1">
              <a:spcBef>
                <a:spcPts val="600"/>
              </a:spcBef>
              <a:spcAft>
                <a:spcPts val="600"/>
              </a:spcAft>
              <a:defRPr/>
            </a:pPr>
            <a:r>
              <a:rPr lang="en-US" altLang="ru-RU" sz="2700" b="1" dirty="0"/>
              <a:t>2010, 2011 and 2016 data provided by EQMD</a:t>
            </a:r>
          </a:p>
        </p:txBody>
      </p:sp>
      <p:sp>
        <p:nvSpPr>
          <p:cNvPr id="24580" name="Прямоугольник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A7483BE-8C17-0F4F-9A92-753ADABE6884}"/>
              </a:ext>
            </a:extLst>
          </p:cNvPr>
          <p:cNvSpPr>
            <a:spLocks noChangeArrowheads="1"/>
          </p:cNvSpPr>
          <p:nvPr/>
        </p:nvSpPr>
        <p:spPr bwMode="auto">
          <a:xfrm>
            <a:off x="8547100" y="1717675"/>
            <a:ext cx="3548063"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lnSpc>
                <a:spcPct val="200000"/>
              </a:lnSpc>
              <a:spcBef>
                <a:spcPct val="0"/>
              </a:spcBef>
              <a:buClrTx/>
              <a:buFontTx/>
              <a:buNone/>
            </a:pPr>
            <a:r>
              <a:rPr lang="en-US" altLang="ru-RU" sz="2000" b="1" dirty="0" smtClean="0">
                <a:solidFill>
                  <a:schemeClr val="tx1"/>
                </a:solidFill>
              </a:rPr>
              <a:t>Abundance </a:t>
            </a:r>
            <a:r>
              <a:rPr lang="en-US" altLang="ru-RU" b="1" dirty="0" smtClean="0">
                <a:solidFill>
                  <a:schemeClr val="tx1"/>
                </a:solidFill>
              </a:rPr>
              <a:t>(median</a:t>
            </a:r>
            <a:r>
              <a:rPr lang="en-US" altLang="ru-RU" b="1" dirty="0">
                <a:solidFill>
                  <a:schemeClr val="tx1"/>
                </a:solidFill>
              </a:rPr>
              <a:t>)</a:t>
            </a:r>
            <a:r>
              <a:rPr lang="en-US" altLang="ru-RU" sz="2000" b="1" dirty="0">
                <a:solidFill>
                  <a:schemeClr val="tx1"/>
                </a:solidFill>
              </a:rPr>
              <a:t>:</a:t>
            </a:r>
          </a:p>
          <a:p>
            <a:pPr>
              <a:lnSpc>
                <a:spcPct val="200000"/>
              </a:lnSpc>
              <a:spcBef>
                <a:spcPct val="0"/>
              </a:spcBef>
              <a:buClrTx/>
              <a:buFontTx/>
              <a:buNone/>
            </a:pPr>
            <a:r>
              <a:rPr lang="en-US" altLang="ru-RU" sz="2000" b="1" dirty="0">
                <a:solidFill>
                  <a:schemeClr val="tx1"/>
                </a:solidFill>
              </a:rPr>
              <a:t> 9,100 </a:t>
            </a:r>
            <a:r>
              <a:rPr lang="en-US" altLang="ru-RU" sz="2000" b="1" dirty="0" err="1">
                <a:solidFill>
                  <a:schemeClr val="tx1"/>
                </a:solidFill>
              </a:rPr>
              <a:t>ind.</a:t>
            </a:r>
            <a:r>
              <a:rPr lang="en-US" altLang="ru-RU" sz="2000" b="1" dirty="0">
                <a:solidFill>
                  <a:schemeClr val="tx1"/>
                </a:solidFill>
              </a:rPr>
              <a:t>/m2 </a:t>
            </a:r>
          </a:p>
          <a:p>
            <a:pPr>
              <a:lnSpc>
                <a:spcPct val="200000"/>
              </a:lnSpc>
              <a:spcBef>
                <a:spcPct val="0"/>
              </a:spcBef>
              <a:buClrTx/>
              <a:buFontTx/>
              <a:buNone/>
            </a:pPr>
            <a:r>
              <a:rPr lang="en-US" altLang="ru-RU" sz="2000" b="1" dirty="0">
                <a:solidFill>
                  <a:schemeClr val="tx1"/>
                </a:solidFill>
              </a:rPr>
              <a:t>and biomass – </a:t>
            </a:r>
          </a:p>
          <a:p>
            <a:pPr>
              <a:lnSpc>
                <a:spcPct val="200000"/>
              </a:lnSpc>
              <a:spcBef>
                <a:spcPct val="0"/>
              </a:spcBef>
              <a:buClrTx/>
              <a:buFontTx/>
              <a:buNone/>
            </a:pPr>
            <a:r>
              <a:rPr lang="en-US" altLang="ru-RU" sz="2000" b="1" dirty="0">
                <a:solidFill>
                  <a:schemeClr val="tx1"/>
                </a:solidFill>
              </a:rPr>
              <a:t>25 g/m2, </a:t>
            </a:r>
          </a:p>
        </p:txBody>
      </p:sp>
      <p:grpSp>
        <p:nvGrpSpPr>
          <p:cNvPr id="2" name="Group 4"/>
          <p:cNvGrpSpPr>
            <a:grpSpLocks noChangeAspect="1"/>
          </p:cNvGrpSpPr>
          <p:nvPr/>
        </p:nvGrpSpPr>
        <p:grpSpPr bwMode="auto">
          <a:xfrm>
            <a:off x="3213100" y="725488"/>
            <a:ext cx="5334000" cy="6132512"/>
            <a:chOff x="2024" y="457"/>
            <a:chExt cx="3360" cy="3863"/>
          </a:xfrm>
        </p:grpSpPr>
        <p:sp>
          <p:nvSpPr>
            <p:cNvPr id="3" name="AutoShape 3"/>
            <p:cNvSpPr>
              <a:spLocks noChangeAspect="1" noChangeArrowheads="1" noTextEdit="1"/>
            </p:cNvSpPr>
            <p:nvPr/>
          </p:nvSpPr>
          <p:spPr bwMode="auto">
            <a:xfrm>
              <a:off x="2024" y="457"/>
              <a:ext cx="3360" cy="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nvGrpSpPr>
            <p:cNvPr id="4" name="Group 205"/>
            <p:cNvGrpSpPr>
              <a:grpSpLocks/>
            </p:cNvGrpSpPr>
            <p:nvPr/>
          </p:nvGrpSpPr>
          <p:grpSpPr bwMode="auto">
            <a:xfrm>
              <a:off x="2018" y="451"/>
              <a:ext cx="3385" cy="3881"/>
              <a:chOff x="2018" y="451"/>
              <a:chExt cx="3385" cy="3881"/>
            </a:xfrm>
          </p:grpSpPr>
          <p:sp>
            <p:nvSpPr>
              <p:cNvPr id="24674" name="Rectangle 5"/>
              <p:cNvSpPr>
                <a:spLocks noChangeArrowheads="1"/>
              </p:cNvSpPr>
              <p:nvPr/>
            </p:nvSpPr>
            <p:spPr bwMode="auto">
              <a:xfrm>
                <a:off x="4668" y="606"/>
                <a:ext cx="230"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300" b="1" i="0" u="none" strike="noStrike" cap="none" normalizeH="0" baseline="0" dirty="0" smtClean="0">
                    <a:ln>
                      <a:noFill/>
                    </a:ln>
                    <a:solidFill>
                      <a:srgbClr val="000000"/>
                    </a:solidFill>
                    <a:effectLst/>
                    <a:latin typeface="Times New Roman" pitchFamily="18" charset="0"/>
                    <a:cs typeface="Arial" pitchFamily="34" charset="0"/>
                  </a:rPr>
                  <a:t>Total</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675" name="Rectangle 6"/>
              <p:cNvSpPr>
                <a:spLocks noChangeArrowheads="1"/>
              </p:cNvSpPr>
              <p:nvPr/>
            </p:nvSpPr>
            <p:spPr bwMode="auto">
              <a:xfrm>
                <a:off x="5036" y="606"/>
                <a:ext cx="232"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ru-RU" sz="1300" b="1" dirty="0" smtClean="0">
                    <a:solidFill>
                      <a:srgbClr val="000000"/>
                    </a:solidFill>
                    <a:latin typeface="Times New Roman" pitchFamily="18" charset="0"/>
                  </a:rPr>
                  <a:t>Mass</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676" name="Rectangle 7"/>
              <p:cNvSpPr>
                <a:spLocks noChangeArrowheads="1"/>
              </p:cNvSpPr>
              <p:nvPr/>
            </p:nvSpPr>
            <p:spPr bwMode="auto">
              <a:xfrm>
                <a:off x="4700" y="749"/>
                <a:ext cx="35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300" b="1" i="0" u="none" strike="noStrike" cap="none" normalizeH="0" baseline="0" dirty="0" smtClean="0">
                    <a:ln>
                      <a:noFill/>
                    </a:ln>
                    <a:solidFill>
                      <a:srgbClr val="000000"/>
                    </a:solidFill>
                    <a:effectLst/>
                    <a:latin typeface="Times New Roman" pitchFamily="18" charset="0"/>
                    <a:cs typeface="Arial" pitchFamily="34" charset="0"/>
                  </a:rPr>
                  <a:t>number</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677" name="Rectangle 8"/>
              <p:cNvSpPr>
                <a:spLocks noChangeArrowheads="1"/>
              </p:cNvSpPr>
              <p:nvPr/>
            </p:nvSpPr>
            <p:spPr bwMode="auto">
              <a:xfrm>
                <a:off x="5085" y="762"/>
                <a:ext cx="212"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1" i="0" u="none" strike="noStrike" cap="none" normalizeH="0" baseline="0" dirty="0" smtClean="0">
                    <a:ln>
                      <a:noFill/>
                    </a:ln>
                    <a:solidFill>
                      <a:srgbClr val="000000"/>
                    </a:solidFill>
                    <a:effectLst/>
                    <a:latin typeface="Times New Roman" pitchFamily="18" charset="0"/>
                    <a:cs typeface="Arial" pitchFamily="34" charset="0"/>
                  </a:rPr>
                  <a:t>g/m</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678" name="Rectangle 9"/>
              <p:cNvSpPr>
                <a:spLocks noChangeArrowheads="1"/>
              </p:cNvSpPr>
              <p:nvPr/>
            </p:nvSpPr>
            <p:spPr bwMode="auto">
              <a:xfrm>
                <a:off x="5235" y="737"/>
                <a:ext cx="68"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900" b="1" i="0" u="none" strike="noStrike" cap="none" normalizeH="0" baseline="0" smtClean="0">
                    <a:ln>
                      <a:noFill/>
                    </a:ln>
                    <a:solidFill>
                      <a:srgbClr val="000000"/>
                    </a:solidFill>
                    <a:effectLst/>
                    <a:latin typeface="Times New Roman" pitchFamily="18" charset="0"/>
                    <a:cs typeface="Arial" pitchFamily="34" charset="0"/>
                  </a:rPr>
                  <a:t>2</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79" name="Rectangle 10"/>
              <p:cNvSpPr>
                <a:spLocks noChangeArrowheads="1"/>
              </p:cNvSpPr>
              <p:nvPr/>
            </p:nvSpPr>
            <p:spPr bwMode="auto">
              <a:xfrm>
                <a:off x="2422" y="899"/>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80" name="Rectangle 11"/>
              <p:cNvSpPr>
                <a:spLocks noChangeArrowheads="1"/>
              </p:cNvSpPr>
              <p:nvPr/>
            </p:nvSpPr>
            <p:spPr bwMode="auto">
              <a:xfrm>
                <a:off x="3300" y="892"/>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81" name="Rectangle 12"/>
              <p:cNvSpPr>
                <a:spLocks noChangeArrowheads="1"/>
              </p:cNvSpPr>
              <p:nvPr/>
            </p:nvSpPr>
            <p:spPr bwMode="auto">
              <a:xfrm>
                <a:off x="3953" y="899"/>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3</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82" name="Rectangle 13"/>
              <p:cNvSpPr>
                <a:spLocks noChangeArrowheads="1"/>
              </p:cNvSpPr>
              <p:nvPr/>
            </p:nvSpPr>
            <p:spPr bwMode="auto">
              <a:xfrm>
                <a:off x="4351" y="899"/>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4</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83" name="Rectangle 14"/>
              <p:cNvSpPr>
                <a:spLocks noChangeArrowheads="1"/>
              </p:cNvSpPr>
              <p:nvPr/>
            </p:nvSpPr>
            <p:spPr bwMode="auto">
              <a:xfrm>
                <a:off x="4756" y="899"/>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5</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84" name="Rectangle 15"/>
              <p:cNvSpPr>
                <a:spLocks noChangeArrowheads="1"/>
              </p:cNvSpPr>
              <p:nvPr/>
            </p:nvSpPr>
            <p:spPr bwMode="auto">
              <a:xfrm>
                <a:off x="5154" y="899"/>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6</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85" name="Rectangle 16"/>
              <p:cNvSpPr>
                <a:spLocks noChangeArrowheads="1"/>
              </p:cNvSpPr>
              <p:nvPr/>
            </p:nvSpPr>
            <p:spPr bwMode="auto">
              <a:xfrm>
                <a:off x="3100" y="1036"/>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16.03.2011</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86" name="Rectangle 17"/>
              <p:cNvSpPr>
                <a:spLocks noChangeArrowheads="1"/>
              </p:cNvSpPr>
              <p:nvPr/>
            </p:nvSpPr>
            <p:spPr bwMode="auto">
              <a:xfrm>
                <a:off x="3953" y="1036"/>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8</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87" name="Rectangle 18"/>
              <p:cNvSpPr>
                <a:spLocks noChangeArrowheads="1"/>
              </p:cNvSpPr>
              <p:nvPr/>
            </p:nvSpPr>
            <p:spPr bwMode="auto">
              <a:xfrm>
                <a:off x="4289" y="1036"/>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1,95</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88" name="Rectangle 19"/>
              <p:cNvSpPr>
                <a:spLocks noChangeArrowheads="1"/>
              </p:cNvSpPr>
              <p:nvPr/>
            </p:nvSpPr>
            <p:spPr bwMode="auto">
              <a:xfrm>
                <a:off x="4656" y="1036"/>
                <a:ext cx="31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30200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89" name="Rectangle 20"/>
              <p:cNvSpPr>
                <a:spLocks noChangeArrowheads="1"/>
              </p:cNvSpPr>
              <p:nvPr/>
            </p:nvSpPr>
            <p:spPr bwMode="auto">
              <a:xfrm>
                <a:off x="5067" y="1036"/>
                <a:ext cx="28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27,92</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90" name="Rectangle 21"/>
              <p:cNvSpPr>
                <a:spLocks noChangeArrowheads="1"/>
              </p:cNvSpPr>
              <p:nvPr/>
            </p:nvSpPr>
            <p:spPr bwMode="auto">
              <a:xfrm>
                <a:off x="3100" y="1166"/>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11.05.2011</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91" name="Rectangle 22"/>
              <p:cNvSpPr>
                <a:spLocks noChangeArrowheads="1"/>
              </p:cNvSpPr>
              <p:nvPr/>
            </p:nvSpPr>
            <p:spPr bwMode="auto">
              <a:xfrm>
                <a:off x="3928" y="1166"/>
                <a:ext cx="149"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92" name="Rectangle 23"/>
              <p:cNvSpPr>
                <a:spLocks noChangeArrowheads="1"/>
              </p:cNvSpPr>
              <p:nvPr/>
            </p:nvSpPr>
            <p:spPr bwMode="auto">
              <a:xfrm>
                <a:off x="4289" y="1166"/>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1,67</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93" name="Rectangle 24"/>
              <p:cNvSpPr>
                <a:spLocks noChangeArrowheads="1"/>
              </p:cNvSpPr>
              <p:nvPr/>
            </p:nvSpPr>
            <p:spPr bwMode="auto">
              <a:xfrm>
                <a:off x="4656" y="1166"/>
                <a:ext cx="31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11520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94" name="Rectangle 25"/>
              <p:cNvSpPr>
                <a:spLocks noChangeArrowheads="1"/>
              </p:cNvSpPr>
              <p:nvPr/>
            </p:nvSpPr>
            <p:spPr bwMode="auto">
              <a:xfrm>
                <a:off x="5067" y="1166"/>
                <a:ext cx="28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18,96</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95" name="Rectangle 26"/>
              <p:cNvSpPr>
                <a:spLocks noChangeArrowheads="1"/>
              </p:cNvSpPr>
              <p:nvPr/>
            </p:nvSpPr>
            <p:spPr bwMode="auto">
              <a:xfrm>
                <a:off x="3100" y="1297"/>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25.05.2011</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96" name="Rectangle 27"/>
              <p:cNvSpPr>
                <a:spLocks noChangeArrowheads="1"/>
              </p:cNvSpPr>
              <p:nvPr/>
            </p:nvSpPr>
            <p:spPr bwMode="auto">
              <a:xfrm>
                <a:off x="3953" y="1297"/>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4</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97" name="Rectangle 28"/>
              <p:cNvSpPr>
                <a:spLocks noChangeArrowheads="1"/>
              </p:cNvSpPr>
              <p:nvPr/>
            </p:nvSpPr>
            <p:spPr bwMode="auto">
              <a:xfrm>
                <a:off x="4314" y="1297"/>
                <a:ext cx="174"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1,9</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98" name="Rectangle 29"/>
              <p:cNvSpPr>
                <a:spLocks noChangeArrowheads="1"/>
              </p:cNvSpPr>
              <p:nvPr/>
            </p:nvSpPr>
            <p:spPr bwMode="auto">
              <a:xfrm>
                <a:off x="4656" y="1297"/>
                <a:ext cx="31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27040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699" name="Rectangle 30"/>
              <p:cNvSpPr>
                <a:spLocks noChangeArrowheads="1"/>
              </p:cNvSpPr>
              <p:nvPr/>
            </p:nvSpPr>
            <p:spPr bwMode="auto">
              <a:xfrm>
                <a:off x="5067" y="1297"/>
                <a:ext cx="28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47,92</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00" name="Rectangle 31"/>
              <p:cNvSpPr>
                <a:spLocks noChangeArrowheads="1"/>
              </p:cNvSpPr>
              <p:nvPr/>
            </p:nvSpPr>
            <p:spPr bwMode="auto">
              <a:xfrm>
                <a:off x="3100" y="1427"/>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10.08.2011</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01" name="Rectangle 32"/>
              <p:cNvSpPr>
                <a:spLocks noChangeArrowheads="1"/>
              </p:cNvSpPr>
              <p:nvPr/>
            </p:nvSpPr>
            <p:spPr bwMode="auto">
              <a:xfrm>
                <a:off x="3953" y="1427"/>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5</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02" name="Rectangle 33"/>
              <p:cNvSpPr>
                <a:spLocks noChangeArrowheads="1"/>
              </p:cNvSpPr>
              <p:nvPr/>
            </p:nvSpPr>
            <p:spPr bwMode="auto">
              <a:xfrm>
                <a:off x="4289" y="1427"/>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2,03</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03" name="Rectangle 34"/>
              <p:cNvSpPr>
                <a:spLocks noChangeArrowheads="1"/>
              </p:cNvSpPr>
              <p:nvPr/>
            </p:nvSpPr>
            <p:spPr bwMode="auto">
              <a:xfrm>
                <a:off x="4681" y="1427"/>
                <a:ext cx="255"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3640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04" name="Rectangle 35"/>
              <p:cNvSpPr>
                <a:spLocks noChangeArrowheads="1"/>
              </p:cNvSpPr>
              <p:nvPr/>
            </p:nvSpPr>
            <p:spPr bwMode="auto">
              <a:xfrm>
                <a:off x="5042" y="1427"/>
                <a:ext cx="336"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100,16</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05" name="Rectangle 36"/>
              <p:cNvSpPr>
                <a:spLocks noChangeArrowheads="1"/>
              </p:cNvSpPr>
              <p:nvPr/>
            </p:nvSpPr>
            <p:spPr bwMode="auto">
              <a:xfrm>
                <a:off x="3100" y="1558"/>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12.10.2011</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06" name="Rectangle 37"/>
              <p:cNvSpPr>
                <a:spLocks noChangeArrowheads="1"/>
              </p:cNvSpPr>
              <p:nvPr/>
            </p:nvSpPr>
            <p:spPr bwMode="auto">
              <a:xfrm>
                <a:off x="3953" y="1558"/>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8</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07" name="Rectangle 38"/>
              <p:cNvSpPr>
                <a:spLocks noChangeArrowheads="1"/>
              </p:cNvSpPr>
              <p:nvPr/>
            </p:nvSpPr>
            <p:spPr bwMode="auto">
              <a:xfrm>
                <a:off x="4289" y="1558"/>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1,95</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08" name="Rectangle 39"/>
              <p:cNvSpPr>
                <a:spLocks noChangeArrowheads="1"/>
              </p:cNvSpPr>
              <p:nvPr/>
            </p:nvSpPr>
            <p:spPr bwMode="auto">
              <a:xfrm>
                <a:off x="4656" y="1558"/>
                <a:ext cx="31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12520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09" name="Rectangle 40"/>
              <p:cNvSpPr>
                <a:spLocks noChangeArrowheads="1"/>
              </p:cNvSpPr>
              <p:nvPr/>
            </p:nvSpPr>
            <p:spPr bwMode="auto">
              <a:xfrm>
                <a:off x="5042" y="1558"/>
                <a:ext cx="336"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182,24</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10" name="Rectangle 41"/>
              <p:cNvSpPr>
                <a:spLocks noChangeArrowheads="1"/>
              </p:cNvSpPr>
              <p:nvPr/>
            </p:nvSpPr>
            <p:spPr bwMode="auto">
              <a:xfrm>
                <a:off x="3100" y="1689"/>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12.04.2016</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11" name="Rectangle 42"/>
              <p:cNvSpPr>
                <a:spLocks noChangeArrowheads="1"/>
              </p:cNvSpPr>
              <p:nvPr/>
            </p:nvSpPr>
            <p:spPr bwMode="auto">
              <a:xfrm>
                <a:off x="3928" y="1689"/>
                <a:ext cx="149"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14</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12" name="Rectangle 43"/>
              <p:cNvSpPr>
                <a:spLocks noChangeArrowheads="1"/>
              </p:cNvSpPr>
              <p:nvPr/>
            </p:nvSpPr>
            <p:spPr bwMode="auto">
              <a:xfrm>
                <a:off x="4289" y="1689"/>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1,93</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13" name="Rectangle 44"/>
              <p:cNvSpPr>
                <a:spLocks noChangeArrowheads="1"/>
              </p:cNvSpPr>
              <p:nvPr/>
            </p:nvSpPr>
            <p:spPr bwMode="auto">
              <a:xfrm>
                <a:off x="4681" y="1689"/>
                <a:ext cx="255"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2592</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14" name="Rectangle 45"/>
              <p:cNvSpPr>
                <a:spLocks noChangeArrowheads="1"/>
              </p:cNvSpPr>
              <p:nvPr/>
            </p:nvSpPr>
            <p:spPr bwMode="auto">
              <a:xfrm>
                <a:off x="5067" y="1689"/>
                <a:ext cx="28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18,46</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15" name="Rectangle 46"/>
              <p:cNvSpPr>
                <a:spLocks noChangeArrowheads="1"/>
              </p:cNvSpPr>
              <p:nvPr/>
            </p:nvSpPr>
            <p:spPr bwMode="auto">
              <a:xfrm>
                <a:off x="3100" y="1819"/>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06.07.2016</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16" name="Rectangle 47"/>
              <p:cNvSpPr>
                <a:spLocks noChangeArrowheads="1"/>
              </p:cNvSpPr>
              <p:nvPr/>
            </p:nvSpPr>
            <p:spPr bwMode="auto">
              <a:xfrm>
                <a:off x="3928" y="1819"/>
                <a:ext cx="149"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22</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17" name="Rectangle 48"/>
              <p:cNvSpPr>
                <a:spLocks noChangeArrowheads="1"/>
              </p:cNvSpPr>
              <p:nvPr/>
            </p:nvSpPr>
            <p:spPr bwMode="auto">
              <a:xfrm>
                <a:off x="4289" y="1819"/>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2,04</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18" name="Rectangle 49"/>
              <p:cNvSpPr>
                <a:spLocks noChangeArrowheads="1"/>
              </p:cNvSpPr>
              <p:nvPr/>
            </p:nvSpPr>
            <p:spPr bwMode="auto">
              <a:xfrm>
                <a:off x="4681" y="1819"/>
                <a:ext cx="255"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1088</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19" name="Rectangle 50"/>
              <p:cNvSpPr>
                <a:spLocks noChangeArrowheads="1"/>
              </p:cNvSpPr>
              <p:nvPr/>
            </p:nvSpPr>
            <p:spPr bwMode="auto">
              <a:xfrm>
                <a:off x="5042" y="1819"/>
                <a:ext cx="336"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26,944</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20" name="Rectangle 51"/>
              <p:cNvSpPr>
                <a:spLocks noChangeArrowheads="1"/>
              </p:cNvSpPr>
              <p:nvPr/>
            </p:nvSpPr>
            <p:spPr bwMode="auto">
              <a:xfrm>
                <a:off x="3100" y="1950"/>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05.04.2017</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21" name="Rectangle 52"/>
              <p:cNvSpPr>
                <a:spLocks noChangeArrowheads="1"/>
              </p:cNvSpPr>
              <p:nvPr/>
            </p:nvSpPr>
            <p:spPr bwMode="auto">
              <a:xfrm>
                <a:off x="3928" y="1950"/>
                <a:ext cx="149"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14</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22" name="Rectangle 53"/>
              <p:cNvSpPr>
                <a:spLocks noChangeArrowheads="1"/>
              </p:cNvSpPr>
              <p:nvPr/>
            </p:nvSpPr>
            <p:spPr bwMode="auto">
              <a:xfrm>
                <a:off x="4289" y="1950"/>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2,01</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23" name="Rectangle 54"/>
              <p:cNvSpPr>
                <a:spLocks noChangeArrowheads="1"/>
              </p:cNvSpPr>
              <p:nvPr/>
            </p:nvSpPr>
            <p:spPr bwMode="auto">
              <a:xfrm>
                <a:off x="4706" y="1950"/>
                <a:ext cx="205"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275</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24" name="Rectangle 55"/>
              <p:cNvSpPr>
                <a:spLocks noChangeArrowheads="1"/>
              </p:cNvSpPr>
              <p:nvPr/>
            </p:nvSpPr>
            <p:spPr bwMode="auto">
              <a:xfrm>
                <a:off x="5067" y="1950"/>
                <a:ext cx="28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0,611</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25" name="Rectangle 56"/>
              <p:cNvSpPr>
                <a:spLocks noChangeArrowheads="1"/>
              </p:cNvSpPr>
              <p:nvPr/>
            </p:nvSpPr>
            <p:spPr bwMode="auto">
              <a:xfrm>
                <a:off x="3100" y="2074"/>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05.07.2017</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26" name="Rectangle 57"/>
              <p:cNvSpPr>
                <a:spLocks noChangeArrowheads="1"/>
              </p:cNvSpPr>
              <p:nvPr/>
            </p:nvSpPr>
            <p:spPr bwMode="auto">
              <a:xfrm>
                <a:off x="3928" y="2081"/>
                <a:ext cx="149"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18</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27" name="Rectangle 58"/>
              <p:cNvSpPr>
                <a:spLocks noChangeArrowheads="1"/>
              </p:cNvSpPr>
              <p:nvPr/>
            </p:nvSpPr>
            <p:spPr bwMode="auto">
              <a:xfrm>
                <a:off x="4289" y="2081"/>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2,04</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28" name="Rectangle 59"/>
              <p:cNvSpPr>
                <a:spLocks noChangeArrowheads="1"/>
              </p:cNvSpPr>
              <p:nvPr/>
            </p:nvSpPr>
            <p:spPr bwMode="auto">
              <a:xfrm>
                <a:off x="4706" y="2081"/>
                <a:ext cx="205"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914</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29" name="Rectangle 60"/>
              <p:cNvSpPr>
                <a:spLocks noChangeArrowheads="1"/>
              </p:cNvSpPr>
              <p:nvPr/>
            </p:nvSpPr>
            <p:spPr bwMode="auto">
              <a:xfrm>
                <a:off x="5067" y="2081"/>
                <a:ext cx="28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8,425</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30" name="Rectangle 61"/>
              <p:cNvSpPr>
                <a:spLocks noChangeArrowheads="1"/>
              </p:cNvSpPr>
              <p:nvPr/>
            </p:nvSpPr>
            <p:spPr bwMode="auto">
              <a:xfrm>
                <a:off x="3100" y="2217"/>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05.04.2012</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31" name="Rectangle 62"/>
              <p:cNvSpPr>
                <a:spLocks noChangeArrowheads="1"/>
              </p:cNvSpPr>
              <p:nvPr/>
            </p:nvSpPr>
            <p:spPr bwMode="auto">
              <a:xfrm>
                <a:off x="3953" y="2217"/>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7</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32" name="Rectangle 63"/>
              <p:cNvSpPr>
                <a:spLocks noChangeArrowheads="1"/>
              </p:cNvSpPr>
              <p:nvPr/>
            </p:nvSpPr>
            <p:spPr bwMode="auto">
              <a:xfrm>
                <a:off x="4289" y="2217"/>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1,53</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33" name="Rectangle 64"/>
              <p:cNvSpPr>
                <a:spLocks noChangeArrowheads="1"/>
              </p:cNvSpPr>
              <p:nvPr/>
            </p:nvSpPr>
            <p:spPr bwMode="auto">
              <a:xfrm>
                <a:off x="4656" y="2217"/>
                <a:ext cx="31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23000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34" name="Rectangle 65"/>
              <p:cNvSpPr>
                <a:spLocks noChangeArrowheads="1"/>
              </p:cNvSpPr>
              <p:nvPr/>
            </p:nvSpPr>
            <p:spPr bwMode="auto">
              <a:xfrm>
                <a:off x="5067" y="2217"/>
                <a:ext cx="28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24,96</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35" name="Rectangle 66"/>
              <p:cNvSpPr>
                <a:spLocks noChangeArrowheads="1"/>
              </p:cNvSpPr>
              <p:nvPr/>
            </p:nvSpPr>
            <p:spPr bwMode="auto">
              <a:xfrm>
                <a:off x="3100" y="2348"/>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04.07.2012</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36" name="Rectangle 67"/>
              <p:cNvSpPr>
                <a:spLocks noChangeArrowheads="1"/>
              </p:cNvSpPr>
              <p:nvPr/>
            </p:nvSpPr>
            <p:spPr bwMode="auto">
              <a:xfrm>
                <a:off x="3953" y="2348"/>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8</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37" name="Rectangle 68"/>
              <p:cNvSpPr>
                <a:spLocks noChangeArrowheads="1"/>
              </p:cNvSpPr>
              <p:nvPr/>
            </p:nvSpPr>
            <p:spPr bwMode="auto">
              <a:xfrm>
                <a:off x="4289" y="2348"/>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1,76</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38" name="Rectangle 69"/>
              <p:cNvSpPr>
                <a:spLocks noChangeArrowheads="1"/>
              </p:cNvSpPr>
              <p:nvPr/>
            </p:nvSpPr>
            <p:spPr bwMode="auto">
              <a:xfrm>
                <a:off x="4656" y="2348"/>
                <a:ext cx="31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33680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39" name="Rectangle 70"/>
              <p:cNvSpPr>
                <a:spLocks noChangeArrowheads="1"/>
              </p:cNvSpPr>
              <p:nvPr/>
            </p:nvSpPr>
            <p:spPr bwMode="auto">
              <a:xfrm>
                <a:off x="5067" y="2348"/>
                <a:ext cx="28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63,16</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40" name="Rectangle 71"/>
              <p:cNvSpPr>
                <a:spLocks noChangeArrowheads="1"/>
              </p:cNvSpPr>
              <p:nvPr/>
            </p:nvSpPr>
            <p:spPr bwMode="auto">
              <a:xfrm>
                <a:off x="3100" y="2472"/>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03.10.2012</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41" name="Rectangle 72"/>
              <p:cNvSpPr>
                <a:spLocks noChangeArrowheads="1"/>
              </p:cNvSpPr>
              <p:nvPr/>
            </p:nvSpPr>
            <p:spPr bwMode="auto">
              <a:xfrm>
                <a:off x="3928" y="2479"/>
                <a:ext cx="149"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11</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42" name="Rectangle 73"/>
              <p:cNvSpPr>
                <a:spLocks noChangeArrowheads="1"/>
              </p:cNvSpPr>
              <p:nvPr/>
            </p:nvSpPr>
            <p:spPr bwMode="auto">
              <a:xfrm>
                <a:off x="4289" y="2479"/>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1,78</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43" name="Rectangle 74"/>
              <p:cNvSpPr>
                <a:spLocks noChangeArrowheads="1"/>
              </p:cNvSpPr>
              <p:nvPr/>
            </p:nvSpPr>
            <p:spPr bwMode="auto">
              <a:xfrm>
                <a:off x="4656" y="2479"/>
                <a:ext cx="31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67240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44" name="Rectangle 75"/>
              <p:cNvSpPr>
                <a:spLocks noChangeArrowheads="1"/>
              </p:cNvSpPr>
              <p:nvPr/>
            </p:nvSpPr>
            <p:spPr bwMode="auto">
              <a:xfrm>
                <a:off x="5042" y="2479"/>
                <a:ext cx="336"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362,84</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45" name="Rectangle 76"/>
              <p:cNvSpPr>
                <a:spLocks noChangeArrowheads="1"/>
              </p:cNvSpPr>
              <p:nvPr/>
            </p:nvSpPr>
            <p:spPr bwMode="auto">
              <a:xfrm>
                <a:off x="3100" y="2616"/>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23.04.2010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46" name="Rectangle 77"/>
              <p:cNvSpPr>
                <a:spLocks noChangeArrowheads="1"/>
              </p:cNvSpPr>
              <p:nvPr/>
            </p:nvSpPr>
            <p:spPr bwMode="auto">
              <a:xfrm>
                <a:off x="3953" y="2616"/>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7</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47" name="Rectangle 78"/>
              <p:cNvSpPr>
                <a:spLocks noChangeArrowheads="1"/>
              </p:cNvSpPr>
              <p:nvPr/>
            </p:nvSpPr>
            <p:spPr bwMode="auto">
              <a:xfrm>
                <a:off x="4289" y="2616"/>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1,75</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48" name="Rectangle 79"/>
              <p:cNvSpPr>
                <a:spLocks noChangeArrowheads="1"/>
              </p:cNvSpPr>
              <p:nvPr/>
            </p:nvSpPr>
            <p:spPr bwMode="auto">
              <a:xfrm>
                <a:off x="4656" y="2616"/>
                <a:ext cx="31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14440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49" name="Rectangle 80"/>
              <p:cNvSpPr>
                <a:spLocks noChangeArrowheads="1"/>
              </p:cNvSpPr>
              <p:nvPr/>
            </p:nvSpPr>
            <p:spPr bwMode="auto">
              <a:xfrm>
                <a:off x="5067" y="2616"/>
                <a:ext cx="28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7,528</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50" name="Rectangle 81"/>
              <p:cNvSpPr>
                <a:spLocks noChangeArrowheads="1"/>
              </p:cNvSpPr>
              <p:nvPr/>
            </p:nvSpPr>
            <p:spPr bwMode="auto">
              <a:xfrm>
                <a:off x="3100" y="2746"/>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11.05.2010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51" name="Rectangle 82"/>
              <p:cNvSpPr>
                <a:spLocks noChangeArrowheads="1"/>
              </p:cNvSpPr>
              <p:nvPr/>
            </p:nvSpPr>
            <p:spPr bwMode="auto">
              <a:xfrm>
                <a:off x="3953" y="2746"/>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5</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52" name="Rectangle 83"/>
              <p:cNvSpPr>
                <a:spLocks noChangeArrowheads="1"/>
              </p:cNvSpPr>
              <p:nvPr/>
            </p:nvSpPr>
            <p:spPr bwMode="auto">
              <a:xfrm>
                <a:off x="4289" y="2746"/>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1,89</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53" name="Rectangle 84"/>
              <p:cNvSpPr>
                <a:spLocks noChangeArrowheads="1"/>
              </p:cNvSpPr>
              <p:nvPr/>
            </p:nvSpPr>
            <p:spPr bwMode="auto">
              <a:xfrm>
                <a:off x="4681" y="2746"/>
                <a:ext cx="255"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4560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54" name="Rectangle 85"/>
              <p:cNvSpPr>
                <a:spLocks noChangeArrowheads="1"/>
              </p:cNvSpPr>
              <p:nvPr/>
            </p:nvSpPr>
            <p:spPr bwMode="auto">
              <a:xfrm>
                <a:off x="5042" y="2746"/>
                <a:ext cx="336"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184,48</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55" name="Rectangle 86"/>
              <p:cNvSpPr>
                <a:spLocks noChangeArrowheads="1"/>
              </p:cNvSpPr>
              <p:nvPr/>
            </p:nvSpPr>
            <p:spPr bwMode="auto">
              <a:xfrm>
                <a:off x="3100" y="2877"/>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19.08.2010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56" name="Rectangle 87"/>
              <p:cNvSpPr>
                <a:spLocks noChangeArrowheads="1"/>
              </p:cNvSpPr>
              <p:nvPr/>
            </p:nvSpPr>
            <p:spPr bwMode="auto">
              <a:xfrm>
                <a:off x="3953" y="2877"/>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57" name="Rectangle 88"/>
              <p:cNvSpPr>
                <a:spLocks noChangeArrowheads="1"/>
              </p:cNvSpPr>
              <p:nvPr/>
            </p:nvSpPr>
            <p:spPr bwMode="auto">
              <a:xfrm>
                <a:off x="4289" y="2877"/>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1,26</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58" name="Rectangle 89"/>
              <p:cNvSpPr>
                <a:spLocks noChangeArrowheads="1"/>
              </p:cNvSpPr>
              <p:nvPr/>
            </p:nvSpPr>
            <p:spPr bwMode="auto">
              <a:xfrm>
                <a:off x="4706" y="2877"/>
                <a:ext cx="205"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120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59" name="Rectangle 90"/>
              <p:cNvSpPr>
                <a:spLocks noChangeArrowheads="1"/>
              </p:cNvSpPr>
              <p:nvPr/>
            </p:nvSpPr>
            <p:spPr bwMode="auto">
              <a:xfrm>
                <a:off x="5092" y="2877"/>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1,64</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60" name="Rectangle 91"/>
              <p:cNvSpPr>
                <a:spLocks noChangeArrowheads="1"/>
              </p:cNvSpPr>
              <p:nvPr/>
            </p:nvSpPr>
            <p:spPr bwMode="auto">
              <a:xfrm>
                <a:off x="3100" y="3001"/>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18.11.2010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61" name="Rectangle 92"/>
              <p:cNvSpPr>
                <a:spLocks noChangeArrowheads="1"/>
              </p:cNvSpPr>
              <p:nvPr/>
            </p:nvSpPr>
            <p:spPr bwMode="auto">
              <a:xfrm>
                <a:off x="3953" y="3007"/>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4</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62" name="Rectangle 93"/>
              <p:cNvSpPr>
                <a:spLocks noChangeArrowheads="1"/>
              </p:cNvSpPr>
              <p:nvPr/>
            </p:nvSpPr>
            <p:spPr bwMode="auto">
              <a:xfrm>
                <a:off x="4289" y="3007"/>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1,95</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63" name="Rectangle 94"/>
              <p:cNvSpPr>
                <a:spLocks noChangeArrowheads="1"/>
              </p:cNvSpPr>
              <p:nvPr/>
            </p:nvSpPr>
            <p:spPr bwMode="auto">
              <a:xfrm>
                <a:off x="4681" y="3007"/>
                <a:ext cx="255"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1160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64" name="Rectangle 95"/>
              <p:cNvSpPr>
                <a:spLocks noChangeArrowheads="1"/>
              </p:cNvSpPr>
              <p:nvPr/>
            </p:nvSpPr>
            <p:spPr bwMode="auto">
              <a:xfrm>
                <a:off x="5092" y="3007"/>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2,04</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65" name="Rectangle 96"/>
              <p:cNvSpPr>
                <a:spLocks noChangeArrowheads="1"/>
              </p:cNvSpPr>
              <p:nvPr/>
            </p:nvSpPr>
            <p:spPr bwMode="auto">
              <a:xfrm>
                <a:off x="3100" y="3144"/>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11.05.2010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66" name="Rectangle 97"/>
              <p:cNvSpPr>
                <a:spLocks noChangeArrowheads="1"/>
              </p:cNvSpPr>
              <p:nvPr/>
            </p:nvSpPr>
            <p:spPr bwMode="auto">
              <a:xfrm>
                <a:off x="3928" y="3144"/>
                <a:ext cx="149"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13</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67" name="Rectangle 98"/>
              <p:cNvSpPr>
                <a:spLocks noChangeArrowheads="1"/>
              </p:cNvSpPr>
              <p:nvPr/>
            </p:nvSpPr>
            <p:spPr bwMode="auto">
              <a:xfrm>
                <a:off x="4289" y="3144"/>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1,85</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68" name="Rectangle 99"/>
              <p:cNvSpPr>
                <a:spLocks noChangeArrowheads="1"/>
              </p:cNvSpPr>
              <p:nvPr/>
            </p:nvSpPr>
            <p:spPr bwMode="auto">
              <a:xfrm>
                <a:off x="4656" y="3144"/>
                <a:ext cx="31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13640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69" name="Rectangle 100"/>
              <p:cNvSpPr>
                <a:spLocks noChangeArrowheads="1"/>
              </p:cNvSpPr>
              <p:nvPr/>
            </p:nvSpPr>
            <p:spPr bwMode="auto">
              <a:xfrm>
                <a:off x="5067" y="3144"/>
                <a:ext cx="28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21,12</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70" name="Rectangle 101"/>
              <p:cNvSpPr>
                <a:spLocks noChangeArrowheads="1"/>
              </p:cNvSpPr>
              <p:nvPr/>
            </p:nvSpPr>
            <p:spPr bwMode="auto">
              <a:xfrm>
                <a:off x="3100" y="3275"/>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23.04.2010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71" name="Rectangle 102"/>
              <p:cNvSpPr>
                <a:spLocks noChangeArrowheads="1"/>
              </p:cNvSpPr>
              <p:nvPr/>
            </p:nvSpPr>
            <p:spPr bwMode="auto">
              <a:xfrm>
                <a:off x="3953" y="3275"/>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6</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72" name="Rectangle 103"/>
              <p:cNvSpPr>
                <a:spLocks noChangeArrowheads="1"/>
              </p:cNvSpPr>
              <p:nvPr/>
            </p:nvSpPr>
            <p:spPr bwMode="auto">
              <a:xfrm>
                <a:off x="4289" y="3275"/>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2,19</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73" name="Rectangle 104"/>
              <p:cNvSpPr>
                <a:spLocks noChangeArrowheads="1"/>
              </p:cNvSpPr>
              <p:nvPr/>
            </p:nvSpPr>
            <p:spPr bwMode="auto">
              <a:xfrm>
                <a:off x="4656" y="3275"/>
                <a:ext cx="31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17400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74" name="Rectangle 105"/>
              <p:cNvSpPr>
                <a:spLocks noChangeArrowheads="1"/>
              </p:cNvSpPr>
              <p:nvPr/>
            </p:nvSpPr>
            <p:spPr bwMode="auto">
              <a:xfrm>
                <a:off x="5092" y="3275"/>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2,28</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75" name="Rectangle 106"/>
              <p:cNvSpPr>
                <a:spLocks noChangeArrowheads="1"/>
              </p:cNvSpPr>
              <p:nvPr/>
            </p:nvSpPr>
            <p:spPr bwMode="auto">
              <a:xfrm>
                <a:off x="3100" y="3406"/>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19.08.2010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76" name="Rectangle 107"/>
              <p:cNvSpPr>
                <a:spLocks noChangeArrowheads="1"/>
              </p:cNvSpPr>
              <p:nvPr/>
            </p:nvSpPr>
            <p:spPr bwMode="auto">
              <a:xfrm>
                <a:off x="3953" y="3406"/>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9</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77" name="Rectangle 108"/>
              <p:cNvSpPr>
                <a:spLocks noChangeArrowheads="1"/>
              </p:cNvSpPr>
              <p:nvPr/>
            </p:nvSpPr>
            <p:spPr bwMode="auto">
              <a:xfrm>
                <a:off x="4289" y="3406"/>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1,71</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78" name="Rectangle 109"/>
              <p:cNvSpPr>
                <a:spLocks noChangeArrowheads="1"/>
              </p:cNvSpPr>
              <p:nvPr/>
            </p:nvSpPr>
            <p:spPr bwMode="auto">
              <a:xfrm>
                <a:off x="4656" y="3406"/>
                <a:ext cx="31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11880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79" name="Rectangle 110"/>
              <p:cNvSpPr>
                <a:spLocks noChangeArrowheads="1"/>
              </p:cNvSpPr>
              <p:nvPr/>
            </p:nvSpPr>
            <p:spPr bwMode="auto">
              <a:xfrm>
                <a:off x="5042" y="3406"/>
                <a:ext cx="336"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190,92</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80" name="Rectangle 111"/>
              <p:cNvSpPr>
                <a:spLocks noChangeArrowheads="1"/>
              </p:cNvSpPr>
              <p:nvPr/>
            </p:nvSpPr>
            <p:spPr bwMode="auto">
              <a:xfrm>
                <a:off x="3100" y="3536"/>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18.11.2010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81" name="Rectangle 112"/>
              <p:cNvSpPr>
                <a:spLocks noChangeArrowheads="1"/>
              </p:cNvSpPr>
              <p:nvPr/>
            </p:nvSpPr>
            <p:spPr bwMode="auto">
              <a:xfrm>
                <a:off x="3953" y="3536"/>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3</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82" name="Rectangle 113"/>
              <p:cNvSpPr>
                <a:spLocks noChangeArrowheads="1"/>
              </p:cNvSpPr>
              <p:nvPr/>
            </p:nvSpPr>
            <p:spPr bwMode="auto">
              <a:xfrm>
                <a:off x="4351" y="3536"/>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83" name="Rectangle 114"/>
              <p:cNvSpPr>
                <a:spLocks noChangeArrowheads="1"/>
              </p:cNvSpPr>
              <p:nvPr/>
            </p:nvSpPr>
            <p:spPr bwMode="auto">
              <a:xfrm>
                <a:off x="4681" y="3536"/>
                <a:ext cx="255"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1080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84" name="Rectangle 115"/>
              <p:cNvSpPr>
                <a:spLocks noChangeArrowheads="1"/>
              </p:cNvSpPr>
              <p:nvPr/>
            </p:nvSpPr>
            <p:spPr bwMode="auto">
              <a:xfrm>
                <a:off x="5092" y="3536"/>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0,12</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85" name="Rectangle 116"/>
              <p:cNvSpPr>
                <a:spLocks noChangeArrowheads="1"/>
              </p:cNvSpPr>
              <p:nvPr/>
            </p:nvSpPr>
            <p:spPr bwMode="auto">
              <a:xfrm>
                <a:off x="3100" y="3667"/>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15.03.2011</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86" name="Rectangle 117"/>
              <p:cNvSpPr>
                <a:spLocks noChangeArrowheads="1"/>
              </p:cNvSpPr>
              <p:nvPr/>
            </p:nvSpPr>
            <p:spPr bwMode="auto">
              <a:xfrm>
                <a:off x="3928" y="3667"/>
                <a:ext cx="149"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11</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87" name="Rectangle 118"/>
              <p:cNvSpPr>
                <a:spLocks noChangeArrowheads="1"/>
              </p:cNvSpPr>
              <p:nvPr/>
            </p:nvSpPr>
            <p:spPr bwMode="auto">
              <a:xfrm>
                <a:off x="4289" y="3667"/>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1,96</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88" name="Rectangle 119"/>
              <p:cNvSpPr>
                <a:spLocks noChangeArrowheads="1"/>
              </p:cNvSpPr>
              <p:nvPr/>
            </p:nvSpPr>
            <p:spPr bwMode="auto">
              <a:xfrm>
                <a:off x="4681" y="3667"/>
                <a:ext cx="255"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9120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89" name="Rectangle 120"/>
              <p:cNvSpPr>
                <a:spLocks noChangeArrowheads="1"/>
              </p:cNvSpPr>
              <p:nvPr/>
            </p:nvSpPr>
            <p:spPr bwMode="auto">
              <a:xfrm>
                <a:off x="5067" y="3667"/>
                <a:ext cx="28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89,38</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90" name="Rectangle 121"/>
              <p:cNvSpPr>
                <a:spLocks noChangeArrowheads="1"/>
              </p:cNvSpPr>
              <p:nvPr/>
            </p:nvSpPr>
            <p:spPr bwMode="auto">
              <a:xfrm>
                <a:off x="3100" y="3797"/>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20.04.2011</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91" name="Rectangle 122"/>
              <p:cNvSpPr>
                <a:spLocks noChangeArrowheads="1"/>
              </p:cNvSpPr>
              <p:nvPr/>
            </p:nvSpPr>
            <p:spPr bwMode="auto">
              <a:xfrm>
                <a:off x="3953" y="3797"/>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6</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92" name="Rectangle 123"/>
              <p:cNvSpPr>
                <a:spLocks noChangeArrowheads="1"/>
              </p:cNvSpPr>
              <p:nvPr/>
            </p:nvSpPr>
            <p:spPr bwMode="auto">
              <a:xfrm>
                <a:off x="4289" y="3797"/>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1,45</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93" name="Rectangle 124"/>
              <p:cNvSpPr>
                <a:spLocks noChangeArrowheads="1"/>
              </p:cNvSpPr>
              <p:nvPr/>
            </p:nvSpPr>
            <p:spPr bwMode="auto">
              <a:xfrm>
                <a:off x="4681" y="3797"/>
                <a:ext cx="255"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1960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94" name="Rectangle 125"/>
              <p:cNvSpPr>
                <a:spLocks noChangeArrowheads="1"/>
              </p:cNvSpPr>
              <p:nvPr/>
            </p:nvSpPr>
            <p:spPr bwMode="auto">
              <a:xfrm>
                <a:off x="5092" y="3797"/>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0,76</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95" name="Rectangle 126"/>
              <p:cNvSpPr>
                <a:spLocks noChangeArrowheads="1"/>
              </p:cNvSpPr>
              <p:nvPr/>
            </p:nvSpPr>
            <p:spPr bwMode="auto">
              <a:xfrm>
                <a:off x="3100" y="3928"/>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25.05.2011</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96" name="Rectangle 127"/>
              <p:cNvSpPr>
                <a:spLocks noChangeArrowheads="1"/>
              </p:cNvSpPr>
              <p:nvPr/>
            </p:nvSpPr>
            <p:spPr bwMode="auto">
              <a:xfrm>
                <a:off x="3953" y="3928"/>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5</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97" name="Rectangle 128"/>
              <p:cNvSpPr>
                <a:spLocks noChangeArrowheads="1"/>
              </p:cNvSpPr>
              <p:nvPr/>
            </p:nvSpPr>
            <p:spPr bwMode="auto">
              <a:xfrm>
                <a:off x="4314" y="3928"/>
                <a:ext cx="174"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2,2</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98" name="Rectangle 129"/>
              <p:cNvSpPr>
                <a:spLocks noChangeArrowheads="1"/>
              </p:cNvSpPr>
              <p:nvPr/>
            </p:nvSpPr>
            <p:spPr bwMode="auto">
              <a:xfrm>
                <a:off x="4681" y="3928"/>
                <a:ext cx="255"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2760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799" name="Rectangle 130"/>
              <p:cNvSpPr>
                <a:spLocks noChangeArrowheads="1"/>
              </p:cNvSpPr>
              <p:nvPr/>
            </p:nvSpPr>
            <p:spPr bwMode="auto">
              <a:xfrm>
                <a:off x="5067" y="3928"/>
                <a:ext cx="28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13,56</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800" name="Rectangle 131"/>
              <p:cNvSpPr>
                <a:spLocks noChangeArrowheads="1"/>
              </p:cNvSpPr>
              <p:nvPr/>
            </p:nvSpPr>
            <p:spPr bwMode="auto">
              <a:xfrm>
                <a:off x="3100" y="4059"/>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09.08.2011</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801" name="Rectangle 132"/>
              <p:cNvSpPr>
                <a:spLocks noChangeArrowheads="1"/>
              </p:cNvSpPr>
              <p:nvPr/>
            </p:nvSpPr>
            <p:spPr bwMode="auto">
              <a:xfrm>
                <a:off x="3953" y="4059"/>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3</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802" name="Rectangle 133"/>
              <p:cNvSpPr>
                <a:spLocks noChangeArrowheads="1"/>
              </p:cNvSpPr>
              <p:nvPr/>
            </p:nvSpPr>
            <p:spPr bwMode="auto">
              <a:xfrm>
                <a:off x="4314" y="4059"/>
                <a:ext cx="174"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1,7</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803" name="Rectangle 134"/>
              <p:cNvSpPr>
                <a:spLocks noChangeArrowheads="1"/>
              </p:cNvSpPr>
              <p:nvPr/>
            </p:nvSpPr>
            <p:spPr bwMode="auto">
              <a:xfrm>
                <a:off x="4681" y="4059"/>
                <a:ext cx="255"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2640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804" name="Rectangle 135"/>
              <p:cNvSpPr>
                <a:spLocks noChangeArrowheads="1"/>
              </p:cNvSpPr>
              <p:nvPr/>
            </p:nvSpPr>
            <p:spPr bwMode="auto">
              <a:xfrm>
                <a:off x="5079" y="4059"/>
                <a:ext cx="255"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1209</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805" name="Rectangle 136"/>
              <p:cNvSpPr>
                <a:spLocks noChangeArrowheads="1"/>
              </p:cNvSpPr>
              <p:nvPr/>
            </p:nvSpPr>
            <p:spPr bwMode="auto">
              <a:xfrm>
                <a:off x="3100" y="4183"/>
                <a:ext cx="523"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11.10.2011</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806" name="Rectangle 137"/>
              <p:cNvSpPr>
                <a:spLocks noChangeArrowheads="1"/>
              </p:cNvSpPr>
              <p:nvPr/>
            </p:nvSpPr>
            <p:spPr bwMode="auto">
              <a:xfrm>
                <a:off x="3953" y="4189"/>
                <a:ext cx="10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9</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807" name="Rectangle 138"/>
              <p:cNvSpPr>
                <a:spLocks noChangeArrowheads="1"/>
              </p:cNvSpPr>
              <p:nvPr/>
            </p:nvSpPr>
            <p:spPr bwMode="auto">
              <a:xfrm>
                <a:off x="4289" y="4189"/>
                <a:ext cx="230"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1,85</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808" name="Rectangle 139"/>
              <p:cNvSpPr>
                <a:spLocks noChangeArrowheads="1"/>
              </p:cNvSpPr>
              <p:nvPr/>
            </p:nvSpPr>
            <p:spPr bwMode="auto">
              <a:xfrm>
                <a:off x="4656" y="4189"/>
                <a:ext cx="311"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23480</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809" name="Rectangle 140"/>
              <p:cNvSpPr>
                <a:spLocks noChangeArrowheads="1"/>
              </p:cNvSpPr>
              <p:nvPr/>
            </p:nvSpPr>
            <p:spPr bwMode="auto">
              <a:xfrm>
                <a:off x="5017" y="4189"/>
                <a:ext cx="386"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0" i="0" u="none" strike="noStrike" cap="none" normalizeH="0" baseline="0" smtClean="0">
                    <a:ln>
                      <a:noFill/>
                    </a:ln>
                    <a:solidFill>
                      <a:srgbClr val="000000"/>
                    </a:solidFill>
                    <a:effectLst/>
                    <a:latin typeface="Times New Roman" pitchFamily="18" charset="0"/>
                    <a:cs typeface="Arial" pitchFamily="34" charset="0"/>
                  </a:rPr>
                  <a:t>1043,24</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810" name="Rectangle 141"/>
              <p:cNvSpPr>
                <a:spLocks noChangeArrowheads="1"/>
              </p:cNvSpPr>
              <p:nvPr/>
            </p:nvSpPr>
            <p:spPr bwMode="auto">
              <a:xfrm>
                <a:off x="2099" y="2746"/>
                <a:ext cx="67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ru-RU" sz="1300" b="1" dirty="0" smtClean="0">
                    <a:solidFill>
                      <a:srgbClr val="000000"/>
                    </a:solidFill>
                    <a:latin typeface="Times New Roman" pitchFamily="18" charset="0"/>
                  </a:rPr>
                  <a:t>Dniester River </a:t>
                </a:r>
              </a:p>
              <a:p>
                <a:pPr marL="0" marR="0" lvl="0" indent="0" algn="l" defTabSz="914400" rtl="0" eaLnBrk="1" fontAlgn="base" latinLnBrk="0" hangingPunct="1">
                  <a:lnSpc>
                    <a:spcPct val="100000"/>
                  </a:lnSpc>
                  <a:spcBef>
                    <a:spcPct val="0"/>
                  </a:spcBef>
                  <a:spcAft>
                    <a:spcPct val="0"/>
                  </a:spcAft>
                  <a:buClrTx/>
                  <a:buSzTx/>
                  <a:buFontTx/>
                  <a:buNone/>
                  <a:tabLst/>
                </a:pPr>
                <a:r>
                  <a:rPr lang="en-US" altLang="ru-RU" sz="1300" b="1" dirty="0" smtClean="0">
                    <a:solidFill>
                      <a:srgbClr val="000000"/>
                    </a:solidFill>
                    <a:latin typeface="Times New Roman" pitchFamily="18" charset="0"/>
                  </a:rPr>
                  <a:t>above </a:t>
                </a:r>
                <a:r>
                  <a:rPr lang="en-US" altLang="ru-RU" sz="1300" b="1" dirty="0" err="1" smtClean="0">
                    <a:solidFill>
                      <a:srgbClr val="000000"/>
                    </a:solidFill>
                    <a:latin typeface="Times New Roman" pitchFamily="18" charset="0"/>
                  </a:rPr>
                  <a:t>Soroca</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811" name="Rectangle 142"/>
              <p:cNvSpPr>
                <a:spLocks noChangeArrowheads="1"/>
              </p:cNvSpPr>
              <p:nvPr/>
            </p:nvSpPr>
            <p:spPr bwMode="auto">
              <a:xfrm>
                <a:off x="2254" y="2877"/>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812" name="Rectangle 143"/>
              <p:cNvSpPr>
                <a:spLocks noChangeArrowheads="1"/>
              </p:cNvSpPr>
              <p:nvPr/>
            </p:nvSpPr>
            <p:spPr bwMode="auto">
              <a:xfrm>
                <a:off x="2242" y="1427"/>
                <a:ext cx="653"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ru-RU" sz="1300" b="1" dirty="0" smtClean="0">
                    <a:solidFill>
                      <a:srgbClr val="000000"/>
                    </a:solidFill>
                    <a:latin typeface="Times New Roman" pitchFamily="18" charset="0"/>
                  </a:rPr>
                  <a:t>Dniester River</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813" name="Rectangle 144"/>
              <p:cNvSpPr>
                <a:spLocks noChangeArrowheads="1"/>
              </p:cNvSpPr>
              <p:nvPr/>
            </p:nvSpPr>
            <p:spPr bwMode="auto">
              <a:xfrm>
                <a:off x="2198" y="1558"/>
                <a:ext cx="448"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ru-RU" sz="1300" b="1" dirty="0" err="1" smtClean="0">
                    <a:solidFill>
                      <a:srgbClr val="000000"/>
                    </a:solidFill>
                    <a:latin typeface="Times New Roman" pitchFamily="18" charset="0"/>
                  </a:rPr>
                  <a:t>Naslavcea</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814" name="Rectangle 145"/>
              <p:cNvSpPr>
                <a:spLocks noChangeArrowheads="1"/>
              </p:cNvSpPr>
              <p:nvPr/>
            </p:nvSpPr>
            <p:spPr bwMode="auto">
              <a:xfrm>
                <a:off x="2254" y="1689"/>
                <a:ext cx="438"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300" b="1" i="0" u="none" strike="noStrike" cap="none" normalizeH="0" baseline="0" dirty="0" smtClean="0">
                    <a:ln>
                      <a:noFill/>
                    </a:ln>
                    <a:solidFill>
                      <a:srgbClr val="000000"/>
                    </a:solidFill>
                    <a:effectLst/>
                    <a:latin typeface="Times New Roman" pitchFamily="18" charset="0"/>
                    <a:cs typeface="Arial" pitchFamily="34" charset="0"/>
                  </a:rPr>
                  <a:t>(</a:t>
                </a:r>
                <a:r>
                  <a:rPr kumimoji="0" lang="en-US" altLang="ru-RU" sz="1300" b="1" i="0" u="none" strike="noStrike" cap="none" normalizeH="0" baseline="0" dirty="0" err="1" smtClean="0">
                    <a:ln>
                      <a:noFill/>
                    </a:ln>
                    <a:solidFill>
                      <a:srgbClr val="000000"/>
                    </a:solidFill>
                    <a:effectLst/>
                    <a:latin typeface="Times New Roman" pitchFamily="18" charset="0"/>
                    <a:cs typeface="Arial" pitchFamily="34" charset="0"/>
                  </a:rPr>
                  <a:t>Liadova</a:t>
                </a:r>
                <a:r>
                  <a:rPr kumimoji="0" lang="ru-RU" altLang="ru-RU" sz="1300" b="1" i="0" u="none" strike="noStrike" cap="none" normalizeH="0" baseline="0" dirty="0" smtClean="0">
                    <a:ln>
                      <a:noFill/>
                    </a:ln>
                    <a:solidFill>
                      <a:srgbClr val="000000"/>
                    </a:solidFill>
                    <a:effectLst/>
                    <a:latin typeface="Times New Roman" pitchFamily="18" charset="0"/>
                    <a:cs typeface="Arial" pitchFamily="34" charset="0"/>
                  </a:rPr>
                  <a:t>)</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815" name="Rectangle 146"/>
              <p:cNvSpPr>
                <a:spLocks noChangeArrowheads="1"/>
              </p:cNvSpPr>
              <p:nvPr/>
            </p:nvSpPr>
            <p:spPr bwMode="auto">
              <a:xfrm>
                <a:off x="2055" y="2348"/>
                <a:ext cx="67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ru-RU" sz="1300" b="1" dirty="0" smtClean="0">
                    <a:solidFill>
                      <a:srgbClr val="000000"/>
                    </a:solidFill>
                    <a:latin typeface="Times New Roman" pitchFamily="18" charset="0"/>
                  </a:rPr>
                  <a:t>Dniester River </a:t>
                </a:r>
              </a:p>
              <a:p>
                <a:pPr marL="0" marR="0" lvl="0" indent="0" algn="l" defTabSz="914400" rtl="0" eaLnBrk="1" fontAlgn="base" latinLnBrk="0" hangingPunct="1">
                  <a:lnSpc>
                    <a:spcPct val="100000"/>
                  </a:lnSpc>
                  <a:spcBef>
                    <a:spcPct val="0"/>
                  </a:spcBef>
                  <a:spcAft>
                    <a:spcPct val="0"/>
                  </a:spcAft>
                  <a:buClrTx/>
                  <a:buSzTx/>
                  <a:buFontTx/>
                  <a:buNone/>
                  <a:tabLst/>
                </a:pPr>
                <a:r>
                  <a:rPr lang="en-US" altLang="ru-RU" sz="1300" b="1" dirty="0" err="1" smtClean="0">
                    <a:solidFill>
                      <a:srgbClr val="000000"/>
                    </a:solidFill>
                    <a:latin typeface="Times New Roman" pitchFamily="18" charset="0"/>
                  </a:rPr>
                  <a:t>Otaci</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816" name="Rectangle 147"/>
              <p:cNvSpPr>
                <a:spLocks noChangeArrowheads="1"/>
              </p:cNvSpPr>
              <p:nvPr/>
            </p:nvSpPr>
            <p:spPr bwMode="auto">
              <a:xfrm>
                <a:off x="2111" y="3598"/>
                <a:ext cx="653"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ru-RU" sz="1300" b="1" dirty="0" smtClean="0">
                    <a:solidFill>
                      <a:srgbClr val="000000"/>
                    </a:solidFill>
                    <a:latin typeface="Times New Roman" pitchFamily="18" charset="0"/>
                  </a:rPr>
                  <a:t>Dniester River</a:t>
                </a:r>
              </a:p>
              <a:p>
                <a:pPr lvl="0"/>
                <a:r>
                  <a:rPr lang="en-US" altLang="ru-RU" sz="1300" b="1" dirty="0" smtClean="0">
                    <a:solidFill>
                      <a:srgbClr val="000000"/>
                    </a:solidFill>
                    <a:latin typeface="Times New Roman" pitchFamily="18" charset="0"/>
                  </a:rPr>
                  <a:t> </a:t>
                </a:r>
                <a:r>
                  <a:rPr lang="en-US" altLang="ru-RU" sz="1300" b="1" dirty="0">
                    <a:solidFill>
                      <a:srgbClr val="000000"/>
                    </a:solidFill>
                    <a:latin typeface="Times New Roman" pitchFamily="18" charset="0"/>
                  </a:rPr>
                  <a:t>below </a:t>
                </a:r>
                <a:r>
                  <a:rPr lang="en-US" altLang="ru-RU" sz="1300" b="1" dirty="0" err="1">
                    <a:solidFill>
                      <a:srgbClr val="000000"/>
                    </a:solidFill>
                    <a:latin typeface="Times New Roman" pitchFamily="18" charset="0"/>
                  </a:rPr>
                  <a:t>Soroca</a:t>
                </a:r>
                <a:endParaRPr lang="en-US" altLang="ru-RU" sz="1300" b="1" dirty="0">
                  <a:solidFill>
                    <a:srgbClr val="000000"/>
                  </a:solidFill>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818" name="Rectangle 149"/>
              <p:cNvSpPr>
                <a:spLocks noChangeArrowheads="1"/>
              </p:cNvSpPr>
              <p:nvPr/>
            </p:nvSpPr>
            <p:spPr bwMode="auto">
              <a:xfrm>
                <a:off x="2310" y="613"/>
                <a:ext cx="327"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ru-RU" sz="1300" b="1" dirty="0" smtClean="0">
                    <a:solidFill>
                      <a:srgbClr val="000000"/>
                    </a:solidFill>
                    <a:latin typeface="Times New Roman" pitchFamily="18" charset="0"/>
                  </a:rPr>
                  <a:t>Section</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819" name="Rectangle 150"/>
              <p:cNvSpPr>
                <a:spLocks noChangeArrowheads="1"/>
              </p:cNvSpPr>
              <p:nvPr/>
            </p:nvSpPr>
            <p:spPr bwMode="auto">
              <a:xfrm>
                <a:off x="2901" y="613"/>
                <a:ext cx="64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300" b="1" i="0" u="none" strike="noStrike" cap="none" normalizeH="0" baseline="0" dirty="0" smtClean="0">
                    <a:ln>
                      <a:noFill/>
                    </a:ln>
                    <a:solidFill>
                      <a:srgbClr val="000000"/>
                    </a:solidFill>
                    <a:effectLst/>
                    <a:latin typeface="Times New Roman" pitchFamily="18" charset="0"/>
                    <a:cs typeface="Arial" pitchFamily="34" charset="0"/>
                  </a:rPr>
                  <a:t>Sampling date</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820" name="Rectangle 151"/>
              <p:cNvSpPr>
                <a:spLocks noChangeArrowheads="1"/>
              </p:cNvSpPr>
              <p:nvPr/>
            </p:nvSpPr>
            <p:spPr bwMode="auto">
              <a:xfrm>
                <a:off x="4227" y="469"/>
                <a:ext cx="78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ru-RU" sz="1300" b="1" dirty="0" err="1" smtClean="0">
                    <a:solidFill>
                      <a:srgbClr val="000000"/>
                    </a:solidFill>
                    <a:latin typeface="Times New Roman" pitchFamily="18" charset="0"/>
                  </a:rPr>
                  <a:t>macrozoobenthos</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821" name="Rectangle 152"/>
              <p:cNvSpPr>
                <a:spLocks noChangeArrowheads="1"/>
              </p:cNvSpPr>
              <p:nvPr/>
            </p:nvSpPr>
            <p:spPr bwMode="auto">
              <a:xfrm>
                <a:off x="3878" y="619"/>
                <a:ext cx="32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300" b="1" i="0" u="none" strike="noStrike" cap="none" normalizeH="0" baseline="0" dirty="0" smtClean="0">
                    <a:ln>
                      <a:noFill/>
                    </a:ln>
                    <a:solidFill>
                      <a:srgbClr val="000000"/>
                    </a:solidFill>
                    <a:effectLst/>
                    <a:latin typeface="Times New Roman" pitchFamily="18" charset="0"/>
                    <a:cs typeface="Arial" pitchFamily="34" charset="0"/>
                  </a:rPr>
                  <a:t>Species</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822" name="Rectangle 153"/>
              <p:cNvSpPr>
                <a:spLocks noChangeArrowheads="1"/>
              </p:cNvSpPr>
              <p:nvPr/>
            </p:nvSpPr>
            <p:spPr bwMode="auto">
              <a:xfrm>
                <a:off x="3847" y="749"/>
                <a:ext cx="356"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300" b="1" i="0" u="none" strike="noStrike" cap="none" normalizeH="0" baseline="0" dirty="0" smtClean="0">
                    <a:ln>
                      <a:noFill/>
                    </a:ln>
                    <a:solidFill>
                      <a:srgbClr val="000000"/>
                    </a:solidFill>
                    <a:effectLst/>
                    <a:latin typeface="Times New Roman" pitchFamily="18" charset="0"/>
                    <a:cs typeface="Arial" pitchFamily="34" charset="0"/>
                  </a:rPr>
                  <a:t>number</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823" name="Rectangle 154"/>
              <p:cNvSpPr>
                <a:spLocks noChangeArrowheads="1"/>
              </p:cNvSpPr>
              <p:nvPr/>
            </p:nvSpPr>
            <p:spPr bwMode="auto">
              <a:xfrm>
                <a:off x="4308" y="681"/>
                <a:ext cx="99"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ru-RU" sz="1300" b="1" i="0" u="none" strike="noStrike" cap="none" normalizeH="0" baseline="0" dirty="0" smtClean="0">
                    <a:ln>
                      <a:noFill/>
                    </a:ln>
                    <a:solidFill>
                      <a:srgbClr val="000000"/>
                    </a:solidFill>
                    <a:effectLst/>
                    <a:latin typeface="Times New Roman" pitchFamily="18" charset="0"/>
                    <a:cs typeface="Arial" pitchFamily="34" charset="0"/>
                  </a:rPr>
                  <a:t>SI</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824" name="Line 155"/>
              <p:cNvSpPr>
                <a:spLocks noChangeShapeType="1"/>
              </p:cNvSpPr>
              <p:nvPr/>
            </p:nvSpPr>
            <p:spPr bwMode="auto">
              <a:xfrm flipV="1">
                <a:off x="2024" y="45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25" name="Rectangle 156"/>
              <p:cNvSpPr>
                <a:spLocks noChangeArrowheads="1"/>
              </p:cNvSpPr>
              <p:nvPr/>
            </p:nvSpPr>
            <p:spPr bwMode="auto">
              <a:xfrm>
                <a:off x="2024" y="451"/>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26" name="Line 157"/>
              <p:cNvSpPr>
                <a:spLocks noChangeShapeType="1"/>
              </p:cNvSpPr>
              <p:nvPr/>
            </p:nvSpPr>
            <p:spPr bwMode="auto">
              <a:xfrm flipV="1">
                <a:off x="2870" y="45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27" name="Rectangle 158"/>
              <p:cNvSpPr>
                <a:spLocks noChangeArrowheads="1"/>
              </p:cNvSpPr>
              <p:nvPr/>
            </p:nvSpPr>
            <p:spPr bwMode="auto">
              <a:xfrm>
                <a:off x="2870" y="451"/>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28" name="Line 159"/>
              <p:cNvSpPr>
                <a:spLocks noChangeShapeType="1"/>
              </p:cNvSpPr>
              <p:nvPr/>
            </p:nvSpPr>
            <p:spPr bwMode="auto">
              <a:xfrm flipV="1">
                <a:off x="3779" y="45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29" name="Rectangle 160"/>
              <p:cNvSpPr>
                <a:spLocks noChangeArrowheads="1"/>
              </p:cNvSpPr>
              <p:nvPr/>
            </p:nvSpPr>
            <p:spPr bwMode="auto">
              <a:xfrm>
                <a:off x="3779" y="451"/>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30" name="Rectangle 161"/>
              <p:cNvSpPr>
                <a:spLocks noChangeArrowheads="1"/>
              </p:cNvSpPr>
              <p:nvPr/>
            </p:nvSpPr>
            <p:spPr bwMode="auto">
              <a:xfrm>
                <a:off x="2030" y="451"/>
                <a:ext cx="3354"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31" name="Line 162"/>
              <p:cNvSpPr>
                <a:spLocks noChangeShapeType="1"/>
              </p:cNvSpPr>
              <p:nvPr/>
            </p:nvSpPr>
            <p:spPr bwMode="auto">
              <a:xfrm flipV="1">
                <a:off x="5378" y="45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32" name="Rectangle 163"/>
              <p:cNvSpPr>
                <a:spLocks noChangeArrowheads="1"/>
              </p:cNvSpPr>
              <p:nvPr/>
            </p:nvSpPr>
            <p:spPr bwMode="auto">
              <a:xfrm>
                <a:off x="5378" y="451"/>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33" name="Line 164"/>
              <p:cNvSpPr>
                <a:spLocks noChangeShapeType="1"/>
              </p:cNvSpPr>
              <p:nvPr/>
            </p:nvSpPr>
            <p:spPr bwMode="auto">
              <a:xfrm flipV="1">
                <a:off x="4177" y="45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34" name="Rectangle 165"/>
              <p:cNvSpPr>
                <a:spLocks noChangeArrowheads="1"/>
              </p:cNvSpPr>
              <p:nvPr/>
            </p:nvSpPr>
            <p:spPr bwMode="auto">
              <a:xfrm>
                <a:off x="4177" y="451"/>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35" name="Line 166"/>
              <p:cNvSpPr>
                <a:spLocks noChangeShapeType="1"/>
              </p:cNvSpPr>
              <p:nvPr/>
            </p:nvSpPr>
            <p:spPr bwMode="auto">
              <a:xfrm flipV="1">
                <a:off x="4575" y="45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36" name="Rectangle 167"/>
              <p:cNvSpPr>
                <a:spLocks noChangeArrowheads="1"/>
              </p:cNvSpPr>
              <p:nvPr/>
            </p:nvSpPr>
            <p:spPr bwMode="auto">
              <a:xfrm>
                <a:off x="4575" y="451"/>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37" name="Line 168"/>
              <p:cNvSpPr>
                <a:spLocks noChangeShapeType="1"/>
              </p:cNvSpPr>
              <p:nvPr/>
            </p:nvSpPr>
            <p:spPr bwMode="auto">
              <a:xfrm flipV="1">
                <a:off x="4980" y="45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38" name="Rectangle 169"/>
              <p:cNvSpPr>
                <a:spLocks noChangeArrowheads="1"/>
              </p:cNvSpPr>
              <p:nvPr/>
            </p:nvSpPr>
            <p:spPr bwMode="auto">
              <a:xfrm>
                <a:off x="4980" y="451"/>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39" name="Rectangle 170"/>
              <p:cNvSpPr>
                <a:spLocks noChangeArrowheads="1"/>
              </p:cNvSpPr>
              <p:nvPr/>
            </p:nvSpPr>
            <p:spPr bwMode="auto">
              <a:xfrm>
                <a:off x="3785" y="588"/>
                <a:ext cx="1587"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40" name="Line 171"/>
              <p:cNvSpPr>
                <a:spLocks noChangeShapeType="1"/>
              </p:cNvSpPr>
              <p:nvPr/>
            </p:nvSpPr>
            <p:spPr bwMode="auto">
              <a:xfrm>
                <a:off x="4581" y="725"/>
                <a:ext cx="392" cy="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41" name="Rectangle 172"/>
              <p:cNvSpPr>
                <a:spLocks noChangeArrowheads="1"/>
              </p:cNvSpPr>
              <p:nvPr/>
            </p:nvSpPr>
            <p:spPr bwMode="auto">
              <a:xfrm>
                <a:off x="4581" y="725"/>
                <a:ext cx="392"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42" name="Line 173"/>
              <p:cNvSpPr>
                <a:spLocks noChangeShapeType="1"/>
              </p:cNvSpPr>
              <p:nvPr/>
            </p:nvSpPr>
            <p:spPr bwMode="auto">
              <a:xfrm>
                <a:off x="4986" y="725"/>
                <a:ext cx="386" cy="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43" name="Rectangle 174"/>
              <p:cNvSpPr>
                <a:spLocks noChangeArrowheads="1"/>
              </p:cNvSpPr>
              <p:nvPr/>
            </p:nvSpPr>
            <p:spPr bwMode="auto">
              <a:xfrm>
                <a:off x="4986" y="725"/>
                <a:ext cx="38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44" name="Rectangle 175"/>
              <p:cNvSpPr>
                <a:spLocks noChangeArrowheads="1"/>
              </p:cNvSpPr>
              <p:nvPr/>
            </p:nvSpPr>
            <p:spPr bwMode="auto">
              <a:xfrm>
                <a:off x="2018" y="451"/>
                <a:ext cx="12" cy="4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45" name="Rectangle 176"/>
              <p:cNvSpPr>
                <a:spLocks noChangeArrowheads="1"/>
              </p:cNvSpPr>
              <p:nvPr/>
            </p:nvSpPr>
            <p:spPr bwMode="auto">
              <a:xfrm>
                <a:off x="2864" y="463"/>
                <a:ext cx="12" cy="4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46" name="Rectangle 177"/>
              <p:cNvSpPr>
                <a:spLocks noChangeArrowheads="1"/>
              </p:cNvSpPr>
              <p:nvPr/>
            </p:nvSpPr>
            <p:spPr bwMode="auto">
              <a:xfrm>
                <a:off x="3772" y="463"/>
                <a:ext cx="13" cy="4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47" name="Rectangle 178"/>
              <p:cNvSpPr>
                <a:spLocks noChangeArrowheads="1"/>
              </p:cNvSpPr>
              <p:nvPr/>
            </p:nvSpPr>
            <p:spPr bwMode="auto">
              <a:xfrm>
                <a:off x="4171" y="600"/>
                <a:ext cx="12" cy="28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48" name="Rectangle 179"/>
              <p:cNvSpPr>
                <a:spLocks noChangeArrowheads="1"/>
              </p:cNvSpPr>
              <p:nvPr/>
            </p:nvSpPr>
            <p:spPr bwMode="auto">
              <a:xfrm>
                <a:off x="4569" y="600"/>
                <a:ext cx="12" cy="28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49" name="Rectangle 180"/>
              <p:cNvSpPr>
                <a:spLocks noChangeArrowheads="1"/>
              </p:cNvSpPr>
              <p:nvPr/>
            </p:nvSpPr>
            <p:spPr bwMode="auto">
              <a:xfrm>
                <a:off x="2030" y="880"/>
                <a:ext cx="3342"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50" name="Rectangle 181"/>
              <p:cNvSpPr>
                <a:spLocks noChangeArrowheads="1"/>
              </p:cNvSpPr>
              <p:nvPr/>
            </p:nvSpPr>
            <p:spPr bwMode="auto">
              <a:xfrm>
                <a:off x="5372" y="463"/>
                <a:ext cx="12" cy="4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51" name="Rectangle 182"/>
              <p:cNvSpPr>
                <a:spLocks noChangeArrowheads="1"/>
              </p:cNvSpPr>
              <p:nvPr/>
            </p:nvSpPr>
            <p:spPr bwMode="auto">
              <a:xfrm>
                <a:off x="2018" y="892"/>
                <a:ext cx="12" cy="1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52" name="Rectangle 183"/>
              <p:cNvSpPr>
                <a:spLocks noChangeArrowheads="1"/>
              </p:cNvSpPr>
              <p:nvPr/>
            </p:nvSpPr>
            <p:spPr bwMode="auto">
              <a:xfrm>
                <a:off x="2864" y="892"/>
                <a:ext cx="12" cy="1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53" name="Rectangle 184"/>
              <p:cNvSpPr>
                <a:spLocks noChangeArrowheads="1"/>
              </p:cNvSpPr>
              <p:nvPr/>
            </p:nvSpPr>
            <p:spPr bwMode="auto">
              <a:xfrm>
                <a:off x="3772" y="892"/>
                <a:ext cx="13" cy="1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54" name="Rectangle 185"/>
              <p:cNvSpPr>
                <a:spLocks noChangeArrowheads="1"/>
              </p:cNvSpPr>
              <p:nvPr/>
            </p:nvSpPr>
            <p:spPr bwMode="auto">
              <a:xfrm>
                <a:off x="4171" y="892"/>
                <a:ext cx="12" cy="1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55" name="Rectangle 186"/>
              <p:cNvSpPr>
                <a:spLocks noChangeArrowheads="1"/>
              </p:cNvSpPr>
              <p:nvPr/>
            </p:nvSpPr>
            <p:spPr bwMode="auto">
              <a:xfrm>
                <a:off x="4569" y="892"/>
                <a:ext cx="12" cy="1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56" name="Rectangle 187"/>
              <p:cNvSpPr>
                <a:spLocks noChangeArrowheads="1"/>
              </p:cNvSpPr>
              <p:nvPr/>
            </p:nvSpPr>
            <p:spPr bwMode="auto">
              <a:xfrm>
                <a:off x="4973" y="600"/>
                <a:ext cx="13" cy="42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57" name="Rectangle 188"/>
              <p:cNvSpPr>
                <a:spLocks noChangeArrowheads="1"/>
              </p:cNvSpPr>
              <p:nvPr/>
            </p:nvSpPr>
            <p:spPr bwMode="auto">
              <a:xfrm>
                <a:off x="2030" y="1017"/>
                <a:ext cx="3354"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58" name="Rectangle 189"/>
              <p:cNvSpPr>
                <a:spLocks noChangeArrowheads="1"/>
              </p:cNvSpPr>
              <p:nvPr/>
            </p:nvSpPr>
            <p:spPr bwMode="auto">
              <a:xfrm>
                <a:off x="5372" y="880"/>
                <a:ext cx="12" cy="1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59" name="Line 190"/>
              <p:cNvSpPr>
                <a:spLocks noChangeShapeType="1"/>
              </p:cNvSpPr>
              <p:nvPr/>
            </p:nvSpPr>
            <p:spPr bwMode="auto">
              <a:xfrm>
                <a:off x="2876" y="1154"/>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60" name="Rectangle 191"/>
              <p:cNvSpPr>
                <a:spLocks noChangeArrowheads="1"/>
              </p:cNvSpPr>
              <p:nvPr/>
            </p:nvSpPr>
            <p:spPr bwMode="auto">
              <a:xfrm>
                <a:off x="2876" y="1154"/>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61" name="Line 192"/>
              <p:cNvSpPr>
                <a:spLocks noChangeShapeType="1"/>
              </p:cNvSpPr>
              <p:nvPr/>
            </p:nvSpPr>
            <p:spPr bwMode="auto">
              <a:xfrm>
                <a:off x="2876" y="1284"/>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62" name="Rectangle 193"/>
              <p:cNvSpPr>
                <a:spLocks noChangeArrowheads="1"/>
              </p:cNvSpPr>
              <p:nvPr/>
            </p:nvSpPr>
            <p:spPr bwMode="auto">
              <a:xfrm>
                <a:off x="2876" y="1284"/>
                <a:ext cx="2508"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63" name="Line 194"/>
              <p:cNvSpPr>
                <a:spLocks noChangeShapeType="1"/>
              </p:cNvSpPr>
              <p:nvPr/>
            </p:nvSpPr>
            <p:spPr bwMode="auto">
              <a:xfrm>
                <a:off x="2876" y="1415"/>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64" name="Rectangle 195"/>
              <p:cNvSpPr>
                <a:spLocks noChangeArrowheads="1"/>
              </p:cNvSpPr>
              <p:nvPr/>
            </p:nvSpPr>
            <p:spPr bwMode="auto">
              <a:xfrm>
                <a:off x="2876" y="1415"/>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65" name="Line 196"/>
              <p:cNvSpPr>
                <a:spLocks noChangeShapeType="1"/>
              </p:cNvSpPr>
              <p:nvPr/>
            </p:nvSpPr>
            <p:spPr bwMode="auto">
              <a:xfrm>
                <a:off x="2876" y="1546"/>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66" name="Rectangle 197"/>
              <p:cNvSpPr>
                <a:spLocks noChangeArrowheads="1"/>
              </p:cNvSpPr>
              <p:nvPr/>
            </p:nvSpPr>
            <p:spPr bwMode="auto">
              <a:xfrm>
                <a:off x="2876" y="1546"/>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67" name="Line 198"/>
              <p:cNvSpPr>
                <a:spLocks noChangeShapeType="1"/>
              </p:cNvSpPr>
              <p:nvPr/>
            </p:nvSpPr>
            <p:spPr bwMode="auto">
              <a:xfrm>
                <a:off x="2876" y="1676"/>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68" name="Rectangle 199"/>
              <p:cNvSpPr>
                <a:spLocks noChangeArrowheads="1"/>
              </p:cNvSpPr>
              <p:nvPr/>
            </p:nvSpPr>
            <p:spPr bwMode="auto">
              <a:xfrm>
                <a:off x="2876" y="1676"/>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69" name="Line 200"/>
              <p:cNvSpPr>
                <a:spLocks noChangeShapeType="1"/>
              </p:cNvSpPr>
              <p:nvPr/>
            </p:nvSpPr>
            <p:spPr bwMode="auto">
              <a:xfrm>
                <a:off x="2876" y="1807"/>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70" name="Rectangle 201"/>
              <p:cNvSpPr>
                <a:spLocks noChangeArrowheads="1"/>
              </p:cNvSpPr>
              <p:nvPr/>
            </p:nvSpPr>
            <p:spPr bwMode="auto">
              <a:xfrm>
                <a:off x="2876" y="1807"/>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71" name="Line 202"/>
              <p:cNvSpPr>
                <a:spLocks noChangeShapeType="1"/>
              </p:cNvSpPr>
              <p:nvPr/>
            </p:nvSpPr>
            <p:spPr bwMode="auto">
              <a:xfrm>
                <a:off x="2876" y="1938"/>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72" name="Rectangle 203"/>
              <p:cNvSpPr>
                <a:spLocks noChangeArrowheads="1"/>
              </p:cNvSpPr>
              <p:nvPr/>
            </p:nvSpPr>
            <p:spPr bwMode="auto">
              <a:xfrm>
                <a:off x="2876" y="1938"/>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873" name="Line 204"/>
              <p:cNvSpPr>
                <a:spLocks noChangeShapeType="1"/>
              </p:cNvSpPr>
              <p:nvPr/>
            </p:nvSpPr>
            <p:spPr bwMode="auto">
              <a:xfrm>
                <a:off x="2876" y="2068"/>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5" name="Rectangle 206"/>
            <p:cNvSpPr>
              <a:spLocks noChangeArrowheads="1"/>
            </p:cNvSpPr>
            <p:nvPr/>
          </p:nvSpPr>
          <p:spPr bwMode="auto">
            <a:xfrm>
              <a:off x="2876" y="2068"/>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7" name="Line 207"/>
            <p:cNvSpPr>
              <a:spLocks noChangeShapeType="1"/>
            </p:cNvSpPr>
            <p:nvPr/>
          </p:nvSpPr>
          <p:spPr bwMode="auto">
            <a:xfrm>
              <a:off x="2870" y="1029"/>
              <a:ext cx="0" cy="117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Rectangle 208"/>
            <p:cNvSpPr>
              <a:spLocks noChangeArrowheads="1"/>
            </p:cNvSpPr>
            <p:nvPr/>
          </p:nvSpPr>
          <p:spPr bwMode="auto">
            <a:xfrm>
              <a:off x="2870" y="1029"/>
              <a:ext cx="6" cy="117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9" name="Line 209"/>
            <p:cNvSpPr>
              <a:spLocks noChangeShapeType="1"/>
            </p:cNvSpPr>
            <p:nvPr/>
          </p:nvSpPr>
          <p:spPr bwMode="auto">
            <a:xfrm>
              <a:off x="3779" y="1029"/>
              <a:ext cx="0" cy="117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Rectangle 210"/>
            <p:cNvSpPr>
              <a:spLocks noChangeArrowheads="1"/>
            </p:cNvSpPr>
            <p:nvPr/>
          </p:nvSpPr>
          <p:spPr bwMode="auto">
            <a:xfrm>
              <a:off x="3779" y="1029"/>
              <a:ext cx="6" cy="117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1" name="Line 211"/>
            <p:cNvSpPr>
              <a:spLocks noChangeShapeType="1"/>
            </p:cNvSpPr>
            <p:nvPr/>
          </p:nvSpPr>
          <p:spPr bwMode="auto">
            <a:xfrm>
              <a:off x="4177" y="1029"/>
              <a:ext cx="0" cy="117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Rectangle 212"/>
            <p:cNvSpPr>
              <a:spLocks noChangeArrowheads="1"/>
            </p:cNvSpPr>
            <p:nvPr/>
          </p:nvSpPr>
          <p:spPr bwMode="auto">
            <a:xfrm>
              <a:off x="4177" y="1029"/>
              <a:ext cx="6" cy="117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3" name="Line 213"/>
            <p:cNvSpPr>
              <a:spLocks noChangeShapeType="1"/>
            </p:cNvSpPr>
            <p:nvPr/>
          </p:nvSpPr>
          <p:spPr bwMode="auto">
            <a:xfrm>
              <a:off x="4575" y="1029"/>
              <a:ext cx="0" cy="117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Rectangle 214"/>
            <p:cNvSpPr>
              <a:spLocks noChangeArrowheads="1"/>
            </p:cNvSpPr>
            <p:nvPr/>
          </p:nvSpPr>
          <p:spPr bwMode="auto">
            <a:xfrm>
              <a:off x="4575" y="1029"/>
              <a:ext cx="6" cy="117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5" name="Line 215"/>
            <p:cNvSpPr>
              <a:spLocks noChangeShapeType="1"/>
            </p:cNvSpPr>
            <p:nvPr/>
          </p:nvSpPr>
          <p:spPr bwMode="auto">
            <a:xfrm>
              <a:off x="4980" y="1029"/>
              <a:ext cx="0" cy="117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 name="Rectangle 216"/>
            <p:cNvSpPr>
              <a:spLocks noChangeArrowheads="1"/>
            </p:cNvSpPr>
            <p:nvPr/>
          </p:nvSpPr>
          <p:spPr bwMode="auto">
            <a:xfrm>
              <a:off x="4980" y="1029"/>
              <a:ext cx="6" cy="117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 name="Rectangle 217"/>
            <p:cNvSpPr>
              <a:spLocks noChangeArrowheads="1"/>
            </p:cNvSpPr>
            <p:nvPr/>
          </p:nvSpPr>
          <p:spPr bwMode="auto">
            <a:xfrm>
              <a:off x="2030" y="2199"/>
              <a:ext cx="3354"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 name="Line 218"/>
            <p:cNvSpPr>
              <a:spLocks noChangeShapeType="1"/>
            </p:cNvSpPr>
            <p:nvPr/>
          </p:nvSpPr>
          <p:spPr bwMode="auto">
            <a:xfrm>
              <a:off x="5378" y="1029"/>
              <a:ext cx="0" cy="117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9" name="Rectangle 219"/>
            <p:cNvSpPr>
              <a:spLocks noChangeArrowheads="1"/>
            </p:cNvSpPr>
            <p:nvPr/>
          </p:nvSpPr>
          <p:spPr bwMode="auto">
            <a:xfrm>
              <a:off x="5378" y="1029"/>
              <a:ext cx="6" cy="117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0" name="Line 220"/>
            <p:cNvSpPr>
              <a:spLocks noChangeShapeType="1"/>
            </p:cNvSpPr>
            <p:nvPr/>
          </p:nvSpPr>
          <p:spPr bwMode="auto">
            <a:xfrm>
              <a:off x="2876" y="2336"/>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1" name="Rectangle 221"/>
            <p:cNvSpPr>
              <a:spLocks noChangeArrowheads="1"/>
            </p:cNvSpPr>
            <p:nvPr/>
          </p:nvSpPr>
          <p:spPr bwMode="auto">
            <a:xfrm>
              <a:off x="2876" y="2336"/>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2" name="Line 222"/>
            <p:cNvSpPr>
              <a:spLocks noChangeShapeType="1"/>
            </p:cNvSpPr>
            <p:nvPr/>
          </p:nvSpPr>
          <p:spPr bwMode="auto">
            <a:xfrm>
              <a:off x="2876" y="2466"/>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 name="Rectangle 223"/>
            <p:cNvSpPr>
              <a:spLocks noChangeArrowheads="1"/>
            </p:cNvSpPr>
            <p:nvPr/>
          </p:nvSpPr>
          <p:spPr bwMode="auto">
            <a:xfrm>
              <a:off x="2876" y="2466"/>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 name="Line 224"/>
            <p:cNvSpPr>
              <a:spLocks noChangeShapeType="1"/>
            </p:cNvSpPr>
            <p:nvPr/>
          </p:nvSpPr>
          <p:spPr bwMode="auto">
            <a:xfrm>
              <a:off x="2870" y="2211"/>
              <a:ext cx="0" cy="38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5" name="Rectangle 225"/>
            <p:cNvSpPr>
              <a:spLocks noChangeArrowheads="1"/>
            </p:cNvSpPr>
            <p:nvPr/>
          </p:nvSpPr>
          <p:spPr bwMode="auto">
            <a:xfrm>
              <a:off x="2870" y="2211"/>
              <a:ext cx="6" cy="38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6" name="Line 226"/>
            <p:cNvSpPr>
              <a:spLocks noChangeShapeType="1"/>
            </p:cNvSpPr>
            <p:nvPr/>
          </p:nvSpPr>
          <p:spPr bwMode="auto">
            <a:xfrm>
              <a:off x="3779" y="2211"/>
              <a:ext cx="0" cy="38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7" name="Rectangle 227"/>
            <p:cNvSpPr>
              <a:spLocks noChangeArrowheads="1"/>
            </p:cNvSpPr>
            <p:nvPr/>
          </p:nvSpPr>
          <p:spPr bwMode="auto">
            <a:xfrm>
              <a:off x="3779" y="2211"/>
              <a:ext cx="6" cy="38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8" name="Line 228"/>
            <p:cNvSpPr>
              <a:spLocks noChangeShapeType="1"/>
            </p:cNvSpPr>
            <p:nvPr/>
          </p:nvSpPr>
          <p:spPr bwMode="auto">
            <a:xfrm>
              <a:off x="4177" y="2211"/>
              <a:ext cx="0" cy="38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9" name="Rectangle 229"/>
            <p:cNvSpPr>
              <a:spLocks noChangeArrowheads="1"/>
            </p:cNvSpPr>
            <p:nvPr/>
          </p:nvSpPr>
          <p:spPr bwMode="auto">
            <a:xfrm>
              <a:off x="4177" y="2211"/>
              <a:ext cx="6" cy="38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0" name="Line 230"/>
            <p:cNvSpPr>
              <a:spLocks noChangeShapeType="1"/>
            </p:cNvSpPr>
            <p:nvPr/>
          </p:nvSpPr>
          <p:spPr bwMode="auto">
            <a:xfrm>
              <a:off x="4575" y="2211"/>
              <a:ext cx="0" cy="38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1" name="Rectangle 231"/>
            <p:cNvSpPr>
              <a:spLocks noChangeArrowheads="1"/>
            </p:cNvSpPr>
            <p:nvPr/>
          </p:nvSpPr>
          <p:spPr bwMode="auto">
            <a:xfrm>
              <a:off x="4575" y="2211"/>
              <a:ext cx="6" cy="38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2" name="Line 232"/>
            <p:cNvSpPr>
              <a:spLocks noChangeShapeType="1"/>
            </p:cNvSpPr>
            <p:nvPr/>
          </p:nvSpPr>
          <p:spPr bwMode="auto">
            <a:xfrm>
              <a:off x="4980" y="2211"/>
              <a:ext cx="0" cy="38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3" name="Rectangle 233"/>
            <p:cNvSpPr>
              <a:spLocks noChangeArrowheads="1"/>
            </p:cNvSpPr>
            <p:nvPr/>
          </p:nvSpPr>
          <p:spPr bwMode="auto">
            <a:xfrm>
              <a:off x="4980" y="2211"/>
              <a:ext cx="6" cy="38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4" name="Rectangle 234"/>
            <p:cNvSpPr>
              <a:spLocks noChangeArrowheads="1"/>
            </p:cNvSpPr>
            <p:nvPr/>
          </p:nvSpPr>
          <p:spPr bwMode="auto">
            <a:xfrm>
              <a:off x="2030" y="2597"/>
              <a:ext cx="3354"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5" name="Line 235"/>
            <p:cNvSpPr>
              <a:spLocks noChangeShapeType="1"/>
            </p:cNvSpPr>
            <p:nvPr/>
          </p:nvSpPr>
          <p:spPr bwMode="auto">
            <a:xfrm>
              <a:off x="5378" y="2211"/>
              <a:ext cx="0" cy="38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6" name="Rectangle 236"/>
            <p:cNvSpPr>
              <a:spLocks noChangeArrowheads="1"/>
            </p:cNvSpPr>
            <p:nvPr/>
          </p:nvSpPr>
          <p:spPr bwMode="auto">
            <a:xfrm>
              <a:off x="5378" y="2211"/>
              <a:ext cx="6" cy="38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7" name="Line 237"/>
            <p:cNvSpPr>
              <a:spLocks noChangeShapeType="1"/>
            </p:cNvSpPr>
            <p:nvPr/>
          </p:nvSpPr>
          <p:spPr bwMode="auto">
            <a:xfrm>
              <a:off x="2876" y="2734"/>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8" name="Rectangle 238"/>
            <p:cNvSpPr>
              <a:spLocks noChangeArrowheads="1"/>
            </p:cNvSpPr>
            <p:nvPr/>
          </p:nvSpPr>
          <p:spPr bwMode="auto">
            <a:xfrm>
              <a:off x="2876" y="2734"/>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39" name="Line 239"/>
            <p:cNvSpPr>
              <a:spLocks noChangeShapeType="1"/>
            </p:cNvSpPr>
            <p:nvPr/>
          </p:nvSpPr>
          <p:spPr bwMode="auto">
            <a:xfrm>
              <a:off x="2876" y="2864"/>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0" name="Rectangle 240"/>
            <p:cNvSpPr>
              <a:spLocks noChangeArrowheads="1"/>
            </p:cNvSpPr>
            <p:nvPr/>
          </p:nvSpPr>
          <p:spPr bwMode="auto">
            <a:xfrm>
              <a:off x="2876" y="2864"/>
              <a:ext cx="2508"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1" name="Line 241"/>
            <p:cNvSpPr>
              <a:spLocks noChangeShapeType="1"/>
            </p:cNvSpPr>
            <p:nvPr/>
          </p:nvSpPr>
          <p:spPr bwMode="auto">
            <a:xfrm>
              <a:off x="2876" y="2995"/>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2" name="Rectangle 242"/>
            <p:cNvSpPr>
              <a:spLocks noChangeArrowheads="1"/>
            </p:cNvSpPr>
            <p:nvPr/>
          </p:nvSpPr>
          <p:spPr bwMode="auto">
            <a:xfrm>
              <a:off x="2876" y="2995"/>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3" name="Line 243"/>
            <p:cNvSpPr>
              <a:spLocks noChangeShapeType="1"/>
            </p:cNvSpPr>
            <p:nvPr/>
          </p:nvSpPr>
          <p:spPr bwMode="auto">
            <a:xfrm>
              <a:off x="2870" y="2609"/>
              <a:ext cx="0" cy="5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4" name="Rectangle 244"/>
            <p:cNvSpPr>
              <a:spLocks noChangeArrowheads="1"/>
            </p:cNvSpPr>
            <p:nvPr/>
          </p:nvSpPr>
          <p:spPr bwMode="auto">
            <a:xfrm>
              <a:off x="2870" y="2609"/>
              <a:ext cx="6" cy="5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5" name="Line 245"/>
            <p:cNvSpPr>
              <a:spLocks noChangeShapeType="1"/>
            </p:cNvSpPr>
            <p:nvPr/>
          </p:nvSpPr>
          <p:spPr bwMode="auto">
            <a:xfrm>
              <a:off x="3779" y="2609"/>
              <a:ext cx="0" cy="5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6" name="Rectangle 246"/>
            <p:cNvSpPr>
              <a:spLocks noChangeArrowheads="1"/>
            </p:cNvSpPr>
            <p:nvPr/>
          </p:nvSpPr>
          <p:spPr bwMode="auto">
            <a:xfrm>
              <a:off x="3779" y="2609"/>
              <a:ext cx="6" cy="5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7" name="Line 247"/>
            <p:cNvSpPr>
              <a:spLocks noChangeShapeType="1"/>
            </p:cNvSpPr>
            <p:nvPr/>
          </p:nvSpPr>
          <p:spPr bwMode="auto">
            <a:xfrm>
              <a:off x="4177" y="2609"/>
              <a:ext cx="0" cy="5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8" name="Rectangle 248"/>
            <p:cNvSpPr>
              <a:spLocks noChangeArrowheads="1"/>
            </p:cNvSpPr>
            <p:nvPr/>
          </p:nvSpPr>
          <p:spPr bwMode="auto">
            <a:xfrm>
              <a:off x="4177" y="2609"/>
              <a:ext cx="6" cy="5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49" name="Line 249"/>
            <p:cNvSpPr>
              <a:spLocks noChangeShapeType="1"/>
            </p:cNvSpPr>
            <p:nvPr/>
          </p:nvSpPr>
          <p:spPr bwMode="auto">
            <a:xfrm>
              <a:off x="4575" y="2609"/>
              <a:ext cx="0" cy="5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0" name="Rectangle 250"/>
            <p:cNvSpPr>
              <a:spLocks noChangeArrowheads="1"/>
            </p:cNvSpPr>
            <p:nvPr/>
          </p:nvSpPr>
          <p:spPr bwMode="auto">
            <a:xfrm>
              <a:off x="4575" y="2609"/>
              <a:ext cx="6" cy="5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51" name="Line 251"/>
            <p:cNvSpPr>
              <a:spLocks noChangeShapeType="1"/>
            </p:cNvSpPr>
            <p:nvPr/>
          </p:nvSpPr>
          <p:spPr bwMode="auto">
            <a:xfrm>
              <a:off x="4980" y="2609"/>
              <a:ext cx="0" cy="5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2" name="Rectangle 252"/>
            <p:cNvSpPr>
              <a:spLocks noChangeArrowheads="1"/>
            </p:cNvSpPr>
            <p:nvPr/>
          </p:nvSpPr>
          <p:spPr bwMode="auto">
            <a:xfrm>
              <a:off x="4980" y="2609"/>
              <a:ext cx="6" cy="5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53" name="Rectangle 253"/>
            <p:cNvSpPr>
              <a:spLocks noChangeArrowheads="1"/>
            </p:cNvSpPr>
            <p:nvPr/>
          </p:nvSpPr>
          <p:spPr bwMode="auto">
            <a:xfrm>
              <a:off x="2030" y="3126"/>
              <a:ext cx="3354"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54" name="Line 254"/>
            <p:cNvSpPr>
              <a:spLocks noChangeShapeType="1"/>
            </p:cNvSpPr>
            <p:nvPr/>
          </p:nvSpPr>
          <p:spPr bwMode="auto">
            <a:xfrm>
              <a:off x="5378" y="2609"/>
              <a:ext cx="0" cy="51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5" name="Rectangle 255"/>
            <p:cNvSpPr>
              <a:spLocks noChangeArrowheads="1"/>
            </p:cNvSpPr>
            <p:nvPr/>
          </p:nvSpPr>
          <p:spPr bwMode="auto">
            <a:xfrm>
              <a:off x="5378" y="2609"/>
              <a:ext cx="6" cy="5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56" name="Line 256"/>
            <p:cNvSpPr>
              <a:spLocks noChangeShapeType="1"/>
            </p:cNvSpPr>
            <p:nvPr/>
          </p:nvSpPr>
          <p:spPr bwMode="auto">
            <a:xfrm>
              <a:off x="2876" y="3263"/>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7" name="Rectangle 257"/>
            <p:cNvSpPr>
              <a:spLocks noChangeArrowheads="1"/>
            </p:cNvSpPr>
            <p:nvPr/>
          </p:nvSpPr>
          <p:spPr bwMode="auto">
            <a:xfrm>
              <a:off x="2876" y="3263"/>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58" name="Line 258"/>
            <p:cNvSpPr>
              <a:spLocks noChangeShapeType="1"/>
            </p:cNvSpPr>
            <p:nvPr/>
          </p:nvSpPr>
          <p:spPr bwMode="auto">
            <a:xfrm>
              <a:off x="2876" y="3393"/>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9" name="Rectangle 259"/>
            <p:cNvSpPr>
              <a:spLocks noChangeArrowheads="1"/>
            </p:cNvSpPr>
            <p:nvPr/>
          </p:nvSpPr>
          <p:spPr bwMode="auto">
            <a:xfrm>
              <a:off x="2876" y="3393"/>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60" name="Line 260"/>
            <p:cNvSpPr>
              <a:spLocks noChangeShapeType="1"/>
            </p:cNvSpPr>
            <p:nvPr/>
          </p:nvSpPr>
          <p:spPr bwMode="auto">
            <a:xfrm>
              <a:off x="2876" y="3524"/>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1" name="Rectangle 261"/>
            <p:cNvSpPr>
              <a:spLocks noChangeArrowheads="1"/>
            </p:cNvSpPr>
            <p:nvPr/>
          </p:nvSpPr>
          <p:spPr bwMode="auto">
            <a:xfrm>
              <a:off x="2876" y="3524"/>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62" name="Line 262"/>
            <p:cNvSpPr>
              <a:spLocks noChangeShapeType="1"/>
            </p:cNvSpPr>
            <p:nvPr/>
          </p:nvSpPr>
          <p:spPr bwMode="auto">
            <a:xfrm>
              <a:off x="2876" y="3654"/>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3" name="Rectangle 263"/>
            <p:cNvSpPr>
              <a:spLocks noChangeArrowheads="1"/>
            </p:cNvSpPr>
            <p:nvPr/>
          </p:nvSpPr>
          <p:spPr bwMode="auto">
            <a:xfrm>
              <a:off x="2876" y="3654"/>
              <a:ext cx="2508"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576" name="Line 264"/>
            <p:cNvSpPr>
              <a:spLocks noChangeShapeType="1"/>
            </p:cNvSpPr>
            <p:nvPr/>
          </p:nvSpPr>
          <p:spPr bwMode="auto">
            <a:xfrm>
              <a:off x="2876" y="3785"/>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577" name="Rectangle 265"/>
            <p:cNvSpPr>
              <a:spLocks noChangeArrowheads="1"/>
            </p:cNvSpPr>
            <p:nvPr/>
          </p:nvSpPr>
          <p:spPr bwMode="auto">
            <a:xfrm>
              <a:off x="2876" y="3785"/>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578" name="Line 266"/>
            <p:cNvSpPr>
              <a:spLocks noChangeShapeType="1"/>
            </p:cNvSpPr>
            <p:nvPr/>
          </p:nvSpPr>
          <p:spPr bwMode="auto">
            <a:xfrm>
              <a:off x="2876" y="3916"/>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581" name="Rectangle 267"/>
            <p:cNvSpPr>
              <a:spLocks noChangeArrowheads="1"/>
            </p:cNvSpPr>
            <p:nvPr/>
          </p:nvSpPr>
          <p:spPr bwMode="auto">
            <a:xfrm>
              <a:off x="2876" y="3916"/>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582" name="Line 268"/>
            <p:cNvSpPr>
              <a:spLocks noChangeShapeType="1"/>
            </p:cNvSpPr>
            <p:nvPr/>
          </p:nvSpPr>
          <p:spPr bwMode="auto">
            <a:xfrm>
              <a:off x="2876" y="4046"/>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583" name="Rectangle 269"/>
            <p:cNvSpPr>
              <a:spLocks noChangeArrowheads="1"/>
            </p:cNvSpPr>
            <p:nvPr/>
          </p:nvSpPr>
          <p:spPr bwMode="auto">
            <a:xfrm>
              <a:off x="2876" y="4046"/>
              <a:ext cx="2508"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584" name="Line 270"/>
            <p:cNvSpPr>
              <a:spLocks noChangeShapeType="1"/>
            </p:cNvSpPr>
            <p:nvPr/>
          </p:nvSpPr>
          <p:spPr bwMode="auto">
            <a:xfrm>
              <a:off x="2876" y="4177"/>
              <a:ext cx="250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585" name="Rectangle 271"/>
            <p:cNvSpPr>
              <a:spLocks noChangeArrowheads="1"/>
            </p:cNvSpPr>
            <p:nvPr/>
          </p:nvSpPr>
          <p:spPr bwMode="auto">
            <a:xfrm>
              <a:off x="2876" y="4177"/>
              <a:ext cx="250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586" name="Rectangle 272"/>
            <p:cNvSpPr>
              <a:spLocks noChangeArrowheads="1"/>
            </p:cNvSpPr>
            <p:nvPr/>
          </p:nvSpPr>
          <p:spPr bwMode="auto">
            <a:xfrm>
              <a:off x="2018" y="1017"/>
              <a:ext cx="12" cy="330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587" name="Line 273"/>
            <p:cNvSpPr>
              <a:spLocks noChangeShapeType="1"/>
            </p:cNvSpPr>
            <p:nvPr/>
          </p:nvSpPr>
          <p:spPr bwMode="auto">
            <a:xfrm>
              <a:off x="2870" y="3138"/>
              <a:ext cx="0" cy="117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588" name="Rectangle 274"/>
            <p:cNvSpPr>
              <a:spLocks noChangeArrowheads="1"/>
            </p:cNvSpPr>
            <p:nvPr/>
          </p:nvSpPr>
          <p:spPr bwMode="auto">
            <a:xfrm>
              <a:off x="2870" y="3138"/>
              <a:ext cx="6" cy="117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589" name="Line 275"/>
            <p:cNvSpPr>
              <a:spLocks noChangeShapeType="1"/>
            </p:cNvSpPr>
            <p:nvPr/>
          </p:nvSpPr>
          <p:spPr bwMode="auto">
            <a:xfrm>
              <a:off x="3779" y="3138"/>
              <a:ext cx="0" cy="117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590" name="Rectangle 276"/>
            <p:cNvSpPr>
              <a:spLocks noChangeArrowheads="1"/>
            </p:cNvSpPr>
            <p:nvPr/>
          </p:nvSpPr>
          <p:spPr bwMode="auto">
            <a:xfrm>
              <a:off x="3779" y="3138"/>
              <a:ext cx="6" cy="117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591" name="Line 277"/>
            <p:cNvSpPr>
              <a:spLocks noChangeShapeType="1"/>
            </p:cNvSpPr>
            <p:nvPr/>
          </p:nvSpPr>
          <p:spPr bwMode="auto">
            <a:xfrm>
              <a:off x="4177" y="3138"/>
              <a:ext cx="0" cy="117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592" name="Rectangle 278"/>
            <p:cNvSpPr>
              <a:spLocks noChangeArrowheads="1"/>
            </p:cNvSpPr>
            <p:nvPr/>
          </p:nvSpPr>
          <p:spPr bwMode="auto">
            <a:xfrm>
              <a:off x="4177" y="3138"/>
              <a:ext cx="6" cy="117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593" name="Line 279"/>
            <p:cNvSpPr>
              <a:spLocks noChangeShapeType="1"/>
            </p:cNvSpPr>
            <p:nvPr/>
          </p:nvSpPr>
          <p:spPr bwMode="auto">
            <a:xfrm>
              <a:off x="4575" y="3138"/>
              <a:ext cx="0" cy="117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594" name="Rectangle 280"/>
            <p:cNvSpPr>
              <a:spLocks noChangeArrowheads="1"/>
            </p:cNvSpPr>
            <p:nvPr/>
          </p:nvSpPr>
          <p:spPr bwMode="auto">
            <a:xfrm>
              <a:off x="4575" y="3138"/>
              <a:ext cx="6" cy="117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595" name="Line 281"/>
            <p:cNvSpPr>
              <a:spLocks noChangeShapeType="1"/>
            </p:cNvSpPr>
            <p:nvPr/>
          </p:nvSpPr>
          <p:spPr bwMode="auto">
            <a:xfrm>
              <a:off x="4980" y="3138"/>
              <a:ext cx="0" cy="117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596" name="Rectangle 282"/>
            <p:cNvSpPr>
              <a:spLocks noChangeArrowheads="1"/>
            </p:cNvSpPr>
            <p:nvPr/>
          </p:nvSpPr>
          <p:spPr bwMode="auto">
            <a:xfrm>
              <a:off x="4980" y="3138"/>
              <a:ext cx="6" cy="117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597" name="Rectangle 283"/>
            <p:cNvSpPr>
              <a:spLocks noChangeArrowheads="1"/>
            </p:cNvSpPr>
            <p:nvPr/>
          </p:nvSpPr>
          <p:spPr bwMode="auto">
            <a:xfrm>
              <a:off x="2030" y="4308"/>
              <a:ext cx="3354"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598" name="Line 284"/>
            <p:cNvSpPr>
              <a:spLocks noChangeShapeType="1"/>
            </p:cNvSpPr>
            <p:nvPr/>
          </p:nvSpPr>
          <p:spPr bwMode="auto">
            <a:xfrm>
              <a:off x="5378" y="3138"/>
              <a:ext cx="0" cy="117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599" name="Rectangle 285"/>
            <p:cNvSpPr>
              <a:spLocks noChangeArrowheads="1"/>
            </p:cNvSpPr>
            <p:nvPr/>
          </p:nvSpPr>
          <p:spPr bwMode="auto">
            <a:xfrm>
              <a:off x="5378" y="3138"/>
              <a:ext cx="6" cy="117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00" name="Line 286"/>
            <p:cNvSpPr>
              <a:spLocks noChangeShapeType="1"/>
            </p:cNvSpPr>
            <p:nvPr/>
          </p:nvSpPr>
          <p:spPr bwMode="auto">
            <a:xfrm>
              <a:off x="2024" y="432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01" name="Rectangle 287"/>
            <p:cNvSpPr>
              <a:spLocks noChangeArrowheads="1"/>
            </p:cNvSpPr>
            <p:nvPr/>
          </p:nvSpPr>
          <p:spPr bwMode="auto">
            <a:xfrm>
              <a:off x="2024" y="4320"/>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02" name="Line 288"/>
            <p:cNvSpPr>
              <a:spLocks noChangeShapeType="1"/>
            </p:cNvSpPr>
            <p:nvPr/>
          </p:nvSpPr>
          <p:spPr bwMode="auto">
            <a:xfrm>
              <a:off x="2870" y="432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03" name="Rectangle 289"/>
            <p:cNvSpPr>
              <a:spLocks noChangeArrowheads="1"/>
            </p:cNvSpPr>
            <p:nvPr/>
          </p:nvSpPr>
          <p:spPr bwMode="auto">
            <a:xfrm>
              <a:off x="2870" y="4320"/>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04" name="Line 290"/>
            <p:cNvSpPr>
              <a:spLocks noChangeShapeType="1"/>
            </p:cNvSpPr>
            <p:nvPr/>
          </p:nvSpPr>
          <p:spPr bwMode="auto">
            <a:xfrm>
              <a:off x="3779" y="432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05" name="Rectangle 291"/>
            <p:cNvSpPr>
              <a:spLocks noChangeArrowheads="1"/>
            </p:cNvSpPr>
            <p:nvPr/>
          </p:nvSpPr>
          <p:spPr bwMode="auto">
            <a:xfrm>
              <a:off x="3779" y="4320"/>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06" name="Line 292"/>
            <p:cNvSpPr>
              <a:spLocks noChangeShapeType="1"/>
            </p:cNvSpPr>
            <p:nvPr/>
          </p:nvSpPr>
          <p:spPr bwMode="auto">
            <a:xfrm>
              <a:off x="4177" y="432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07" name="Rectangle 293"/>
            <p:cNvSpPr>
              <a:spLocks noChangeArrowheads="1"/>
            </p:cNvSpPr>
            <p:nvPr/>
          </p:nvSpPr>
          <p:spPr bwMode="auto">
            <a:xfrm>
              <a:off x="4177" y="4320"/>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08" name="Line 294"/>
            <p:cNvSpPr>
              <a:spLocks noChangeShapeType="1"/>
            </p:cNvSpPr>
            <p:nvPr/>
          </p:nvSpPr>
          <p:spPr bwMode="auto">
            <a:xfrm>
              <a:off x="4575" y="432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09" name="Rectangle 295"/>
            <p:cNvSpPr>
              <a:spLocks noChangeArrowheads="1"/>
            </p:cNvSpPr>
            <p:nvPr/>
          </p:nvSpPr>
          <p:spPr bwMode="auto">
            <a:xfrm>
              <a:off x="4575" y="4320"/>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10" name="Line 296"/>
            <p:cNvSpPr>
              <a:spLocks noChangeShapeType="1"/>
            </p:cNvSpPr>
            <p:nvPr/>
          </p:nvSpPr>
          <p:spPr bwMode="auto">
            <a:xfrm>
              <a:off x="4980" y="432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11" name="Rectangle 297"/>
            <p:cNvSpPr>
              <a:spLocks noChangeArrowheads="1"/>
            </p:cNvSpPr>
            <p:nvPr/>
          </p:nvSpPr>
          <p:spPr bwMode="auto">
            <a:xfrm>
              <a:off x="4980" y="4320"/>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12" name="Line 298"/>
            <p:cNvSpPr>
              <a:spLocks noChangeShapeType="1"/>
            </p:cNvSpPr>
            <p:nvPr/>
          </p:nvSpPr>
          <p:spPr bwMode="auto">
            <a:xfrm>
              <a:off x="5378" y="432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13" name="Rectangle 299"/>
            <p:cNvSpPr>
              <a:spLocks noChangeArrowheads="1"/>
            </p:cNvSpPr>
            <p:nvPr/>
          </p:nvSpPr>
          <p:spPr bwMode="auto">
            <a:xfrm>
              <a:off x="5378" y="4320"/>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14" name="Line 300"/>
            <p:cNvSpPr>
              <a:spLocks noChangeShapeType="1"/>
            </p:cNvSpPr>
            <p:nvPr/>
          </p:nvSpPr>
          <p:spPr bwMode="auto">
            <a:xfrm>
              <a:off x="5384" y="45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15" name="Rectangle 301"/>
            <p:cNvSpPr>
              <a:spLocks noChangeArrowheads="1"/>
            </p:cNvSpPr>
            <p:nvPr/>
          </p:nvSpPr>
          <p:spPr bwMode="auto">
            <a:xfrm>
              <a:off x="5384" y="457"/>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16" name="Line 302"/>
            <p:cNvSpPr>
              <a:spLocks noChangeShapeType="1"/>
            </p:cNvSpPr>
            <p:nvPr/>
          </p:nvSpPr>
          <p:spPr bwMode="auto">
            <a:xfrm>
              <a:off x="5384" y="59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17" name="Rectangle 303"/>
            <p:cNvSpPr>
              <a:spLocks noChangeArrowheads="1"/>
            </p:cNvSpPr>
            <p:nvPr/>
          </p:nvSpPr>
          <p:spPr bwMode="auto">
            <a:xfrm>
              <a:off x="5384" y="594"/>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18" name="Line 304"/>
            <p:cNvSpPr>
              <a:spLocks noChangeShapeType="1"/>
            </p:cNvSpPr>
            <p:nvPr/>
          </p:nvSpPr>
          <p:spPr bwMode="auto">
            <a:xfrm>
              <a:off x="5384" y="725"/>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19" name="Rectangle 305"/>
            <p:cNvSpPr>
              <a:spLocks noChangeArrowheads="1"/>
            </p:cNvSpPr>
            <p:nvPr/>
          </p:nvSpPr>
          <p:spPr bwMode="auto">
            <a:xfrm>
              <a:off x="5384" y="725"/>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20" name="Line 306"/>
            <p:cNvSpPr>
              <a:spLocks noChangeShapeType="1"/>
            </p:cNvSpPr>
            <p:nvPr/>
          </p:nvSpPr>
          <p:spPr bwMode="auto">
            <a:xfrm>
              <a:off x="5384" y="886"/>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21" name="Rectangle 307"/>
            <p:cNvSpPr>
              <a:spLocks noChangeArrowheads="1"/>
            </p:cNvSpPr>
            <p:nvPr/>
          </p:nvSpPr>
          <p:spPr bwMode="auto">
            <a:xfrm>
              <a:off x="5384" y="886"/>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22" name="Line 308"/>
            <p:cNvSpPr>
              <a:spLocks noChangeShapeType="1"/>
            </p:cNvSpPr>
            <p:nvPr/>
          </p:nvSpPr>
          <p:spPr bwMode="auto">
            <a:xfrm>
              <a:off x="5384" y="1023"/>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23" name="Rectangle 309"/>
            <p:cNvSpPr>
              <a:spLocks noChangeArrowheads="1"/>
            </p:cNvSpPr>
            <p:nvPr/>
          </p:nvSpPr>
          <p:spPr bwMode="auto">
            <a:xfrm>
              <a:off x="5384" y="1023"/>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24" name="Line 310"/>
            <p:cNvSpPr>
              <a:spLocks noChangeShapeType="1"/>
            </p:cNvSpPr>
            <p:nvPr/>
          </p:nvSpPr>
          <p:spPr bwMode="auto">
            <a:xfrm>
              <a:off x="5384" y="115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25" name="Rectangle 311"/>
            <p:cNvSpPr>
              <a:spLocks noChangeArrowheads="1"/>
            </p:cNvSpPr>
            <p:nvPr/>
          </p:nvSpPr>
          <p:spPr bwMode="auto">
            <a:xfrm>
              <a:off x="5384" y="1154"/>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26" name="Line 312"/>
            <p:cNvSpPr>
              <a:spLocks noChangeShapeType="1"/>
            </p:cNvSpPr>
            <p:nvPr/>
          </p:nvSpPr>
          <p:spPr bwMode="auto">
            <a:xfrm>
              <a:off x="5384" y="128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27" name="Rectangle 313"/>
            <p:cNvSpPr>
              <a:spLocks noChangeArrowheads="1"/>
            </p:cNvSpPr>
            <p:nvPr/>
          </p:nvSpPr>
          <p:spPr bwMode="auto">
            <a:xfrm>
              <a:off x="5384" y="1284"/>
              <a:ext cx="6" cy="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28" name="Line 314"/>
            <p:cNvSpPr>
              <a:spLocks noChangeShapeType="1"/>
            </p:cNvSpPr>
            <p:nvPr/>
          </p:nvSpPr>
          <p:spPr bwMode="auto">
            <a:xfrm>
              <a:off x="5384" y="1415"/>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29" name="Rectangle 315"/>
            <p:cNvSpPr>
              <a:spLocks noChangeArrowheads="1"/>
            </p:cNvSpPr>
            <p:nvPr/>
          </p:nvSpPr>
          <p:spPr bwMode="auto">
            <a:xfrm>
              <a:off x="5384" y="1415"/>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30" name="Line 316"/>
            <p:cNvSpPr>
              <a:spLocks noChangeShapeType="1"/>
            </p:cNvSpPr>
            <p:nvPr/>
          </p:nvSpPr>
          <p:spPr bwMode="auto">
            <a:xfrm>
              <a:off x="5384" y="1546"/>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31" name="Rectangle 317"/>
            <p:cNvSpPr>
              <a:spLocks noChangeArrowheads="1"/>
            </p:cNvSpPr>
            <p:nvPr/>
          </p:nvSpPr>
          <p:spPr bwMode="auto">
            <a:xfrm>
              <a:off x="5384" y="1546"/>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32" name="Line 318"/>
            <p:cNvSpPr>
              <a:spLocks noChangeShapeType="1"/>
            </p:cNvSpPr>
            <p:nvPr/>
          </p:nvSpPr>
          <p:spPr bwMode="auto">
            <a:xfrm>
              <a:off x="5384" y="1676"/>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33" name="Rectangle 319"/>
            <p:cNvSpPr>
              <a:spLocks noChangeArrowheads="1"/>
            </p:cNvSpPr>
            <p:nvPr/>
          </p:nvSpPr>
          <p:spPr bwMode="auto">
            <a:xfrm>
              <a:off x="5384" y="1676"/>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34" name="Line 320"/>
            <p:cNvSpPr>
              <a:spLocks noChangeShapeType="1"/>
            </p:cNvSpPr>
            <p:nvPr/>
          </p:nvSpPr>
          <p:spPr bwMode="auto">
            <a:xfrm>
              <a:off x="5384" y="180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35" name="Rectangle 321"/>
            <p:cNvSpPr>
              <a:spLocks noChangeArrowheads="1"/>
            </p:cNvSpPr>
            <p:nvPr/>
          </p:nvSpPr>
          <p:spPr bwMode="auto">
            <a:xfrm>
              <a:off x="5384" y="1807"/>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36" name="Line 322"/>
            <p:cNvSpPr>
              <a:spLocks noChangeShapeType="1"/>
            </p:cNvSpPr>
            <p:nvPr/>
          </p:nvSpPr>
          <p:spPr bwMode="auto">
            <a:xfrm>
              <a:off x="5384" y="1938"/>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37" name="Rectangle 323"/>
            <p:cNvSpPr>
              <a:spLocks noChangeArrowheads="1"/>
            </p:cNvSpPr>
            <p:nvPr/>
          </p:nvSpPr>
          <p:spPr bwMode="auto">
            <a:xfrm>
              <a:off x="5384" y="1938"/>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38" name="Line 324"/>
            <p:cNvSpPr>
              <a:spLocks noChangeShapeType="1"/>
            </p:cNvSpPr>
            <p:nvPr/>
          </p:nvSpPr>
          <p:spPr bwMode="auto">
            <a:xfrm>
              <a:off x="5384" y="2068"/>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39" name="Rectangle 325"/>
            <p:cNvSpPr>
              <a:spLocks noChangeArrowheads="1"/>
            </p:cNvSpPr>
            <p:nvPr/>
          </p:nvSpPr>
          <p:spPr bwMode="auto">
            <a:xfrm>
              <a:off x="5384" y="2068"/>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40" name="Line 326"/>
            <p:cNvSpPr>
              <a:spLocks noChangeShapeType="1"/>
            </p:cNvSpPr>
            <p:nvPr/>
          </p:nvSpPr>
          <p:spPr bwMode="auto">
            <a:xfrm>
              <a:off x="5384" y="2205"/>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41" name="Rectangle 327"/>
            <p:cNvSpPr>
              <a:spLocks noChangeArrowheads="1"/>
            </p:cNvSpPr>
            <p:nvPr/>
          </p:nvSpPr>
          <p:spPr bwMode="auto">
            <a:xfrm>
              <a:off x="5384" y="2205"/>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42" name="Line 328"/>
            <p:cNvSpPr>
              <a:spLocks noChangeShapeType="1"/>
            </p:cNvSpPr>
            <p:nvPr/>
          </p:nvSpPr>
          <p:spPr bwMode="auto">
            <a:xfrm>
              <a:off x="5384" y="2336"/>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43" name="Rectangle 329"/>
            <p:cNvSpPr>
              <a:spLocks noChangeArrowheads="1"/>
            </p:cNvSpPr>
            <p:nvPr/>
          </p:nvSpPr>
          <p:spPr bwMode="auto">
            <a:xfrm>
              <a:off x="5384" y="2336"/>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44" name="Line 330"/>
            <p:cNvSpPr>
              <a:spLocks noChangeShapeType="1"/>
            </p:cNvSpPr>
            <p:nvPr/>
          </p:nvSpPr>
          <p:spPr bwMode="auto">
            <a:xfrm>
              <a:off x="5384" y="2466"/>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45" name="Rectangle 331"/>
            <p:cNvSpPr>
              <a:spLocks noChangeArrowheads="1"/>
            </p:cNvSpPr>
            <p:nvPr/>
          </p:nvSpPr>
          <p:spPr bwMode="auto">
            <a:xfrm>
              <a:off x="5384" y="2466"/>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46" name="Line 332"/>
            <p:cNvSpPr>
              <a:spLocks noChangeShapeType="1"/>
            </p:cNvSpPr>
            <p:nvPr/>
          </p:nvSpPr>
          <p:spPr bwMode="auto">
            <a:xfrm>
              <a:off x="5384" y="2603"/>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47" name="Rectangle 333"/>
            <p:cNvSpPr>
              <a:spLocks noChangeArrowheads="1"/>
            </p:cNvSpPr>
            <p:nvPr/>
          </p:nvSpPr>
          <p:spPr bwMode="auto">
            <a:xfrm>
              <a:off x="5384" y="2603"/>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48" name="Line 334"/>
            <p:cNvSpPr>
              <a:spLocks noChangeShapeType="1"/>
            </p:cNvSpPr>
            <p:nvPr/>
          </p:nvSpPr>
          <p:spPr bwMode="auto">
            <a:xfrm>
              <a:off x="5384" y="273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49" name="Rectangle 335"/>
            <p:cNvSpPr>
              <a:spLocks noChangeArrowheads="1"/>
            </p:cNvSpPr>
            <p:nvPr/>
          </p:nvSpPr>
          <p:spPr bwMode="auto">
            <a:xfrm>
              <a:off x="5384" y="2734"/>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50" name="Line 336"/>
            <p:cNvSpPr>
              <a:spLocks noChangeShapeType="1"/>
            </p:cNvSpPr>
            <p:nvPr/>
          </p:nvSpPr>
          <p:spPr bwMode="auto">
            <a:xfrm>
              <a:off x="5384" y="286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51" name="Rectangle 337"/>
            <p:cNvSpPr>
              <a:spLocks noChangeArrowheads="1"/>
            </p:cNvSpPr>
            <p:nvPr/>
          </p:nvSpPr>
          <p:spPr bwMode="auto">
            <a:xfrm>
              <a:off x="5384" y="2864"/>
              <a:ext cx="6" cy="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52" name="Line 338"/>
            <p:cNvSpPr>
              <a:spLocks noChangeShapeType="1"/>
            </p:cNvSpPr>
            <p:nvPr/>
          </p:nvSpPr>
          <p:spPr bwMode="auto">
            <a:xfrm>
              <a:off x="5384" y="2995"/>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53" name="Rectangle 339"/>
            <p:cNvSpPr>
              <a:spLocks noChangeArrowheads="1"/>
            </p:cNvSpPr>
            <p:nvPr/>
          </p:nvSpPr>
          <p:spPr bwMode="auto">
            <a:xfrm>
              <a:off x="5384" y="2995"/>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54" name="Line 340"/>
            <p:cNvSpPr>
              <a:spLocks noChangeShapeType="1"/>
            </p:cNvSpPr>
            <p:nvPr/>
          </p:nvSpPr>
          <p:spPr bwMode="auto">
            <a:xfrm>
              <a:off x="5384" y="3132"/>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55" name="Rectangle 341"/>
            <p:cNvSpPr>
              <a:spLocks noChangeArrowheads="1"/>
            </p:cNvSpPr>
            <p:nvPr/>
          </p:nvSpPr>
          <p:spPr bwMode="auto">
            <a:xfrm>
              <a:off x="5384" y="3132"/>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56" name="Line 342"/>
            <p:cNvSpPr>
              <a:spLocks noChangeShapeType="1"/>
            </p:cNvSpPr>
            <p:nvPr/>
          </p:nvSpPr>
          <p:spPr bwMode="auto">
            <a:xfrm>
              <a:off x="5384" y="3263"/>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57" name="Rectangle 343"/>
            <p:cNvSpPr>
              <a:spLocks noChangeArrowheads="1"/>
            </p:cNvSpPr>
            <p:nvPr/>
          </p:nvSpPr>
          <p:spPr bwMode="auto">
            <a:xfrm>
              <a:off x="5384" y="3263"/>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58" name="Line 344"/>
            <p:cNvSpPr>
              <a:spLocks noChangeShapeType="1"/>
            </p:cNvSpPr>
            <p:nvPr/>
          </p:nvSpPr>
          <p:spPr bwMode="auto">
            <a:xfrm>
              <a:off x="5384" y="3393"/>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59" name="Rectangle 345"/>
            <p:cNvSpPr>
              <a:spLocks noChangeArrowheads="1"/>
            </p:cNvSpPr>
            <p:nvPr/>
          </p:nvSpPr>
          <p:spPr bwMode="auto">
            <a:xfrm>
              <a:off x="5384" y="3393"/>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60" name="Line 346"/>
            <p:cNvSpPr>
              <a:spLocks noChangeShapeType="1"/>
            </p:cNvSpPr>
            <p:nvPr/>
          </p:nvSpPr>
          <p:spPr bwMode="auto">
            <a:xfrm>
              <a:off x="5384" y="352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61" name="Rectangle 347"/>
            <p:cNvSpPr>
              <a:spLocks noChangeArrowheads="1"/>
            </p:cNvSpPr>
            <p:nvPr/>
          </p:nvSpPr>
          <p:spPr bwMode="auto">
            <a:xfrm>
              <a:off x="5384" y="3524"/>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62" name="Line 348"/>
            <p:cNvSpPr>
              <a:spLocks noChangeShapeType="1"/>
            </p:cNvSpPr>
            <p:nvPr/>
          </p:nvSpPr>
          <p:spPr bwMode="auto">
            <a:xfrm>
              <a:off x="5384" y="365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63" name="Rectangle 349"/>
            <p:cNvSpPr>
              <a:spLocks noChangeArrowheads="1"/>
            </p:cNvSpPr>
            <p:nvPr/>
          </p:nvSpPr>
          <p:spPr bwMode="auto">
            <a:xfrm>
              <a:off x="5384" y="3654"/>
              <a:ext cx="6" cy="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64" name="Line 350"/>
            <p:cNvSpPr>
              <a:spLocks noChangeShapeType="1"/>
            </p:cNvSpPr>
            <p:nvPr/>
          </p:nvSpPr>
          <p:spPr bwMode="auto">
            <a:xfrm>
              <a:off x="5384" y="3785"/>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65" name="Rectangle 351"/>
            <p:cNvSpPr>
              <a:spLocks noChangeArrowheads="1"/>
            </p:cNvSpPr>
            <p:nvPr/>
          </p:nvSpPr>
          <p:spPr bwMode="auto">
            <a:xfrm>
              <a:off x="5384" y="3785"/>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66" name="Line 352"/>
            <p:cNvSpPr>
              <a:spLocks noChangeShapeType="1"/>
            </p:cNvSpPr>
            <p:nvPr/>
          </p:nvSpPr>
          <p:spPr bwMode="auto">
            <a:xfrm>
              <a:off x="5384" y="3916"/>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67" name="Rectangle 353"/>
            <p:cNvSpPr>
              <a:spLocks noChangeArrowheads="1"/>
            </p:cNvSpPr>
            <p:nvPr/>
          </p:nvSpPr>
          <p:spPr bwMode="auto">
            <a:xfrm>
              <a:off x="5384" y="3916"/>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68" name="Line 354"/>
            <p:cNvSpPr>
              <a:spLocks noChangeShapeType="1"/>
            </p:cNvSpPr>
            <p:nvPr/>
          </p:nvSpPr>
          <p:spPr bwMode="auto">
            <a:xfrm>
              <a:off x="5384" y="4046"/>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69" name="Rectangle 355"/>
            <p:cNvSpPr>
              <a:spLocks noChangeArrowheads="1"/>
            </p:cNvSpPr>
            <p:nvPr/>
          </p:nvSpPr>
          <p:spPr bwMode="auto">
            <a:xfrm>
              <a:off x="5384" y="4046"/>
              <a:ext cx="6" cy="7"/>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70" name="Line 356"/>
            <p:cNvSpPr>
              <a:spLocks noChangeShapeType="1"/>
            </p:cNvSpPr>
            <p:nvPr/>
          </p:nvSpPr>
          <p:spPr bwMode="auto">
            <a:xfrm>
              <a:off x="5384" y="417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71" name="Rectangle 357"/>
            <p:cNvSpPr>
              <a:spLocks noChangeArrowheads="1"/>
            </p:cNvSpPr>
            <p:nvPr/>
          </p:nvSpPr>
          <p:spPr bwMode="auto">
            <a:xfrm>
              <a:off x="5384" y="4177"/>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4672" name="Line 358"/>
            <p:cNvSpPr>
              <a:spLocks noChangeShapeType="1"/>
            </p:cNvSpPr>
            <p:nvPr/>
          </p:nvSpPr>
          <p:spPr bwMode="auto">
            <a:xfrm>
              <a:off x="5384" y="431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673" name="Rectangle 359"/>
            <p:cNvSpPr>
              <a:spLocks noChangeArrowheads="1"/>
            </p:cNvSpPr>
            <p:nvPr/>
          </p:nvSpPr>
          <p:spPr bwMode="auto">
            <a:xfrm>
              <a:off x="5384" y="4314"/>
              <a:ext cx="6" cy="6"/>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spTree>
    <p:extLst>
      <p:ext uri="{BB962C8B-B14F-4D97-AF65-F5344CB8AC3E}">
        <p14:creationId xmlns:p14="http://schemas.microsoft.com/office/powerpoint/2010/main" val="3063801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580D6E6-0E99-BE43-993C-E0CE32C6EC25}"/>
              </a:ext>
            </a:extLst>
          </p:cNvPr>
          <p:cNvSpPr txBox="1">
            <a:spLocks/>
          </p:cNvSpPr>
          <p:nvPr/>
        </p:nvSpPr>
        <p:spPr bwMode="auto">
          <a:xfrm>
            <a:off x="379413" y="171450"/>
            <a:ext cx="1073150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itchFamily="34" charset="0"/>
              </a:defRPr>
            </a:lvl2pPr>
            <a:lvl3pPr algn="l" defTabSz="457200" rtl="0" eaLnBrk="0" fontAlgn="base" hangingPunct="0">
              <a:spcBef>
                <a:spcPct val="0"/>
              </a:spcBef>
              <a:spcAft>
                <a:spcPct val="0"/>
              </a:spcAft>
              <a:defRPr sz="3600">
                <a:solidFill>
                  <a:srgbClr val="262626"/>
                </a:solidFill>
                <a:latin typeface="Century Gothic" pitchFamily="34" charset="0"/>
              </a:defRPr>
            </a:lvl3pPr>
            <a:lvl4pPr algn="l" defTabSz="457200" rtl="0" eaLnBrk="0" fontAlgn="base" hangingPunct="0">
              <a:spcBef>
                <a:spcPct val="0"/>
              </a:spcBef>
              <a:spcAft>
                <a:spcPct val="0"/>
              </a:spcAft>
              <a:defRPr sz="3600">
                <a:solidFill>
                  <a:srgbClr val="262626"/>
                </a:solidFill>
                <a:latin typeface="Century Gothic" pitchFamily="34" charset="0"/>
              </a:defRPr>
            </a:lvl4pPr>
            <a:lvl5pPr algn="l" defTabSz="457200" rtl="0" eaLnBrk="0" fontAlgn="base" hangingPunct="0">
              <a:spcBef>
                <a:spcPct val="0"/>
              </a:spcBef>
              <a:spcAft>
                <a:spcPct val="0"/>
              </a:spcAft>
              <a:defRPr sz="3600">
                <a:solidFill>
                  <a:srgbClr val="262626"/>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eaLnBrk="1" fontAlgn="auto" hangingPunct="1">
              <a:spcAft>
                <a:spcPts val="0"/>
              </a:spcAft>
              <a:defRPr/>
            </a:pPr>
            <a:r>
              <a:rPr lang="en-US" sz="2700" b="1" dirty="0"/>
              <a:t>Naslavcea 2016 (12/04/2016)</a:t>
            </a:r>
            <a:endParaRPr lang="en-US" sz="2700" b="1" dirty="0">
              <a:ea typeface="+mn-ea"/>
              <a:cs typeface="Arial" panose="020B0604020202020204" pitchFamily="34" charset="0"/>
            </a:endParaRPr>
          </a:p>
        </p:txBody>
      </p:sp>
      <p:sp>
        <p:nvSpPr>
          <p:cNvPr id="25603" name="Прямоугольник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E67B8F2-C6FC-DD42-9B08-3D74F44316BE}"/>
              </a:ext>
            </a:extLst>
          </p:cNvPr>
          <p:cNvSpPr>
            <a:spLocks noChangeArrowheads="1"/>
          </p:cNvSpPr>
          <p:nvPr/>
        </p:nvSpPr>
        <p:spPr bwMode="auto">
          <a:xfrm>
            <a:off x="1901825" y="4240213"/>
            <a:ext cx="87153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spcBef>
                <a:spcPct val="0"/>
              </a:spcBef>
              <a:buClrTx/>
              <a:buFontTx/>
              <a:buNone/>
            </a:pPr>
            <a:r>
              <a:rPr lang="en-US" altLang="ru-RU">
                <a:solidFill>
                  <a:schemeClr val="tx1"/>
                </a:solidFill>
              </a:rPr>
              <a:t>Abundance and biomass of zoobenthos here  - </a:t>
            </a:r>
            <a:r>
              <a:rPr lang="en-US" altLang="ru-RU" b="1">
                <a:solidFill>
                  <a:schemeClr val="tx1"/>
                </a:solidFill>
              </a:rPr>
              <a:t>2,600.00 ind/m2 and 19.0 g/m2</a:t>
            </a:r>
          </a:p>
        </p:txBody>
      </p:sp>
      <p:pic>
        <p:nvPicPr>
          <p:cNvPr id="25604" name="Рисунок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029E764-2E98-6C4E-AA95-0D8D417F7B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1825" y="1028700"/>
            <a:ext cx="8715375" cy="304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80178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3E6FA63-260A-A445-93D8-11C63BE44904}"/>
              </a:ext>
            </a:extLst>
          </p:cNvPr>
          <p:cNvSpPr txBox="1">
            <a:spLocks/>
          </p:cNvSpPr>
          <p:nvPr/>
        </p:nvSpPr>
        <p:spPr bwMode="auto">
          <a:xfrm>
            <a:off x="1168400" y="490538"/>
            <a:ext cx="10731500"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itchFamily="34" charset="0"/>
              </a:defRPr>
            </a:lvl2pPr>
            <a:lvl3pPr algn="l" defTabSz="457200" rtl="0" eaLnBrk="0" fontAlgn="base" hangingPunct="0">
              <a:spcBef>
                <a:spcPct val="0"/>
              </a:spcBef>
              <a:spcAft>
                <a:spcPct val="0"/>
              </a:spcAft>
              <a:defRPr sz="3600">
                <a:solidFill>
                  <a:srgbClr val="262626"/>
                </a:solidFill>
                <a:latin typeface="Century Gothic" pitchFamily="34" charset="0"/>
              </a:defRPr>
            </a:lvl3pPr>
            <a:lvl4pPr algn="l" defTabSz="457200" rtl="0" eaLnBrk="0" fontAlgn="base" hangingPunct="0">
              <a:spcBef>
                <a:spcPct val="0"/>
              </a:spcBef>
              <a:spcAft>
                <a:spcPct val="0"/>
              </a:spcAft>
              <a:defRPr sz="3600">
                <a:solidFill>
                  <a:srgbClr val="262626"/>
                </a:solidFill>
                <a:latin typeface="Century Gothic" pitchFamily="34" charset="0"/>
              </a:defRPr>
            </a:lvl4pPr>
            <a:lvl5pPr algn="l" defTabSz="457200" rtl="0" eaLnBrk="0" fontAlgn="base" hangingPunct="0">
              <a:spcBef>
                <a:spcPct val="0"/>
              </a:spcBef>
              <a:spcAft>
                <a:spcPct val="0"/>
              </a:spcAft>
              <a:defRPr sz="3600">
                <a:solidFill>
                  <a:srgbClr val="262626"/>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eaLnBrk="1" fontAlgn="auto" hangingPunct="1">
              <a:spcAft>
                <a:spcPts val="0"/>
              </a:spcAft>
              <a:defRPr/>
            </a:pPr>
            <a:r>
              <a:rPr lang="en-US" sz="2700" b="1" dirty="0"/>
              <a:t>Water Quality Assessment - Saprobity (2010, 2011, 2016)</a:t>
            </a:r>
            <a:endParaRPr lang="en-US" sz="2700" b="1" dirty="0">
              <a:ea typeface="+mn-ea"/>
              <a:cs typeface="Arial" panose="020B0604020202020204" pitchFamily="34" charset="0"/>
            </a:endParaRPr>
          </a:p>
        </p:txBody>
      </p:sp>
      <p:graphicFrame>
        <p:nvGraphicFramePr>
          <p:cNvPr id="26627" name="Диаграмма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5F5E9D1-F41E-9448-BA1C-8116E0FEB614}"/>
              </a:ext>
            </a:extLst>
          </p:cNvPr>
          <p:cNvGraphicFramePr>
            <a:graphicFrameLocks/>
          </p:cNvGraphicFramePr>
          <p:nvPr/>
        </p:nvGraphicFramePr>
        <p:xfrm>
          <a:off x="1568450" y="1397000"/>
          <a:ext cx="9012238" cy="4319588"/>
        </p:xfrm>
        <a:graphic>
          <a:graphicData uri="http://schemas.openxmlformats.org/presentationml/2006/ole">
            <mc:AlternateContent xmlns:mc="http://schemas.openxmlformats.org/markup-compatibility/2006">
              <mc:Choice xmlns:v="urn:schemas-microsoft-com:vml" Requires="v">
                <p:oleObj spid="_x0000_s16506" name="Диаграмма" r:id="rId3" imgW="18783300" imgH="9004300" progId="Excel.Chart.8">
                  <p:embed/>
                </p:oleObj>
              </mc:Choice>
              <mc:Fallback>
                <p:oleObj name="Диаграмма" r:id="rId3" imgW="18783300" imgH="9004300" progId="Excel.Chart.8">
                  <p:embed/>
                  <p:pic>
                    <p:nvPicPr>
                      <p:cNvPr id="26627" name="Диаграмма 8">
                        <a:extLst>
                          <a:ext uri="{FF2B5EF4-FFF2-40B4-BE49-F238E27FC236}">
                            <a16:creationId xmlns:a16="http://schemas.microsoft.com/office/drawing/2014/main"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5F5E9D1-F41E-9448-BA1C-8116E0FEB614}"/>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450" y="1397000"/>
                        <a:ext cx="9012238"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833165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E05204A-4EEF-C142-B571-424DEC5FE10D}"/>
              </a:ext>
            </a:extLst>
          </p:cNvPr>
          <p:cNvSpPr>
            <a:spLocks noGrp="1"/>
          </p:cNvSpPr>
          <p:nvPr>
            <p:ph type="title"/>
          </p:nvPr>
        </p:nvSpPr>
        <p:spPr>
          <a:xfrm>
            <a:off x="3341558" y="427356"/>
            <a:ext cx="10515600" cy="501650"/>
          </a:xfrm>
        </p:spPr>
        <p:txBody>
          <a:bodyPr/>
          <a:lstStyle/>
          <a:p>
            <a:pPr algn="ctr"/>
            <a:r>
              <a:rPr lang="en-US" altLang="ru-RU" sz="2000" dirty="0">
                <a:solidFill>
                  <a:srgbClr val="FF0000"/>
                </a:solidFill>
              </a:rPr>
              <a:t>Bacterial Plankton and Chemical Parameters of Water in the DNIESTER</a:t>
            </a:r>
          </a:p>
        </p:txBody>
      </p:sp>
      <p:graphicFrame>
        <p:nvGraphicFramePr>
          <p:cNvPr id="3" name="Диаграмма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35A7C57-9A36-5844-B61A-6BFDB8F2CFD9}"/>
              </a:ext>
            </a:extLst>
          </p:cNvPr>
          <p:cNvGraphicFramePr>
            <a:graphicFrameLocks/>
          </p:cNvGraphicFramePr>
          <p:nvPr/>
        </p:nvGraphicFramePr>
        <p:xfrm>
          <a:off x="487680" y="838200"/>
          <a:ext cx="5408295" cy="27089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Диаграмма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4C95078-9A71-3F4E-A3A0-C903951B0145}"/>
              </a:ext>
            </a:extLst>
          </p:cNvPr>
          <p:cNvGraphicFramePr>
            <a:graphicFrameLocks/>
          </p:cNvGraphicFramePr>
          <p:nvPr/>
        </p:nvGraphicFramePr>
        <p:xfrm>
          <a:off x="453390" y="3771899"/>
          <a:ext cx="5347335" cy="29813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125" name="Объект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68B4BD8-9C43-A349-AD2E-2606B79F44D9}"/>
              </a:ext>
            </a:extLst>
          </p:cNvPr>
          <p:cNvGraphicFramePr>
            <a:graphicFrameLocks noChangeAspect="1"/>
          </p:cNvGraphicFramePr>
          <p:nvPr/>
        </p:nvGraphicFramePr>
        <p:xfrm>
          <a:off x="6143625" y="3748088"/>
          <a:ext cx="5753100" cy="2979737"/>
        </p:xfrm>
        <a:graphic>
          <a:graphicData uri="http://schemas.openxmlformats.org/presentationml/2006/ole">
            <mc:AlternateContent xmlns:mc="http://schemas.openxmlformats.org/markup-compatibility/2006">
              <mc:Choice xmlns:v="urn:schemas-microsoft-com:vml" Requires="v">
                <p:oleObj spid="_x0000_s21745" name="Диаграмма" r:id="rId5" imgW="7086600" imgH="2984500" progId="Excel.Chart.8">
                  <p:embed/>
                </p:oleObj>
              </mc:Choice>
              <mc:Fallback>
                <p:oleObj name="Диаграмма" r:id="rId5" imgW="7086600" imgH="2984500" progId="Excel.Chart.8">
                  <p:embed/>
                  <p:pic>
                    <p:nvPicPr>
                      <p:cNvPr id="5125" name="Объект 6">
                        <a:extLst>
                          <a:ext uri="{FF2B5EF4-FFF2-40B4-BE49-F238E27FC236}">
                            <a16:creationId xmlns:a16="http://schemas.microsoft.com/office/drawing/2014/main"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68B4BD8-9C43-A349-AD2E-2606B79F44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43625" y="3748088"/>
                        <a:ext cx="5753100" cy="297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126" name="Объект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99A8EBB-7B6B-E74F-B14A-AF40C8AD27E3}"/>
              </a:ext>
            </a:extLst>
          </p:cNvPr>
          <p:cNvGraphicFramePr>
            <a:graphicFrameLocks noChangeAspect="1"/>
          </p:cNvGraphicFramePr>
          <p:nvPr/>
        </p:nvGraphicFramePr>
        <p:xfrm>
          <a:off x="5962650" y="790575"/>
          <a:ext cx="5791200" cy="2800350"/>
        </p:xfrm>
        <a:graphic>
          <a:graphicData uri="http://schemas.openxmlformats.org/presentationml/2006/ole">
            <mc:AlternateContent xmlns:mc="http://schemas.openxmlformats.org/markup-compatibility/2006">
              <mc:Choice xmlns:v="urn:schemas-microsoft-com:vml" Requires="v">
                <p:oleObj spid="_x0000_s21746" name="Диаграмма" r:id="rId7" imgW="7086600" imgH="2984500" progId="Excel.Chart.8">
                  <p:embed/>
                </p:oleObj>
              </mc:Choice>
              <mc:Fallback>
                <p:oleObj name="Диаграмма" r:id="rId7" imgW="7086600" imgH="2984500" progId="Excel.Chart.8">
                  <p:embed/>
                  <p:pic>
                    <p:nvPicPr>
                      <p:cNvPr id="5126" name="Объект 7">
                        <a:extLst>
                          <a:ext uri="{FF2B5EF4-FFF2-40B4-BE49-F238E27FC236}">
                            <a16:creationId xmlns:a16="http://schemas.microsoft.com/office/drawing/2014/main"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99A8EBB-7B6B-E74F-B14A-AF40C8AD27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62650" y="790575"/>
                        <a:ext cx="57912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Прямоугольник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02293E6-D0FE-CB4D-AC32-B10F12188524}"/>
              </a:ext>
            </a:extLst>
          </p:cNvPr>
          <p:cNvSpPr/>
          <p:nvPr/>
        </p:nvSpPr>
        <p:spPr>
          <a:xfrm>
            <a:off x="453390" y="4108"/>
            <a:ext cx="7350025" cy="707886"/>
          </a:xfrm>
          <a:prstGeom prst="rect">
            <a:avLst/>
          </a:prstGeom>
        </p:spPr>
        <p:txBody>
          <a:bodyPr wrap="none">
            <a:spAutoFit/>
          </a:bodyPr>
          <a:lstStyle/>
          <a:p>
            <a:r>
              <a:rPr lang="en-US" sz="4000" b="1" dirty="0">
                <a:solidFill>
                  <a:srgbClr val="0070C0"/>
                </a:solidFill>
              </a:rPr>
              <a:t>Additional</a:t>
            </a:r>
            <a:r>
              <a:rPr lang="en-US" sz="2800" b="1" dirty="0">
                <a:solidFill>
                  <a:srgbClr val="0070C0"/>
                </a:solidFill>
              </a:rPr>
              <a:t> </a:t>
            </a:r>
            <a:r>
              <a:rPr lang="en-US" sz="4000" b="1" dirty="0">
                <a:solidFill>
                  <a:srgbClr val="0070C0"/>
                </a:solidFill>
              </a:rPr>
              <a:t>Sources of Information</a:t>
            </a:r>
          </a:p>
        </p:txBody>
      </p:sp>
    </p:spTree>
    <p:extLst>
      <p:ext uri="{BB962C8B-B14F-4D97-AF65-F5344CB8AC3E}">
        <p14:creationId xmlns:p14="http://schemas.microsoft.com/office/powerpoint/2010/main" val="18264322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Заголовок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339B973-2255-604F-ABE8-6632D4D3F687}"/>
              </a:ext>
            </a:extLst>
          </p:cNvPr>
          <p:cNvSpPr>
            <a:spLocks noGrp="1"/>
          </p:cNvSpPr>
          <p:nvPr>
            <p:ph type="title"/>
          </p:nvPr>
        </p:nvSpPr>
        <p:spPr>
          <a:xfrm>
            <a:off x="287338" y="365125"/>
            <a:ext cx="11617325" cy="1325563"/>
          </a:xfrm>
        </p:spPr>
        <p:txBody>
          <a:bodyPr/>
          <a:lstStyle/>
          <a:p>
            <a:pPr eaLnBrk="1" hangingPunct="1"/>
            <a:r>
              <a:rPr lang="en-US" altLang="ru-RU" sz="1600" dirty="0"/>
              <a:t>Long-term dynamics of abundance (N) and biomass (B) of phytoplankton in the upper reaches </a:t>
            </a:r>
            <a:r>
              <a:rPr lang="en-US" altLang="ru-RU" sz="1600" dirty="0" smtClean="0"/>
              <a:t>of </a:t>
            </a:r>
            <a:r>
              <a:rPr lang="en-US" altLang="ru-RU" sz="1600" dirty="0"/>
              <a:t>the Dniester River in the territory of Moldova (</a:t>
            </a:r>
            <a:r>
              <a:rPr lang="en-US" altLang="ru-RU" sz="1600" dirty="0" err="1" smtClean="0"/>
              <a:t>Naslavcea</a:t>
            </a:r>
            <a:r>
              <a:rPr lang="en-US" altLang="ru-RU" sz="1600" dirty="0" smtClean="0"/>
              <a:t> </a:t>
            </a:r>
            <a:r>
              <a:rPr lang="en-US" altLang="ru-RU" sz="1600" dirty="0"/>
              <a:t>+ </a:t>
            </a:r>
            <a:r>
              <a:rPr lang="en-US" altLang="ru-RU" sz="1600" dirty="0" err="1"/>
              <a:t>Soroca</a:t>
            </a:r>
            <a:r>
              <a:rPr lang="en-US" altLang="ru-RU" sz="1600" dirty="0"/>
              <a:t> + </a:t>
            </a:r>
            <a:r>
              <a:rPr lang="en-US" altLang="ru-RU" sz="1600" dirty="0" err="1"/>
              <a:t>Camenca</a:t>
            </a:r>
            <a:r>
              <a:rPr lang="en-US" altLang="ru-RU" sz="1600" dirty="0"/>
              <a:t>), annual mean</a:t>
            </a:r>
          </a:p>
        </p:txBody>
      </p:sp>
      <p:graphicFrame>
        <p:nvGraphicFramePr>
          <p:cNvPr id="6" name="Объект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B8FD2D3-5C3E-8647-8145-11CA7E68E66B}"/>
              </a:ext>
            </a:extLst>
          </p:cNvPr>
          <p:cNvGraphicFramePr>
            <a:graphicFrameLocks noGrp="1"/>
          </p:cNvGraphicFramePr>
          <p:nvPr>
            <p:ph idx="1"/>
            <p:extLst>
              <p:ext uri="{D42A27DB-BD31-4B8C-83A1-F6EECF244321}">
                <p14:modId xmlns:p14="http://schemas.microsoft.com/office/powerpoint/2010/main" val="720511738"/>
              </p:ext>
            </p:extLst>
          </p:nvPr>
        </p:nvGraphicFramePr>
        <p:xfrm>
          <a:off x="185057" y="1816925"/>
          <a:ext cx="5823857" cy="43244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937B8D5-5582-B749-9F17-B712212CD9AD}"/>
              </a:ext>
            </a:extLst>
          </p:cNvPr>
          <p:cNvGraphicFramePr>
            <a:graphicFrameLocks/>
          </p:cNvGraphicFramePr>
          <p:nvPr>
            <p:extLst>
              <p:ext uri="{D42A27DB-BD31-4B8C-83A1-F6EECF244321}">
                <p14:modId xmlns:p14="http://schemas.microsoft.com/office/powerpoint/2010/main" val="4139100693"/>
              </p:ext>
            </p:extLst>
          </p:nvPr>
        </p:nvGraphicFramePr>
        <p:xfrm>
          <a:off x="6353300" y="1792942"/>
          <a:ext cx="5390464" cy="43165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705937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BD1F17E-D06D-E640-B1FA-4399A2D57611}"/>
              </a:ext>
            </a:extLst>
          </p:cNvPr>
          <p:cNvSpPr>
            <a:spLocks noGrp="1" noChangeArrowheads="1"/>
          </p:cNvSpPr>
          <p:nvPr>
            <p:ph type="title"/>
          </p:nvPr>
        </p:nvSpPr>
        <p:spPr>
          <a:xfrm>
            <a:off x="125413" y="365125"/>
            <a:ext cx="11923712" cy="1325563"/>
          </a:xfrm>
        </p:spPr>
        <p:txBody>
          <a:bodyPr>
            <a:normAutofit/>
          </a:bodyPr>
          <a:lstStyle/>
          <a:p>
            <a:pPr eaLnBrk="1" hangingPunct="1"/>
            <a:r>
              <a:rPr lang="en-US" altLang="ru-RU" sz="2400" dirty="0"/>
              <a:t>According to available expert estimates, the degree of overgrowth was in the range of 0.7-1% before construction, 10-15% in the 1980s, and is about 85% of the water area presently. Data are required for analysis.</a:t>
            </a:r>
          </a:p>
        </p:txBody>
      </p:sp>
      <p:pic>
        <p:nvPicPr>
          <p:cNvPr id="29700" name="Picture 6" descr="DSCN107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DDB85A1-4335-DD46-AA70-C8293F820A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13" y="1690688"/>
            <a:ext cx="11109894" cy="516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6642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D76AE1F-2286-934A-B993-779E1664B933}"/>
              </a:ext>
            </a:extLst>
          </p:cNvPr>
          <p:cNvSpPr>
            <a:spLocks noGrp="1"/>
          </p:cNvSpPr>
          <p:nvPr>
            <p:ph type="title"/>
          </p:nvPr>
        </p:nvSpPr>
        <p:spPr>
          <a:xfrm>
            <a:off x="838200" y="365125"/>
            <a:ext cx="11353800" cy="1325563"/>
          </a:xfrm>
        </p:spPr>
        <p:txBody>
          <a:bodyPr>
            <a:normAutofit/>
          </a:bodyPr>
          <a:lstStyle/>
          <a:p>
            <a:r>
              <a:rPr lang="en-US" altLang="ru-RU" sz="2800" b="1" dirty="0"/>
              <a:t>Dniester Overgrowth Evolution According to T.D. Sharapanovskaya (1999)</a:t>
            </a:r>
          </a:p>
        </p:txBody>
      </p:sp>
      <p:sp>
        <p:nvSpPr>
          <p:cNvPr id="32771"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BEE6B7B-E927-1045-ABBD-C2A4D9F6EDD7}"/>
              </a:ext>
            </a:extLst>
          </p:cNvPr>
          <p:cNvSpPr>
            <a:spLocks noGrp="1"/>
          </p:cNvSpPr>
          <p:nvPr>
            <p:ph type="body" idx="1"/>
          </p:nvPr>
        </p:nvSpPr>
        <p:spPr/>
        <p:txBody>
          <a:bodyPr>
            <a:normAutofit fontScale="92500" lnSpcReduction="10000"/>
          </a:bodyPr>
          <a:lstStyle/>
          <a:p>
            <a:pPr marL="0" indent="0" algn="just">
              <a:buNone/>
            </a:pPr>
            <a:r>
              <a:rPr lang="en-US" altLang="ru-RU" sz="2400" dirty="0"/>
              <a:t> First signs of the overgrowth of the Dniester River – 1987. Along the river banks starting from Naslavcea and downstream – </a:t>
            </a:r>
            <a:r>
              <a:rPr lang="en-US" dirty="0" smtClean="0"/>
              <a:t> </a:t>
            </a:r>
            <a:r>
              <a:rPr lang="en-US" altLang="ru-RU" sz="2400" i="1" dirty="0"/>
              <a:t>Potamogeton</a:t>
            </a:r>
            <a:r>
              <a:rPr lang="en-US" dirty="0" smtClean="0"/>
              <a:t> </a:t>
            </a:r>
            <a:r>
              <a:rPr lang="en-US" altLang="ru-RU" sz="2400" i="1" dirty="0"/>
              <a:t>perfoliatus </a:t>
            </a:r>
            <a:r>
              <a:rPr lang="en-US" altLang="ru-RU" sz="2400" dirty="0"/>
              <a:t>(clasping-leaved pondweed).</a:t>
            </a:r>
            <a:r>
              <a:rPr lang="en-US" dirty="0" smtClean="0"/>
              <a:t> </a:t>
            </a:r>
            <a:r>
              <a:rPr lang="en-US" altLang="ru-RU" sz="2400" dirty="0"/>
              <a:t>By 1991 – the entire sector of Naslavcea -Dubasari is overgrown with vegetation.</a:t>
            </a:r>
          </a:p>
          <a:p>
            <a:pPr marL="0" indent="0" algn="just">
              <a:buNone/>
            </a:pPr>
            <a:r>
              <a:rPr lang="en-US" altLang="ru-RU" sz="2400" dirty="0"/>
              <a:t>1993-1994 – there appears </a:t>
            </a:r>
            <a:r>
              <a:rPr lang="en-US" altLang="ru-RU" sz="2400" i="1" dirty="0"/>
              <a:t>Elodea canadensis</a:t>
            </a:r>
            <a:r>
              <a:rPr lang="en-US" altLang="ru-RU" sz="2400" dirty="0"/>
              <a:t> (Canadian pondweed)</a:t>
            </a:r>
          </a:p>
          <a:p>
            <a:pPr marL="0" indent="0" algn="just">
              <a:buNone/>
            </a:pPr>
            <a:r>
              <a:rPr lang="en-US" altLang="ru-RU" sz="2400" i="1" dirty="0"/>
              <a:t>Dutomus</a:t>
            </a:r>
            <a:r>
              <a:rPr lang="en-US" dirty="0" smtClean="0"/>
              <a:t> </a:t>
            </a:r>
            <a:r>
              <a:rPr lang="en-US" altLang="ru-RU" sz="2400" i="1" dirty="0"/>
              <a:t>umbellatus </a:t>
            </a:r>
            <a:r>
              <a:rPr lang="en-US" altLang="ru-RU" sz="2400" dirty="0"/>
              <a:t>(flowering rush), </a:t>
            </a:r>
            <a:r>
              <a:rPr lang="en-US" altLang="ru-RU" sz="2400" i="1" dirty="0"/>
              <a:t>Cladophora</a:t>
            </a:r>
            <a:r>
              <a:rPr lang="en-US" dirty="0" smtClean="0"/>
              <a:t> </a:t>
            </a:r>
            <a:r>
              <a:rPr lang="en-US" altLang="ru-RU" sz="2400" i="1" dirty="0"/>
              <a:t>fracta</a:t>
            </a:r>
            <a:r>
              <a:rPr lang="en-US" dirty="0" smtClean="0"/>
              <a:t> </a:t>
            </a:r>
            <a:r>
              <a:rPr lang="en-US" altLang="ru-RU" sz="2400" dirty="0"/>
              <a:t>and </a:t>
            </a:r>
            <a:r>
              <a:rPr lang="en-US" altLang="ru-RU" sz="2400" i="1" dirty="0"/>
              <a:t>Cl. glomerata</a:t>
            </a:r>
            <a:r>
              <a:rPr lang="en-US" altLang="ru-RU" sz="2400" dirty="0"/>
              <a:t>, </a:t>
            </a:r>
            <a:r>
              <a:rPr lang="en-US" dirty="0" smtClean="0"/>
              <a:t>  </a:t>
            </a:r>
            <a:r>
              <a:rPr lang="en-US" altLang="ru-RU" sz="2400" i="1" dirty="0"/>
              <a:t>Enteromorpha intestinalis</a:t>
            </a:r>
            <a:r>
              <a:rPr lang="en-US" altLang="ru-RU" sz="2400" dirty="0"/>
              <a:t>, several species of Spirogyra, and water net </a:t>
            </a:r>
            <a:r>
              <a:rPr lang="en-US" altLang="ru-RU" sz="2400" i="1" dirty="0"/>
              <a:t>Hydrodictyon</a:t>
            </a:r>
            <a:r>
              <a:rPr lang="en-US" dirty="0" smtClean="0"/>
              <a:t> </a:t>
            </a:r>
            <a:r>
              <a:rPr lang="en-US" altLang="ru-RU" sz="2400" i="1" dirty="0"/>
              <a:t>reticulatum</a:t>
            </a:r>
            <a:r>
              <a:rPr lang="en-US" altLang="ru-RU" sz="2400" dirty="0"/>
              <a:t> begin to grow.</a:t>
            </a:r>
            <a:r>
              <a:rPr lang="en-US" dirty="0" smtClean="0"/>
              <a:t>  </a:t>
            </a:r>
            <a:endParaRPr lang="en-US" altLang="ru-RU" sz="2400" dirty="0"/>
          </a:p>
          <a:p>
            <a:pPr marL="0" indent="0" algn="just">
              <a:buNone/>
            </a:pPr>
            <a:r>
              <a:rPr lang="en-US" altLang="ru-RU" sz="2400" dirty="0"/>
              <a:t>A lot of previously unseen or rarely encountered species of lower and higher aquatic vegetation have become abundant.</a:t>
            </a:r>
          </a:p>
          <a:p>
            <a:pPr marL="0" indent="0" algn="just">
              <a:buNone/>
            </a:pPr>
            <a:endParaRPr lang="en-US" altLang="ru-RU" sz="2400" dirty="0"/>
          </a:p>
          <a:p>
            <a:pPr marL="0" indent="0" algn="just">
              <a:buNone/>
            </a:pPr>
            <a:r>
              <a:rPr lang="en-US" altLang="ru-RU" sz="2400" dirty="0"/>
              <a:t>Collection and analysis of primary data for the lower reaches of the Dniester River (Odessa Region) </a:t>
            </a:r>
          </a:p>
          <a:p>
            <a:pPr algn="just"/>
            <a:endParaRPr lang="en-US" altLang="ru-RU" sz="2400" dirty="0"/>
          </a:p>
          <a:p>
            <a:pPr algn="just"/>
            <a:endParaRPr lang="en-US" altLang="ru-RU" sz="2400" dirty="0"/>
          </a:p>
          <a:p>
            <a:pPr algn="just"/>
            <a:endParaRPr lang="en-US" altLang="ru-RU" sz="2400" dirty="0"/>
          </a:p>
        </p:txBody>
      </p:sp>
    </p:spTree>
    <p:extLst>
      <p:ext uri="{BB962C8B-B14F-4D97-AF65-F5344CB8AC3E}">
        <p14:creationId xmlns:p14="http://schemas.microsoft.com/office/powerpoint/2010/main" val="19574704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B1D09BD-8130-D944-B684-6BFF5FC07808}"/>
              </a:ext>
            </a:extLst>
          </p:cNvPr>
          <p:cNvSpPr>
            <a:spLocks noGrp="1"/>
          </p:cNvSpPr>
          <p:nvPr>
            <p:ph type="title"/>
          </p:nvPr>
        </p:nvSpPr>
        <p:spPr>
          <a:xfrm>
            <a:off x="795338" y="195263"/>
            <a:ext cx="10515600" cy="508000"/>
          </a:xfrm>
        </p:spPr>
        <p:txBody>
          <a:bodyPr>
            <a:normAutofit fontScale="90000"/>
          </a:bodyPr>
          <a:lstStyle/>
          <a:p>
            <a:pPr algn="ctr"/>
            <a:r>
              <a:rPr lang="en-US" altLang="ru-RU" sz="2000" b="1"/>
              <a:t>Ichthyofauna Status in Dniester River Section Between Naslavcea and Camenca</a:t>
            </a:r>
            <a:r>
              <a:t/>
            </a:r>
            <a:br/>
            <a:r>
              <a:rPr lang="en-US" altLang="ru-RU" sz="2000" b="1"/>
              <a:t>1950-1959 and 1996-2000</a:t>
            </a:r>
          </a:p>
        </p:txBody>
      </p:sp>
      <p:graphicFrame>
        <p:nvGraphicFramePr>
          <p:cNvPr id="4" name="Объект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275C486-6655-504C-AA40-C6D476B900C6}"/>
              </a:ext>
            </a:extLst>
          </p:cNvPr>
          <p:cNvGraphicFramePr>
            <a:graphicFrameLocks noGrp="1"/>
          </p:cNvGraphicFramePr>
          <p:nvPr>
            <p:ph idx="1"/>
          </p:nvPr>
        </p:nvGraphicFramePr>
        <p:xfrm>
          <a:off x="211667" y="838199"/>
          <a:ext cx="7670800" cy="319591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Таблица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0877052-A73A-EC45-969C-D0FDFB76A868}"/>
              </a:ext>
            </a:extLst>
          </p:cNvPr>
          <p:cNvGraphicFramePr>
            <a:graphicFrameLocks noGrp="1"/>
          </p:cNvGraphicFramePr>
          <p:nvPr/>
        </p:nvGraphicFramePr>
        <p:xfrm>
          <a:off x="8489950" y="766763"/>
          <a:ext cx="3414713" cy="2387601"/>
        </p:xfrm>
        <a:graphic>
          <a:graphicData uri="http://schemas.openxmlformats.org/drawingml/2006/table">
            <a:tbl>
              <a:tblPr>
                <a:tableStyleId>{5C22544A-7EE6-4342-B048-85BDC9FD1C3A}</a:tableStyleId>
              </a:tblPr>
              <a:tblGrid>
                <a:gridCol w="2246131">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0000"/>
                    </a:ext>
                  </a:extLst>
                </a:gridCol>
                <a:gridCol w="1168582">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0001"/>
                    </a:ext>
                  </a:extLst>
                </a:gridCol>
              </a:tblGrid>
              <a:tr h="251455">
                <a:tc>
                  <a:txBody>
                    <a:bodyPr/>
                    <a:lstStyle/>
                    <a:p>
                      <a:pPr algn="ctr" fontAlgn="b"/>
                      <a:r>
                        <a:rPr lang="ru-RU" sz="1600" b="1" i="1" u="none" strike="noStrike" dirty="0">
                          <a:solidFill>
                            <a:srgbClr val="FF0000"/>
                          </a:solidFill>
                          <a:effectLst/>
                        </a:rPr>
                        <a:t>EXTINCT SPECIES</a:t>
                      </a:r>
                      <a:endParaRPr lang="en-US" sz="1600" b="1" i="1" u="none" strike="noStrike" dirty="0">
                        <a:solidFill>
                          <a:srgbClr val="FF0000"/>
                        </a:solidFill>
                        <a:effectLst/>
                        <a:latin typeface="Calibri"/>
                      </a:endParaRPr>
                    </a:p>
                  </a:txBody>
                  <a:tcPr marL="7621" marR="7621" marT="7619" marB="0" anchor="b"/>
                </a:tc>
                <a:tc>
                  <a:txBody>
                    <a:bodyPr/>
                    <a:lstStyle/>
                    <a:p>
                      <a:pPr algn="l" fontAlgn="b"/>
                      <a:endParaRPr lang="ru-RU" sz="1100" b="1" i="1" u="none" strike="noStrike">
                        <a:solidFill>
                          <a:srgbClr val="FF0000"/>
                        </a:solidFill>
                        <a:effectLst/>
                        <a:latin typeface="Calibri"/>
                      </a:endParaRPr>
                    </a:p>
                  </a:txBody>
                  <a:tcPr marL="7621" marR="7621" marT="7619" marB="0" anchor="b"/>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0"/>
                  </a:ext>
                </a:extLst>
              </a:tr>
              <a:tr h="190472">
                <a:tc>
                  <a:txBody>
                    <a:bodyPr/>
                    <a:lstStyle/>
                    <a:p>
                      <a:pPr algn="l" fontAlgn="b"/>
                      <a:r>
                        <a:rPr lang="ro-MO" sz="1100" b="1" i="1" u="none" strike="noStrike" dirty="0">
                          <a:solidFill>
                            <a:srgbClr val="FF0000"/>
                          </a:solidFill>
                          <a:effectLst/>
                        </a:rPr>
                        <a:t>Huso huso</a:t>
                      </a:r>
                      <a:endParaRPr lang="en-US" sz="1100" b="1" i="1" u="none" strike="noStrike" dirty="0">
                        <a:solidFill>
                          <a:srgbClr val="FF0000"/>
                        </a:solidFill>
                        <a:effectLst/>
                        <a:latin typeface="Calibri"/>
                      </a:endParaRPr>
                    </a:p>
                  </a:txBody>
                  <a:tcPr marL="7621" marR="7621" marT="7619" marB="0" anchor="b"/>
                </a:tc>
                <a:tc>
                  <a:txBody>
                    <a:bodyPr/>
                    <a:lstStyle/>
                    <a:p>
                      <a:pPr algn="l" fontAlgn="b"/>
                      <a:r>
                        <a:rPr lang="ru-RU" sz="1100" b="1" i="1" u="none" strike="noStrike" dirty="0">
                          <a:solidFill>
                            <a:srgbClr val="FF0000"/>
                          </a:solidFill>
                          <a:effectLst/>
                        </a:rPr>
                        <a:t>Great sturgeon </a:t>
                      </a:r>
                      <a:endParaRPr lang="en-US" sz="1100" b="1" i="1" u="none" strike="noStrike" dirty="0">
                        <a:solidFill>
                          <a:srgbClr val="FF0000"/>
                        </a:solidFill>
                        <a:effectLst/>
                        <a:latin typeface="Calibri"/>
                      </a:endParaRPr>
                    </a:p>
                  </a:txBody>
                  <a:tcPr marL="7621" marR="7621" marT="7619" marB="0" anchor="b"/>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1"/>
                  </a:ext>
                </a:extLst>
              </a:tr>
              <a:tr h="190472">
                <a:tc>
                  <a:txBody>
                    <a:bodyPr/>
                    <a:lstStyle/>
                    <a:p>
                      <a:pPr algn="l" fontAlgn="b"/>
                      <a:r>
                        <a:rPr lang="ro-MO" sz="1100" b="1" i="1" u="none" strike="noStrike" dirty="0">
                          <a:solidFill>
                            <a:srgbClr val="FF0000"/>
                          </a:solidFill>
                          <a:effectLst/>
                        </a:rPr>
                        <a:t>Acipenses Gueldenstaidid</a:t>
                      </a:r>
                      <a:endParaRPr lang="en-US" sz="1100" b="1" i="1" u="none" strike="noStrike" dirty="0">
                        <a:solidFill>
                          <a:srgbClr val="FF0000"/>
                        </a:solidFill>
                        <a:effectLst/>
                        <a:latin typeface="Calibri"/>
                      </a:endParaRPr>
                    </a:p>
                  </a:txBody>
                  <a:tcPr marL="7621" marR="7621" marT="7619" marB="0" anchor="b"/>
                </a:tc>
                <a:tc>
                  <a:txBody>
                    <a:bodyPr/>
                    <a:lstStyle/>
                    <a:p>
                      <a:pPr algn="l" fontAlgn="b"/>
                      <a:r>
                        <a:rPr lang="ru-RU" sz="1100" b="1" i="1" u="none" strike="noStrike" dirty="0">
                          <a:solidFill>
                            <a:srgbClr val="FF0000"/>
                          </a:solidFill>
                          <a:effectLst/>
                        </a:rPr>
                        <a:t>Russian sturgeon</a:t>
                      </a:r>
                      <a:endParaRPr lang="en-US" sz="1100" b="1" i="1" u="none" strike="noStrike" dirty="0">
                        <a:solidFill>
                          <a:srgbClr val="FF0000"/>
                        </a:solidFill>
                        <a:effectLst/>
                        <a:latin typeface="Calibri"/>
                      </a:endParaRPr>
                    </a:p>
                  </a:txBody>
                  <a:tcPr marL="7621" marR="7621" marT="7619" marB="0" anchor="b"/>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2"/>
                  </a:ext>
                </a:extLst>
              </a:tr>
              <a:tr h="190472">
                <a:tc>
                  <a:txBody>
                    <a:bodyPr/>
                    <a:lstStyle/>
                    <a:p>
                      <a:pPr algn="l" fontAlgn="b"/>
                      <a:r>
                        <a:rPr lang="ro-MO" sz="1100" b="1" i="1" u="none" strike="noStrike" dirty="0">
                          <a:solidFill>
                            <a:srgbClr val="FF0000"/>
                          </a:solidFill>
                          <a:effectLst/>
                        </a:rPr>
                        <a:t>Acipenser stellatus (Pallas)</a:t>
                      </a:r>
                      <a:endParaRPr lang="en-US" sz="1100" b="1" i="1" u="none" strike="noStrike" dirty="0">
                        <a:solidFill>
                          <a:srgbClr val="FF0000"/>
                        </a:solidFill>
                        <a:effectLst/>
                        <a:latin typeface="Calibri"/>
                      </a:endParaRPr>
                    </a:p>
                  </a:txBody>
                  <a:tcPr marL="7621" marR="7621" marT="7619" marB="0" anchor="b"/>
                </a:tc>
                <a:tc>
                  <a:txBody>
                    <a:bodyPr/>
                    <a:lstStyle/>
                    <a:p>
                      <a:pPr algn="l" fontAlgn="b"/>
                      <a:r>
                        <a:rPr lang="ru-RU" sz="1100" b="1" i="1" u="none" strike="noStrike" dirty="0">
                          <a:solidFill>
                            <a:srgbClr val="FF0000"/>
                          </a:solidFill>
                          <a:effectLst/>
                        </a:rPr>
                        <a:t>Stellate sturgeon</a:t>
                      </a:r>
                      <a:endParaRPr lang="en-US" sz="1100" b="1" i="1" u="none" strike="noStrike" dirty="0">
                        <a:solidFill>
                          <a:srgbClr val="FF0000"/>
                        </a:solidFill>
                        <a:effectLst/>
                        <a:latin typeface="Calibri"/>
                      </a:endParaRPr>
                    </a:p>
                  </a:txBody>
                  <a:tcPr marL="7621" marR="7621" marT="7619" marB="0" anchor="b"/>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3"/>
                  </a:ext>
                </a:extLst>
              </a:tr>
              <a:tr h="190472">
                <a:tc>
                  <a:txBody>
                    <a:bodyPr/>
                    <a:lstStyle/>
                    <a:p>
                      <a:pPr algn="l" fontAlgn="b"/>
                      <a:r>
                        <a:rPr lang="ro-MO" sz="1100" b="1" i="1" u="none" strike="noStrike">
                          <a:solidFill>
                            <a:srgbClr val="FF0000"/>
                          </a:solidFill>
                          <a:effectLst/>
                        </a:rPr>
                        <a:t>Alosa kessleri pontica (Eich)</a:t>
                      </a:r>
                      <a:endParaRPr lang="en-US" sz="1100" b="1" i="1" u="none" strike="noStrike">
                        <a:solidFill>
                          <a:srgbClr val="FF0000"/>
                        </a:solidFill>
                        <a:effectLst/>
                        <a:latin typeface="Calibri"/>
                      </a:endParaRPr>
                    </a:p>
                  </a:txBody>
                  <a:tcPr marL="7621" marR="7621" marT="7619" marB="0" anchor="b"/>
                </a:tc>
                <a:tc>
                  <a:txBody>
                    <a:bodyPr/>
                    <a:lstStyle/>
                    <a:p>
                      <a:pPr algn="l" fontAlgn="b"/>
                      <a:r>
                        <a:rPr lang="ru-RU" sz="1100" b="1" i="1" u="none" strike="noStrike" dirty="0">
                          <a:solidFill>
                            <a:srgbClr val="FF0000"/>
                          </a:solidFill>
                          <a:effectLst/>
                        </a:rPr>
                        <a:t>Pontic shad</a:t>
                      </a:r>
                      <a:endParaRPr lang="en-US" sz="1100" b="1" i="1" u="none" strike="noStrike" dirty="0">
                        <a:solidFill>
                          <a:srgbClr val="FF0000"/>
                        </a:solidFill>
                        <a:effectLst/>
                        <a:latin typeface="Calibri"/>
                      </a:endParaRPr>
                    </a:p>
                  </a:txBody>
                  <a:tcPr marL="7621" marR="7621" marT="7619" marB="0" anchor="b"/>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4"/>
                  </a:ext>
                </a:extLst>
              </a:tr>
              <a:tr h="190472">
                <a:tc>
                  <a:txBody>
                    <a:bodyPr/>
                    <a:lstStyle/>
                    <a:p>
                      <a:pPr algn="l" fontAlgn="b"/>
                      <a:r>
                        <a:rPr lang="ro-MO" sz="1100" b="1" i="1" u="none" strike="noStrike">
                          <a:solidFill>
                            <a:srgbClr val="FF0000"/>
                          </a:solidFill>
                          <a:effectLst/>
                        </a:rPr>
                        <a:t>Salmo trutta fario (L)</a:t>
                      </a:r>
                      <a:endParaRPr lang="en-US" sz="1100" b="1" i="1" u="none" strike="noStrike">
                        <a:solidFill>
                          <a:srgbClr val="FF0000"/>
                        </a:solidFill>
                        <a:effectLst/>
                        <a:latin typeface="Calibri"/>
                      </a:endParaRPr>
                    </a:p>
                  </a:txBody>
                  <a:tcPr marL="7621" marR="7621" marT="7619" marB="0" anchor="b"/>
                </a:tc>
                <a:tc>
                  <a:txBody>
                    <a:bodyPr/>
                    <a:lstStyle/>
                    <a:p>
                      <a:pPr algn="l" fontAlgn="b"/>
                      <a:r>
                        <a:rPr lang="ru-RU" sz="1100" b="1" i="1" u="none" strike="noStrike" dirty="0">
                          <a:solidFill>
                            <a:srgbClr val="FF0000"/>
                          </a:solidFill>
                          <a:effectLst/>
                        </a:rPr>
                        <a:t>Brown trout</a:t>
                      </a:r>
                      <a:endParaRPr lang="en-US" sz="1100" b="1" i="1" u="none" strike="noStrike" dirty="0">
                        <a:solidFill>
                          <a:srgbClr val="FF0000"/>
                        </a:solidFill>
                        <a:effectLst/>
                        <a:latin typeface="Calibri"/>
                      </a:endParaRPr>
                    </a:p>
                  </a:txBody>
                  <a:tcPr marL="7621" marR="7621" marT="7619" marB="0" anchor="b"/>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5"/>
                  </a:ext>
                </a:extLst>
              </a:tr>
              <a:tr h="231422">
                <a:tc>
                  <a:txBody>
                    <a:bodyPr/>
                    <a:lstStyle/>
                    <a:p>
                      <a:pPr algn="l" fontAlgn="b"/>
                      <a:r>
                        <a:rPr lang="ro-MO" sz="1100" b="1" i="1" u="none" strike="noStrike">
                          <a:solidFill>
                            <a:srgbClr val="FF0000"/>
                          </a:solidFill>
                          <a:effectLst/>
                        </a:rPr>
                        <a:t>Thymallus thymallus (L)</a:t>
                      </a:r>
                      <a:endParaRPr lang="en-US" sz="1100" b="1" i="1" u="none" strike="noStrike">
                        <a:solidFill>
                          <a:srgbClr val="FF0000"/>
                        </a:solidFill>
                        <a:effectLst/>
                        <a:latin typeface="Calibri"/>
                      </a:endParaRPr>
                    </a:p>
                  </a:txBody>
                  <a:tcPr marL="7621" marR="7621" marT="7619" marB="0" anchor="b"/>
                </a:tc>
                <a:tc>
                  <a:txBody>
                    <a:bodyPr/>
                    <a:lstStyle/>
                    <a:p>
                      <a:pPr algn="l" fontAlgn="b"/>
                      <a:r>
                        <a:rPr lang="ru-RU" sz="1100" b="1" i="1" u="none" strike="noStrike" dirty="0">
                          <a:solidFill>
                            <a:srgbClr val="FF0000"/>
                          </a:solidFill>
                          <a:effectLst/>
                        </a:rPr>
                        <a:t>Grayling</a:t>
                      </a:r>
                      <a:endParaRPr lang="en-US" sz="1100" b="1" i="1" u="none" strike="noStrike" dirty="0">
                        <a:solidFill>
                          <a:srgbClr val="FF0000"/>
                        </a:solidFill>
                        <a:effectLst/>
                        <a:latin typeface="Calibri"/>
                      </a:endParaRPr>
                    </a:p>
                  </a:txBody>
                  <a:tcPr marL="7621" marR="7621" marT="7619" marB="0" anchor="b"/>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6"/>
                  </a:ext>
                </a:extLst>
              </a:tr>
              <a:tr h="190472">
                <a:tc>
                  <a:txBody>
                    <a:bodyPr/>
                    <a:lstStyle/>
                    <a:p>
                      <a:pPr algn="l" fontAlgn="b"/>
                      <a:r>
                        <a:rPr lang="ro-MO" sz="1100" b="1" i="1" u="none" strike="noStrike">
                          <a:solidFill>
                            <a:srgbClr val="FF0000"/>
                          </a:solidFill>
                          <a:effectLst/>
                        </a:rPr>
                        <a:t>Leuciscus borysthenicus (Kessl)</a:t>
                      </a:r>
                      <a:endParaRPr lang="en-US" sz="1100" b="1" i="1" u="none" strike="noStrike">
                        <a:solidFill>
                          <a:srgbClr val="FF0000"/>
                        </a:solidFill>
                        <a:effectLst/>
                        <a:latin typeface="Calibri"/>
                      </a:endParaRPr>
                    </a:p>
                  </a:txBody>
                  <a:tcPr marL="7621" marR="7621" marT="7619" marB="0" anchor="b"/>
                </a:tc>
                <a:tc>
                  <a:txBody>
                    <a:bodyPr/>
                    <a:lstStyle/>
                    <a:p>
                      <a:pPr algn="l" fontAlgn="b"/>
                      <a:r>
                        <a:rPr lang="ru-RU" sz="1100" b="1" i="1" u="none" strike="noStrike" dirty="0">
                          <a:solidFill>
                            <a:srgbClr val="FF0000"/>
                          </a:solidFill>
                          <a:effectLst/>
                        </a:rPr>
                        <a:t>Dace</a:t>
                      </a:r>
                      <a:endParaRPr lang="en-US" sz="1100" b="1" i="1" u="none" strike="noStrike" dirty="0">
                        <a:solidFill>
                          <a:srgbClr val="FF0000"/>
                        </a:solidFill>
                        <a:effectLst/>
                        <a:latin typeface="Calibri"/>
                      </a:endParaRPr>
                    </a:p>
                  </a:txBody>
                  <a:tcPr marL="7621" marR="7621" marT="7619" marB="0" anchor="b"/>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7"/>
                  </a:ext>
                </a:extLst>
              </a:tr>
              <a:tr h="190472">
                <a:tc>
                  <a:txBody>
                    <a:bodyPr/>
                    <a:lstStyle/>
                    <a:p>
                      <a:pPr algn="l" fontAlgn="b"/>
                      <a:r>
                        <a:rPr lang="ro-MO" sz="1100" b="1" i="1" u="none" strike="noStrike">
                          <a:solidFill>
                            <a:srgbClr val="FF0000"/>
                          </a:solidFill>
                          <a:effectLst/>
                        </a:rPr>
                        <a:t>Tinca tinca (L)</a:t>
                      </a:r>
                      <a:endParaRPr lang="en-US" sz="1100" b="1" i="1" u="none" strike="noStrike">
                        <a:solidFill>
                          <a:srgbClr val="FF0000"/>
                        </a:solidFill>
                        <a:effectLst/>
                        <a:latin typeface="Calibri"/>
                      </a:endParaRPr>
                    </a:p>
                  </a:txBody>
                  <a:tcPr marL="7621" marR="7621" marT="7619" marB="0" anchor="b"/>
                </a:tc>
                <a:tc>
                  <a:txBody>
                    <a:bodyPr/>
                    <a:lstStyle/>
                    <a:p>
                      <a:pPr algn="l" fontAlgn="b"/>
                      <a:r>
                        <a:rPr lang="ru-RU" sz="1100" b="1" i="1" u="none" strike="noStrike" dirty="0">
                          <a:solidFill>
                            <a:srgbClr val="FF0000"/>
                          </a:solidFill>
                          <a:effectLst/>
                        </a:rPr>
                        <a:t>Tench</a:t>
                      </a:r>
                      <a:endParaRPr lang="en-US" sz="1100" b="1" i="1" u="none" strike="noStrike" dirty="0">
                        <a:solidFill>
                          <a:srgbClr val="FF0000"/>
                        </a:solidFill>
                        <a:effectLst/>
                        <a:latin typeface="Calibri"/>
                      </a:endParaRPr>
                    </a:p>
                  </a:txBody>
                  <a:tcPr marL="7621" marR="7621" marT="7619" marB="0" anchor="b"/>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8"/>
                  </a:ext>
                </a:extLst>
              </a:tr>
              <a:tr h="190472">
                <a:tc>
                  <a:txBody>
                    <a:bodyPr/>
                    <a:lstStyle/>
                    <a:p>
                      <a:pPr algn="l" fontAlgn="b"/>
                      <a:r>
                        <a:rPr lang="ro-MO" sz="1100" b="1" i="1" u="none" strike="noStrike">
                          <a:solidFill>
                            <a:srgbClr val="FF0000"/>
                          </a:solidFill>
                          <a:effectLst/>
                        </a:rPr>
                        <a:t>Gobio kessleri (Dybow)</a:t>
                      </a:r>
                      <a:endParaRPr lang="en-US" sz="1100" b="1" i="1" u="none" strike="noStrike">
                        <a:solidFill>
                          <a:srgbClr val="FF0000"/>
                        </a:solidFill>
                        <a:effectLst/>
                        <a:latin typeface="Calibri"/>
                      </a:endParaRPr>
                    </a:p>
                  </a:txBody>
                  <a:tcPr marL="7621" marR="7621" marT="7619" marB="0" anchor="b"/>
                </a:tc>
                <a:tc>
                  <a:txBody>
                    <a:bodyPr/>
                    <a:lstStyle/>
                    <a:p>
                      <a:pPr algn="l" fontAlgn="b"/>
                      <a:r>
                        <a:rPr lang="ru-RU" sz="1100" b="1" i="1" u="none" strike="noStrike" dirty="0">
                          <a:solidFill>
                            <a:srgbClr val="FF0000"/>
                          </a:solidFill>
                          <a:effectLst/>
                        </a:rPr>
                        <a:t>Dudgeon</a:t>
                      </a:r>
                      <a:endParaRPr lang="en-US" sz="1100" b="1" i="1" u="none" strike="noStrike" dirty="0">
                        <a:solidFill>
                          <a:srgbClr val="FF0000"/>
                        </a:solidFill>
                        <a:effectLst/>
                        <a:latin typeface="Calibri"/>
                      </a:endParaRPr>
                    </a:p>
                  </a:txBody>
                  <a:tcPr marL="7621" marR="7621" marT="7619" marB="0" anchor="b"/>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9"/>
                  </a:ext>
                </a:extLst>
              </a:tr>
              <a:tr h="190472">
                <a:tc>
                  <a:txBody>
                    <a:bodyPr/>
                    <a:lstStyle/>
                    <a:p>
                      <a:pPr algn="l" fontAlgn="b"/>
                      <a:r>
                        <a:rPr lang="ro-MO" sz="1100" b="1" i="1" u="none" strike="noStrike">
                          <a:solidFill>
                            <a:srgbClr val="FF0000"/>
                          </a:solidFill>
                          <a:effectLst/>
                        </a:rPr>
                        <a:t>Abramis ballerus (L)</a:t>
                      </a:r>
                      <a:endParaRPr lang="en-US" sz="1100" b="1" i="1" u="none" strike="noStrike">
                        <a:solidFill>
                          <a:srgbClr val="FF0000"/>
                        </a:solidFill>
                        <a:effectLst/>
                        <a:latin typeface="Calibri"/>
                      </a:endParaRPr>
                    </a:p>
                  </a:txBody>
                  <a:tcPr marL="7621" marR="7621" marT="7619" marB="0" anchor="b"/>
                </a:tc>
                <a:tc>
                  <a:txBody>
                    <a:bodyPr/>
                    <a:lstStyle/>
                    <a:p>
                      <a:pPr algn="l" fontAlgn="b"/>
                      <a:r>
                        <a:rPr lang="ru-RU" sz="1100" b="1" i="1" u="none" strike="noStrike" dirty="0">
                          <a:solidFill>
                            <a:srgbClr val="FF0000"/>
                          </a:solidFill>
                          <a:effectLst/>
                        </a:rPr>
                        <a:t>Blue bream</a:t>
                      </a:r>
                      <a:endParaRPr lang="en-US" sz="1100" b="1" i="1" u="none" strike="noStrike" dirty="0">
                        <a:solidFill>
                          <a:srgbClr val="FF0000"/>
                        </a:solidFill>
                        <a:effectLst/>
                        <a:latin typeface="Calibri"/>
                      </a:endParaRPr>
                    </a:p>
                  </a:txBody>
                  <a:tcPr marL="7621" marR="7621" marT="7619" marB="0" anchor="b"/>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10"/>
                  </a:ext>
                </a:extLst>
              </a:tr>
              <a:tr h="190472">
                <a:tc>
                  <a:txBody>
                    <a:bodyPr/>
                    <a:lstStyle/>
                    <a:p>
                      <a:pPr algn="l" fontAlgn="b"/>
                      <a:r>
                        <a:rPr lang="ro-MO" sz="1100" b="1" i="1" u="none" strike="noStrike" dirty="0">
                          <a:solidFill>
                            <a:srgbClr val="FF0000"/>
                          </a:solidFill>
                          <a:effectLst/>
                        </a:rPr>
                        <a:t>Lota lota (L)</a:t>
                      </a:r>
                      <a:endParaRPr lang="en-US" sz="1100" b="1" i="1" u="none" strike="noStrike" dirty="0">
                        <a:solidFill>
                          <a:srgbClr val="FF0000"/>
                        </a:solidFill>
                        <a:effectLst/>
                        <a:latin typeface="Calibri"/>
                      </a:endParaRPr>
                    </a:p>
                  </a:txBody>
                  <a:tcPr marL="7621" marR="7621" marT="7619" marB="0" anchor="b"/>
                </a:tc>
                <a:tc>
                  <a:txBody>
                    <a:bodyPr/>
                    <a:lstStyle/>
                    <a:p>
                      <a:pPr algn="l" fontAlgn="b"/>
                      <a:r>
                        <a:rPr lang="ru-RU" sz="1100" b="1" i="1" u="none" strike="noStrike" dirty="0">
                          <a:solidFill>
                            <a:srgbClr val="FF0000"/>
                          </a:solidFill>
                          <a:effectLst/>
                        </a:rPr>
                        <a:t>Burbot</a:t>
                      </a:r>
                      <a:endParaRPr lang="en-US" sz="1100" b="1" i="1" u="none" strike="noStrike" dirty="0">
                        <a:solidFill>
                          <a:srgbClr val="FF0000"/>
                        </a:solidFill>
                        <a:effectLst/>
                        <a:latin typeface="Calibri"/>
                      </a:endParaRPr>
                    </a:p>
                  </a:txBody>
                  <a:tcPr marL="7621" marR="7621" marT="7619" marB="0" anchor="b"/>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11"/>
                  </a:ext>
                </a:extLst>
              </a:tr>
            </a:tbl>
          </a:graphicData>
        </a:graphic>
      </p:graphicFrame>
      <p:graphicFrame>
        <p:nvGraphicFramePr>
          <p:cNvPr id="7" name="Диаграмма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B295752-99D1-6242-8EA4-2B5E537FA5C4}"/>
              </a:ext>
            </a:extLst>
          </p:cNvPr>
          <p:cNvGraphicFramePr>
            <a:graphicFrameLocks/>
          </p:cNvGraphicFramePr>
          <p:nvPr>
            <p:extLst>
              <p:ext uri="{D42A27DB-BD31-4B8C-83A1-F6EECF244321}">
                <p14:modId xmlns:p14="http://schemas.microsoft.com/office/powerpoint/2010/main" val="302589826"/>
              </p:ext>
            </p:extLst>
          </p:nvPr>
        </p:nvGraphicFramePr>
        <p:xfrm>
          <a:off x="758825" y="4046431"/>
          <a:ext cx="4572000" cy="27127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Диаграмма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68D5594-4BD0-694B-9A99-B17138229AAA}"/>
              </a:ext>
            </a:extLst>
          </p:cNvPr>
          <p:cNvGraphicFramePr>
            <a:graphicFrameLocks/>
          </p:cNvGraphicFramePr>
          <p:nvPr>
            <p:extLst>
              <p:ext uri="{D42A27DB-BD31-4B8C-83A1-F6EECF244321}">
                <p14:modId xmlns:p14="http://schemas.microsoft.com/office/powerpoint/2010/main" val="2427767190"/>
              </p:ext>
            </p:extLst>
          </p:nvPr>
        </p:nvGraphicFramePr>
        <p:xfrm>
          <a:off x="7281334" y="4004733"/>
          <a:ext cx="4572000" cy="26289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892323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Прямоугольник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182ECDA-8DB1-BB42-ABC1-B99A2BA99347}"/>
              </a:ext>
            </a:extLst>
          </p:cNvPr>
          <p:cNvSpPr>
            <a:spLocks noChangeArrowheads="1"/>
          </p:cNvSpPr>
          <p:nvPr/>
        </p:nvSpPr>
        <p:spPr bwMode="auto">
          <a:xfrm>
            <a:off x="366713" y="519113"/>
            <a:ext cx="11630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RU">
                <a:latin typeface="Calibri" panose="020F0502020204030204" pitchFamily="34" charset="0"/>
              </a:rPr>
              <a:t>Dynamics of industrial fishing in Dniester river in the territorial limits of the Republic of Moldova (tons).</a:t>
            </a:r>
          </a:p>
        </p:txBody>
      </p:sp>
      <p:pic>
        <p:nvPicPr>
          <p:cNvPr id="28675" name="Рисунок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9855415-1658-6E4B-982C-887A5F784F7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8475" y="889000"/>
            <a:ext cx="11045825" cy="571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308AE13-10E9-444E-8ACF-C22DED02147D}"/>
              </a:ext>
            </a:extLst>
          </p:cNvPr>
          <p:cNvSpPr txBox="1"/>
          <p:nvPr/>
        </p:nvSpPr>
        <p:spPr>
          <a:xfrm>
            <a:off x="504825" y="1588"/>
            <a:ext cx="11950700" cy="600075"/>
          </a:xfrm>
          <a:prstGeom prst="rect">
            <a:avLst/>
          </a:prstGeom>
          <a:noFill/>
        </p:spPr>
        <p:txBody>
          <a:bodyPr>
            <a:spAutoFit/>
          </a:bodyPr>
          <a:lstStyle/>
          <a:p>
            <a:pPr marL="171450" indent="-171450" fontAlgn="auto">
              <a:spcBef>
                <a:spcPts val="0"/>
              </a:spcBef>
              <a:spcAft>
                <a:spcPts val="0"/>
              </a:spcAft>
              <a:buFont typeface="Arial" panose="020B0604020202020204" pitchFamily="34" charset="0"/>
              <a:buChar char="•"/>
              <a:defRPr/>
            </a:pPr>
            <a:r>
              <a:rPr lang="en-US" sz="2000" b="1" u="sng" dirty="0">
                <a:latin typeface="+mn-lt"/>
              </a:rPr>
              <a:t>Dynamics of Industrial Fishing </a:t>
            </a:r>
            <a:r>
              <a:rPr lang="en-US" sz="2000" b="1" u="sng" dirty="0" smtClean="0">
                <a:latin typeface="+mn-lt"/>
              </a:rPr>
              <a:t>in </a:t>
            </a:r>
            <a:r>
              <a:rPr lang="en-US" sz="2000" b="1" u="sng" dirty="0">
                <a:latin typeface="+mn-lt"/>
              </a:rPr>
              <a:t>Dniester River in the Territorial Limits of the Republic of Moldova (tons)</a:t>
            </a:r>
            <a:endParaRPr lang="en-US" sz="2000" b="1" u="sng" dirty="0">
              <a:latin typeface="+mn-lt"/>
              <a:cs typeface="+mn-cs"/>
            </a:endParaRPr>
          </a:p>
          <a:p>
            <a:pPr algn="just" fontAlgn="auto">
              <a:spcBef>
                <a:spcPts val="0"/>
              </a:spcBef>
              <a:spcAft>
                <a:spcPts val="0"/>
              </a:spcAft>
              <a:defRPr/>
            </a:pPr>
            <a:r>
              <a:rPr lang="en-US" dirty="0" smtClean="0"/>
              <a:t>	</a:t>
            </a:r>
            <a:endParaRPr lang="en-US" sz="1400" dirty="0">
              <a:latin typeface="+mn-lt"/>
              <a:cs typeface="+mn-cs"/>
            </a:endParaRPr>
          </a:p>
        </p:txBody>
      </p:sp>
    </p:spTree>
    <p:extLst>
      <p:ext uri="{BB962C8B-B14F-4D97-AF65-F5344CB8AC3E}">
        <p14:creationId xmlns:p14="http://schemas.microsoft.com/office/powerpoint/2010/main" val="878574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6A944F5-D573-3941-92B5-1AAD93795B96}"/>
              </a:ext>
            </a:extLst>
          </p:cNvPr>
          <p:cNvSpPr>
            <a:spLocks noGrp="1"/>
          </p:cNvSpPr>
          <p:nvPr>
            <p:ph idx="1"/>
          </p:nvPr>
        </p:nvSpPr>
        <p:spPr>
          <a:xfrm>
            <a:off x="771525" y="542925"/>
            <a:ext cx="10787063" cy="5943600"/>
          </a:xfrm>
        </p:spPr>
        <p:txBody>
          <a:bodyPr/>
          <a:lstStyle/>
          <a:p>
            <a:pPr marL="0" indent="0">
              <a:buNone/>
            </a:pPr>
            <a:r>
              <a:rPr lang="en-US" sz="4400" b="1" dirty="0">
                <a:solidFill>
                  <a:srgbClr val="0070C0"/>
                </a:solidFill>
              </a:rPr>
              <a:t>Expert </a:t>
            </a:r>
            <a:r>
              <a:rPr lang="en-US" sz="4400" b="1" dirty="0" smtClean="0">
                <a:solidFill>
                  <a:srgbClr val="0070C0"/>
                </a:solidFill>
              </a:rPr>
              <a:t>Group’s Work </a:t>
            </a:r>
            <a:r>
              <a:rPr lang="en-US" sz="4400" b="1" dirty="0" err="1" smtClean="0">
                <a:solidFill>
                  <a:srgbClr val="0070C0"/>
                </a:solidFill>
              </a:rPr>
              <a:t>Organisation</a:t>
            </a:r>
            <a:endParaRPr lang="en-US" sz="4400" b="1" dirty="0">
              <a:solidFill>
                <a:srgbClr val="0070C0"/>
              </a:solidFill>
            </a:endParaRPr>
          </a:p>
          <a:p>
            <a:pPr marL="0" indent="0">
              <a:spcBef>
                <a:spcPts val="0"/>
              </a:spcBef>
              <a:buNone/>
            </a:pPr>
            <a:endParaRPr lang="en-US" dirty="0"/>
          </a:p>
          <a:p>
            <a:pPr marL="0" indent="0">
              <a:spcBef>
                <a:spcPts val="0"/>
              </a:spcBef>
              <a:buNone/>
            </a:pPr>
            <a:r>
              <a:rPr lang="en-US" dirty="0" smtClean="0"/>
              <a:t>A mixed expert group focusing on three subjects: </a:t>
            </a:r>
          </a:p>
          <a:p>
            <a:pPr marL="0" indent="0">
              <a:spcBef>
                <a:spcPts val="0"/>
              </a:spcBef>
              <a:buNone/>
            </a:pPr>
            <a:endParaRPr lang="en-US" dirty="0"/>
          </a:p>
          <a:p>
            <a:pPr marL="498475" indent="-498475" algn="just">
              <a:lnSpc>
                <a:spcPct val="100000"/>
              </a:lnSpc>
              <a:spcBef>
                <a:spcPts val="0"/>
              </a:spcBef>
              <a:buFont typeface="Wingdings" pitchFamily="2" charset="2"/>
              <a:buChar char="§"/>
            </a:pPr>
            <a:r>
              <a:rPr lang="en-US" dirty="0" smtClean="0"/>
              <a:t>hydrology</a:t>
            </a:r>
          </a:p>
          <a:p>
            <a:pPr marL="498475" indent="-498475" algn="just">
              <a:lnSpc>
                <a:spcPct val="100000"/>
              </a:lnSpc>
              <a:spcBef>
                <a:spcPts val="0"/>
              </a:spcBef>
              <a:buFont typeface="Wingdings" pitchFamily="2" charset="2"/>
              <a:buChar char="§"/>
            </a:pPr>
            <a:r>
              <a:rPr lang="en-US" dirty="0" smtClean="0"/>
              <a:t>hydrochemistry and status of aquatic and riparian ecosystems</a:t>
            </a:r>
          </a:p>
          <a:p>
            <a:pPr marL="498475" indent="-498475" algn="just">
              <a:lnSpc>
                <a:spcPct val="100000"/>
              </a:lnSpc>
              <a:spcBef>
                <a:spcPts val="0"/>
              </a:spcBef>
              <a:buFont typeface="Wingdings" pitchFamily="2" charset="2"/>
              <a:buChar char="§"/>
            </a:pPr>
            <a:r>
              <a:rPr lang="en-US" dirty="0" smtClean="0"/>
              <a:t>water use (including irrigation and water supply)</a:t>
            </a:r>
          </a:p>
          <a:p>
            <a:pPr marL="0" indent="0" algn="just">
              <a:lnSpc>
                <a:spcPct val="100000"/>
              </a:lnSpc>
              <a:spcBef>
                <a:spcPts val="0"/>
              </a:spcBef>
              <a:buNone/>
            </a:pPr>
            <a:endParaRPr lang="en-US" dirty="0"/>
          </a:p>
          <a:p>
            <a:pPr marL="0" indent="0" algn="just">
              <a:lnSpc>
                <a:spcPct val="100000"/>
              </a:lnSpc>
              <a:spcBef>
                <a:spcPts val="0"/>
              </a:spcBef>
              <a:buNone/>
            </a:pPr>
            <a:r>
              <a:rPr lang="en-US" dirty="0" smtClean="0"/>
              <a:t>Group members: employees of academic institutions, production </a:t>
            </a:r>
            <a:r>
              <a:rPr lang="en-US" dirty="0" err="1" smtClean="0"/>
              <a:t>organisations</a:t>
            </a:r>
            <a:r>
              <a:rPr lang="en-US" dirty="0" smtClean="0"/>
              <a:t>, NGOs, independent experts</a:t>
            </a:r>
          </a:p>
          <a:p>
            <a:pPr marL="0" indent="0" algn="just">
              <a:lnSpc>
                <a:spcPct val="100000"/>
              </a:lnSpc>
              <a:spcBef>
                <a:spcPts val="0"/>
              </a:spcBef>
              <a:buNone/>
            </a:pPr>
            <a:endParaRPr lang="en-US" dirty="0"/>
          </a:p>
          <a:p>
            <a:pPr marL="0" indent="0" algn="just">
              <a:lnSpc>
                <a:spcPct val="100000"/>
              </a:lnSpc>
              <a:spcBef>
                <a:spcPts val="0"/>
              </a:spcBef>
              <a:buNone/>
            </a:pPr>
            <a:r>
              <a:rPr lang="en-US" dirty="0" smtClean="0"/>
              <a:t>Heads and co-heads of subgroups – from both sides.</a:t>
            </a:r>
          </a:p>
        </p:txBody>
      </p:sp>
    </p:spTree>
    <p:extLst>
      <p:ext uri="{BB962C8B-B14F-4D97-AF65-F5344CB8AC3E}">
        <p14:creationId xmlns:p14="http://schemas.microsoft.com/office/powerpoint/2010/main" val="6498229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D8240AA-842D-0F42-B9B0-F8B91A59ED08}"/>
              </a:ext>
            </a:extLst>
          </p:cNvPr>
          <p:cNvSpPr>
            <a:spLocks noGrp="1"/>
          </p:cNvSpPr>
          <p:nvPr>
            <p:ph idx="1"/>
          </p:nvPr>
        </p:nvSpPr>
        <p:spPr>
          <a:xfrm>
            <a:off x="528638" y="160020"/>
            <a:ext cx="11414833" cy="4924597"/>
          </a:xfrm>
        </p:spPr>
        <p:txBody>
          <a:bodyPr>
            <a:normAutofit fontScale="25000" lnSpcReduction="20000"/>
          </a:bodyPr>
          <a:lstStyle/>
          <a:p>
            <a:pPr marL="0" indent="0">
              <a:buNone/>
            </a:pPr>
            <a:r>
              <a:rPr lang="en-US" sz="11200" b="1" dirty="0">
                <a:solidFill>
                  <a:srgbClr val="0070C0"/>
                </a:solidFill>
              </a:rPr>
              <a:t>Analysis and first results: </a:t>
            </a:r>
            <a:r>
              <a:rPr lang="en-US" sz="16000" b="1" dirty="0">
                <a:solidFill>
                  <a:srgbClr val="0070C0"/>
                </a:solidFill>
              </a:rPr>
              <a:t>water use</a:t>
            </a:r>
          </a:p>
          <a:p>
            <a:pPr marL="0" indent="0">
              <a:buNone/>
            </a:pPr>
            <a:endParaRPr lang="en-US" sz="8600" dirty="0"/>
          </a:p>
          <a:p>
            <a:pPr marL="0" indent="0">
              <a:buNone/>
            </a:pPr>
            <a:r>
              <a:rPr lang="en-US" sz="11200" dirty="0" smtClean="0"/>
              <a:t>Analysis of water use in the Moldovan part of the Dniester River Basin (including the left bank) and in the Odessa Region in 1951–1980 and for the operational period (1990–2015):</a:t>
            </a:r>
          </a:p>
          <a:p>
            <a:pPr marL="0" indent="0">
              <a:buNone/>
            </a:pPr>
            <a:endParaRPr lang="en-US" sz="11200" dirty="0"/>
          </a:p>
          <a:p>
            <a:pPr marL="455613" indent="-455613">
              <a:buFont typeface="Wingdings" pitchFamily="2" charset="2"/>
              <a:buChar char="§"/>
            </a:pPr>
            <a:r>
              <a:rPr lang="en-US" sz="11200" dirty="0" smtClean="0"/>
              <a:t>analysis of the existing water supply and sewerage system, irrigation dynamics and further development; compilation and analysis of materials of annual reports 2-TP “water industry”</a:t>
            </a:r>
          </a:p>
          <a:p>
            <a:pPr marL="455613" indent="-455613">
              <a:buFont typeface="Wingdings" pitchFamily="2" charset="2"/>
              <a:buChar char="§"/>
            </a:pPr>
            <a:r>
              <a:rPr lang="en-US" sz="11200" dirty="0" smtClean="0"/>
              <a:t>analysis of strategic documents and directives in the area of water supply, sewerage, water management of Moldova and Odessa Region of Ukraine. </a:t>
            </a:r>
          </a:p>
          <a:p>
            <a:pPr marL="455613" indent="-455613">
              <a:buFont typeface="Wingdings" pitchFamily="2" charset="2"/>
              <a:buChar char="§"/>
            </a:pPr>
            <a:r>
              <a:rPr lang="en-US" sz="11200" dirty="0" smtClean="0"/>
              <a:t>problem analysis (dry years 2015, 2016; flood discharge in 1998, 2008; status of water intakes in Chisinau and Odessa) </a:t>
            </a:r>
          </a:p>
          <a:p>
            <a:pPr marL="0" indent="0">
              <a:buNone/>
            </a:pPr>
            <a:endParaRPr lang="en-US" dirty="0"/>
          </a:p>
          <a:p>
            <a:pPr marL="0" indent="0">
              <a:buNone/>
            </a:pPr>
            <a:r>
              <a:rPr lang="en-US" dirty="0" smtClean="0"/>
              <a:t> </a:t>
            </a:r>
            <a:endParaRPr lang="en-US" dirty="0"/>
          </a:p>
        </p:txBody>
      </p:sp>
    </p:spTree>
    <p:extLst>
      <p:ext uri="{BB962C8B-B14F-4D97-AF65-F5344CB8AC3E}">
        <p14:creationId xmlns:p14="http://schemas.microsoft.com/office/powerpoint/2010/main" val="8189833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noChangeAspect="1"/>
          </p:cNvGraphicFramePr>
          <p:nvPr>
            <p:ph idx="1"/>
            <p:extLst/>
          </p:nvPr>
        </p:nvGraphicFramePr>
        <p:xfrm>
          <a:off x="3669045" y="0"/>
          <a:ext cx="5047298" cy="6813376"/>
        </p:xfrm>
        <a:graphic>
          <a:graphicData uri="http://schemas.openxmlformats.org/presentationml/2006/ole">
            <mc:AlternateContent xmlns:mc="http://schemas.openxmlformats.org/markup-compatibility/2006">
              <mc:Choice xmlns:v="urn:schemas-microsoft-com:vml" Requires="v">
                <p:oleObj spid="_x0000_s31861" name="Document" r:id="rId4" imgW="6535611" imgH="8822007" progId="Word.Document.12">
                  <p:embed/>
                </p:oleObj>
              </mc:Choice>
              <mc:Fallback>
                <p:oleObj name="Document" r:id="rId4" imgW="6535611" imgH="8822007" progId="Word.Document.12">
                  <p:embed/>
                  <p:pic>
                    <p:nvPicPr>
                      <p:cNvPr id="4" name="Объект 3"/>
                      <p:cNvPicPr/>
                      <p:nvPr/>
                    </p:nvPicPr>
                    <p:blipFill>
                      <a:blip r:embed="rId5"/>
                      <a:stretch>
                        <a:fillRect/>
                      </a:stretch>
                    </p:blipFill>
                    <p:spPr>
                      <a:xfrm>
                        <a:off x="3669045" y="0"/>
                        <a:ext cx="5047298" cy="6813376"/>
                      </a:xfrm>
                      <a:prstGeom prst="rect">
                        <a:avLst/>
                      </a:prstGeom>
                    </p:spPr>
                  </p:pic>
                </p:oleObj>
              </mc:Fallback>
            </mc:AlternateContent>
          </a:graphicData>
        </a:graphic>
      </p:graphicFrame>
    </p:spTree>
    <p:extLst>
      <p:ext uri="{BB962C8B-B14F-4D97-AF65-F5344CB8AC3E}">
        <p14:creationId xmlns:p14="http://schemas.microsoft.com/office/powerpoint/2010/main" val="13352357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1D8240AA-842D-0F42-B9B0-F8B91A59ED08}"/>
              </a:ext>
            </a:extLst>
          </p:cNvPr>
          <p:cNvSpPr>
            <a:spLocks noGrp="1"/>
          </p:cNvSpPr>
          <p:nvPr>
            <p:ph idx="1"/>
          </p:nvPr>
        </p:nvSpPr>
        <p:spPr>
          <a:xfrm>
            <a:off x="528638" y="160021"/>
            <a:ext cx="11414833" cy="2203351"/>
          </a:xfrm>
        </p:spPr>
        <p:txBody>
          <a:bodyPr>
            <a:normAutofit/>
          </a:bodyPr>
          <a:lstStyle/>
          <a:p>
            <a:pPr marL="0" indent="0">
              <a:buNone/>
            </a:pPr>
            <a:endParaRPr lang="en-US" sz="4000" b="1" dirty="0">
              <a:solidFill>
                <a:srgbClr val="0070C0"/>
              </a:solidFill>
            </a:endParaRPr>
          </a:p>
        </p:txBody>
      </p:sp>
      <p:graphicFrame>
        <p:nvGraphicFramePr>
          <p:cNvPr id="6" name="Объект 5">
            <a:extLst>
              <a:ext uri="{FF2B5EF4-FFF2-40B4-BE49-F238E27FC236}">
                <a16:creationId xmlns:a16="http://schemas.microsoft.com/office/drawing/2014/main" xmlns="" id="{F1F185B8-5B3A-9A44-9435-037EB3BFA853}"/>
              </a:ext>
            </a:extLst>
          </p:cNvPr>
          <p:cNvGraphicFramePr>
            <a:graphicFrameLocks noChangeAspect="1"/>
          </p:cNvGraphicFramePr>
          <p:nvPr>
            <p:extLst>
              <p:ext uri="{D42A27DB-BD31-4B8C-83A1-F6EECF244321}">
                <p14:modId xmlns:p14="http://schemas.microsoft.com/office/powerpoint/2010/main" val="2409559701"/>
              </p:ext>
            </p:extLst>
          </p:nvPr>
        </p:nvGraphicFramePr>
        <p:xfrm>
          <a:off x="136525" y="1463675"/>
          <a:ext cx="5441950" cy="3321050"/>
        </p:xfrm>
        <a:graphic>
          <a:graphicData uri="http://schemas.openxmlformats.org/presentationml/2006/ole">
            <mc:AlternateContent xmlns:mc="http://schemas.openxmlformats.org/markup-compatibility/2006">
              <mc:Choice xmlns:v="urn:schemas-microsoft-com:vml" Requires="v">
                <p:oleObj spid="_x0000_s30955" name="Документ" r:id="rId4" imgW="8952548" imgH="5479193" progId="Word.Document.12">
                  <p:embed/>
                </p:oleObj>
              </mc:Choice>
              <mc:Fallback>
                <p:oleObj name="Документ" r:id="rId4" imgW="8952548" imgH="5479193" progId="Word.Document.12">
                  <p:embed/>
                  <p:pic>
                    <p:nvPicPr>
                      <p:cNvPr id="6" name="Объект 5">
                        <a:extLst>
                          <a:ext uri="{FF2B5EF4-FFF2-40B4-BE49-F238E27FC236}">
                            <a16:creationId xmlns:a16="http://schemas.microsoft.com/office/drawing/2014/main" xmlns="" id="{F1F185B8-5B3A-9A44-9435-037EB3BFA853}"/>
                          </a:ext>
                        </a:extLst>
                      </p:cNvPr>
                      <p:cNvPicPr/>
                      <p:nvPr/>
                    </p:nvPicPr>
                    <p:blipFill>
                      <a:blip r:embed="rId5"/>
                      <a:stretch>
                        <a:fillRect/>
                      </a:stretch>
                    </p:blipFill>
                    <p:spPr>
                      <a:xfrm>
                        <a:off x="136525" y="1463675"/>
                        <a:ext cx="5441950" cy="3321050"/>
                      </a:xfrm>
                      <a:prstGeom prst="rect">
                        <a:avLst/>
                      </a:prstGeom>
                    </p:spPr>
                  </p:pic>
                </p:oleObj>
              </mc:Fallback>
            </mc:AlternateContent>
          </a:graphicData>
        </a:graphic>
      </p:graphicFrame>
      <p:graphicFrame>
        <p:nvGraphicFramePr>
          <p:cNvPr id="9" name="Объект 8">
            <a:extLst>
              <a:ext uri="{FF2B5EF4-FFF2-40B4-BE49-F238E27FC236}">
                <a16:creationId xmlns:a16="http://schemas.microsoft.com/office/drawing/2014/main" xmlns="" id="{668EE0FD-4167-2C4D-BBDF-97A8306DF8C8}"/>
              </a:ext>
            </a:extLst>
          </p:cNvPr>
          <p:cNvGraphicFramePr>
            <a:graphicFrameLocks noChangeAspect="1"/>
          </p:cNvGraphicFramePr>
          <p:nvPr>
            <p:extLst/>
          </p:nvPr>
        </p:nvGraphicFramePr>
        <p:xfrm>
          <a:off x="5552087" y="1458644"/>
          <a:ext cx="6584449" cy="3760470"/>
        </p:xfrm>
        <a:graphic>
          <a:graphicData uri="http://schemas.openxmlformats.org/presentationml/2006/ole">
            <mc:AlternateContent xmlns:mc="http://schemas.openxmlformats.org/markup-compatibility/2006">
              <mc:Choice xmlns:v="urn:schemas-microsoft-com:vml" Requires="v">
                <p:oleObj spid="_x0000_s30956" name="Document" r:id="rId6" imgW="10061360" imgH="5747442" progId="Word.Document.8">
                  <p:embed/>
                </p:oleObj>
              </mc:Choice>
              <mc:Fallback>
                <p:oleObj name="Document" r:id="rId6" imgW="10061360" imgH="5747442" progId="Word.Document.8">
                  <p:embed/>
                  <p:pic>
                    <p:nvPicPr>
                      <p:cNvPr id="9" name="Объект 8">
                        <a:extLst>
                          <a:ext uri="{FF2B5EF4-FFF2-40B4-BE49-F238E27FC236}">
                            <a16:creationId xmlns:a16="http://schemas.microsoft.com/office/drawing/2014/main" xmlns="" id="{668EE0FD-4167-2C4D-BBDF-97A8306DF8C8}"/>
                          </a:ext>
                        </a:extLst>
                      </p:cNvPr>
                      <p:cNvPicPr/>
                      <p:nvPr/>
                    </p:nvPicPr>
                    <p:blipFill>
                      <a:blip r:embed="rId7"/>
                      <a:stretch>
                        <a:fillRect/>
                      </a:stretch>
                    </p:blipFill>
                    <p:spPr>
                      <a:xfrm>
                        <a:off x="5552087" y="1458644"/>
                        <a:ext cx="6584449" cy="3760470"/>
                      </a:xfrm>
                      <a:prstGeom prst="rect">
                        <a:avLst/>
                      </a:prstGeom>
                    </p:spPr>
                  </p:pic>
                </p:oleObj>
              </mc:Fallback>
            </mc:AlternateContent>
          </a:graphicData>
        </a:graphic>
      </p:graphicFrame>
    </p:spTree>
    <p:extLst>
      <p:ext uri="{BB962C8B-B14F-4D97-AF65-F5344CB8AC3E}">
        <p14:creationId xmlns:p14="http://schemas.microsoft.com/office/powerpoint/2010/main" val="17034273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noChangeAspect="1"/>
          </p:cNvGraphicFramePr>
          <p:nvPr>
            <p:ph idx="1"/>
            <p:extLst>
              <p:ext uri="{D42A27DB-BD31-4B8C-83A1-F6EECF244321}">
                <p14:modId xmlns:p14="http://schemas.microsoft.com/office/powerpoint/2010/main" val="2045446169"/>
              </p:ext>
            </p:extLst>
          </p:nvPr>
        </p:nvGraphicFramePr>
        <p:xfrm>
          <a:off x="1727200" y="411163"/>
          <a:ext cx="8418513" cy="5211762"/>
        </p:xfrm>
        <a:graphic>
          <a:graphicData uri="http://schemas.openxmlformats.org/presentationml/2006/ole">
            <mc:AlternateContent xmlns:mc="http://schemas.openxmlformats.org/markup-compatibility/2006">
              <mc:Choice xmlns:v="urn:schemas-microsoft-com:vml" Requires="v">
                <p:oleObj spid="_x0000_s25720" name="Документ" r:id="rId3" imgW="9409696" imgH="5824052" progId="Word.Document.12">
                  <p:embed/>
                </p:oleObj>
              </mc:Choice>
              <mc:Fallback>
                <p:oleObj name="Документ" r:id="rId3" imgW="9409696" imgH="5824052" progId="Word.Document.12">
                  <p:embed/>
                  <p:pic>
                    <p:nvPicPr>
                      <p:cNvPr id="4" name="Объект 3"/>
                      <p:cNvPicPr/>
                      <p:nvPr/>
                    </p:nvPicPr>
                    <p:blipFill>
                      <a:blip r:embed="rId4"/>
                      <a:stretch>
                        <a:fillRect/>
                      </a:stretch>
                    </p:blipFill>
                    <p:spPr>
                      <a:xfrm>
                        <a:off x="1727200" y="411163"/>
                        <a:ext cx="8418513" cy="5211762"/>
                      </a:xfrm>
                      <a:prstGeom prst="rect">
                        <a:avLst/>
                      </a:prstGeom>
                    </p:spPr>
                  </p:pic>
                </p:oleObj>
              </mc:Fallback>
            </mc:AlternateContent>
          </a:graphicData>
        </a:graphic>
      </p:graphicFrame>
    </p:spTree>
    <p:extLst>
      <p:ext uri="{BB962C8B-B14F-4D97-AF65-F5344CB8AC3E}">
        <p14:creationId xmlns:p14="http://schemas.microsoft.com/office/powerpoint/2010/main" val="24111411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800" b="1" dirty="0"/>
              <a:t>Annual Water Flow below the Dniester Reservoir</a:t>
            </a:r>
            <a:r>
              <a:rPr dirty="0"/>
              <a:t/>
            </a:r>
            <a:br>
              <a:rPr dirty="0"/>
            </a:br>
            <a:r>
              <a:rPr lang="en-US" sz="2800" dirty="0"/>
              <a:t>(effective Operation Rules)</a:t>
            </a:r>
          </a:p>
        </p:txBody>
      </p:sp>
      <p:graphicFrame>
        <p:nvGraphicFramePr>
          <p:cNvPr id="4" name="Объект 3"/>
          <p:cNvGraphicFramePr>
            <a:graphicFrameLocks noGrp="1" noChangeAspect="1"/>
          </p:cNvGraphicFramePr>
          <p:nvPr>
            <p:ph idx="1"/>
            <p:extLst>
              <p:ext uri="{D42A27DB-BD31-4B8C-83A1-F6EECF244321}">
                <p14:modId xmlns:p14="http://schemas.microsoft.com/office/powerpoint/2010/main" val="571161111"/>
              </p:ext>
            </p:extLst>
          </p:nvPr>
        </p:nvGraphicFramePr>
        <p:xfrm>
          <a:off x="2298700" y="1600200"/>
          <a:ext cx="7564438" cy="4495800"/>
        </p:xfrm>
        <a:graphic>
          <a:graphicData uri="http://schemas.openxmlformats.org/presentationml/2006/ole">
            <mc:AlternateContent xmlns:mc="http://schemas.openxmlformats.org/markup-compatibility/2006">
              <mc:Choice xmlns:v="urn:schemas-microsoft-com:vml" Requires="v">
                <p:oleObj spid="_x0000_s27768" name="Документ" r:id="rId3" imgW="8630024" imgH="5129649" progId="Word.Document.12">
                  <p:embed/>
                </p:oleObj>
              </mc:Choice>
              <mc:Fallback>
                <p:oleObj name="Документ" r:id="rId3" imgW="8630024" imgH="5129649" progId="Word.Document.12">
                  <p:embed/>
                  <p:pic>
                    <p:nvPicPr>
                      <p:cNvPr id="4" name="Объект 3"/>
                      <p:cNvPicPr/>
                      <p:nvPr/>
                    </p:nvPicPr>
                    <p:blipFill>
                      <a:blip r:embed="rId4"/>
                      <a:stretch>
                        <a:fillRect/>
                      </a:stretch>
                    </p:blipFill>
                    <p:spPr>
                      <a:xfrm>
                        <a:off x="2298700" y="1600200"/>
                        <a:ext cx="7564438" cy="4495800"/>
                      </a:xfrm>
                      <a:prstGeom prst="rect">
                        <a:avLst/>
                      </a:prstGeom>
                    </p:spPr>
                  </p:pic>
                </p:oleObj>
              </mc:Fallback>
            </mc:AlternateContent>
          </a:graphicData>
        </a:graphic>
      </p:graphicFrame>
    </p:spTree>
    <p:extLst>
      <p:ext uri="{BB962C8B-B14F-4D97-AF65-F5344CB8AC3E}">
        <p14:creationId xmlns:p14="http://schemas.microsoft.com/office/powerpoint/2010/main" val="23888395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4853" y="274638"/>
            <a:ext cx="11527436" cy="778098"/>
          </a:xfrm>
        </p:spPr>
        <p:txBody>
          <a:bodyPr>
            <a:noAutofit/>
          </a:bodyPr>
          <a:lstStyle/>
          <a:p>
            <a:r>
              <a:rPr lang="en-US" sz="2800" b="1" dirty="0"/>
              <a:t>Annual Flow of the Dniester River (Bender) and Water Use in the Basin in the Extremely Dry Year of 2007, mln. m</a:t>
            </a:r>
            <a:r>
              <a:rPr lang="en-US" sz="2800" b="1" baseline="30000" dirty="0"/>
              <a:t>3 </a:t>
            </a:r>
            <a:r>
              <a:rPr lang="en-US" sz="2800" dirty="0"/>
              <a:t>(irrigation of 40 </a:t>
            </a:r>
            <a:r>
              <a:rPr lang="en-US" sz="2800" dirty="0" smtClean="0"/>
              <a:t>thou </a:t>
            </a:r>
            <a:r>
              <a:rPr lang="en-US" sz="2800" dirty="0"/>
              <a:t>ha in Moldova)</a:t>
            </a:r>
          </a:p>
        </p:txBody>
      </p:sp>
      <p:graphicFrame>
        <p:nvGraphicFramePr>
          <p:cNvPr id="4" name="Объект 3"/>
          <p:cNvGraphicFramePr>
            <a:graphicFrameLocks noGrp="1" noChangeAspect="1"/>
          </p:cNvGraphicFramePr>
          <p:nvPr>
            <p:ph idx="1"/>
            <p:extLst/>
          </p:nvPr>
        </p:nvGraphicFramePr>
        <p:xfrm>
          <a:off x="2681289" y="1600201"/>
          <a:ext cx="6827837" cy="4525963"/>
        </p:xfrm>
        <a:graphic>
          <a:graphicData uri="http://schemas.openxmlformats.org/presentationml/2006/ole">
            <mc:AlternateContent xmlns:mc="http://schemas.openxmlformats.org/markup-compatibility/2006">
              <mc:Choice xmlns:v="urn:schemas-microsoft-com:vml" Requires="v">
                <p:oleObj spid="_x0000_s28792" name="Document" r:id="rId4" imgW="8625258" imgH="5716474" progId="Word.Document.12">
                  <p:embed/>
                </p:oleObj>
              </mc:Choice>
              <mc:Fallback>
                <p:oleObj name="Document" r:id="rId4" imgW="8625258" imgH="5716474" progId="Word.Document.12">
                  <p:embed/>
                  <p:pic>
                    <p:nvPicPr>
                      <p:cNvPr id="4" name="Объект 3"/>
                      <p:cNvPicPr/>
                      <p:nvPr/>
                    </p:nvPicPr>
                    <p:blipFill>
                      <a:blip r:embed="rId5"/>
                      <a:stretch>
                        <a:fillRect/>
                      </a:stretch>
                    </p:blipFill>
                    <p:spPr>
                      <a:xfrm>
                        <a:off x="2681289" y="1600201"/>
                        <a:ext cx="6827837" cy="4525963"/>
                      </a:xfrm>
                      <a:prstGeom prst="rect">
                        <a:avLst/>
                      </a:prstGeom>
                    </p:spPr>
                  </p:pic>
                </p:oleObj>
              </mc:Fallback>
            </mc:AlternateContent>
          </a:graphicData>
        </a:graphic>
      </p:graphicFrame>
    </p:spTree>
    <p:extLst>
      <p:ext uri="{BB962C8B-B14F-4D97-AF65-F5344CB8AC3E}">
        <p14:creationId xmlns:p14="http://schemas.microsoft.com/office/powerpoint/2010/main" val="1041961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0C1B208-3691-6848-ADE9-865C72D5A581}"/>
              </a:ext>
            </a:extLst>
          </p:cNvPr>
          <p:cNvSpPr>
            <a:spLocks noGrp="1"/>
          </p:cNvSpPr>
          <p:nvPr>
            <p:ph idx="1"/>
          </p:nvPr>
        </p:nvSpPr>
        <p:spPr>
          <a:xfrm>
            <a:off x="254833" y="0"/>
            <a:ext cx="11767278" cy="4351338"/>
          </a:xfrm>
        </p:spPr>
        <p:txBody>
          <a:bodyPr>
            <a:normAutofit fontScale="92500" lnSpcReduction="20000"/>
          </a:bodyPr>
          <a:lstStyle/>
          <a:p>
            <a:pPr marL="0" indent="0">
              <a:spcBef>
                <a:spcPts val="0"/>
              </a:spcBef>
              <a:buNone/>
            </a:pPr>
            <a:r>
              <a:rPr lang="en-US" b="1" dirty="0"/>
              <a:t>Some Long-Term Aspects of Domestic Water Use</a:t>
            </a:r>
          </a:p>
          <a:p>
            <a:pPr marL="0" indent="0">
              <a:spcBef>
                <a:spcPts val="0"/>
              </a:spcBef>
              <a:buNone/>
            </a:pPr>
            <a:endParaRPr lang="en-US" dirty="0"/>
          </a:p>
          <a:p>
            <a:pPr marL="0" indent="0">
              <a:spcBef>
                <a:spcPts val="0"/>
              </a:spcBef>
              <a:buNone/>
            </a:pPr>
            <a:r>
              <a:rPr lang="en-US" sz="2400" b="1" dirty="0"/>
              <a:t>Power</a:t>
            </a:r>
            <a:r>
              <a:rPr lang="en-US" sz="2400" dirty="0"/>
              <a:t> generation from renewable sources; theoretical possibility of building power generating facilities in Moldova within the buffer reservoir</a:t>
            </a:r>
          </a:p>
          <a:p>
            <a:pPr marL="0" indent="0">
              <a:spcBef>
                <a:spcPts val="0"/>
              </a:spcBef>
              <a:buNone/>
            </a:pPr>
            <a:endParaRPr lang="en-US" sz="2400" dirty="0"/>
          </a:p>
          <a:p>
            <a:pPr marL="0" indent="0">
              <a:spcBef>
                <a:spcPts val="0"/>
              </a:spcBef>
              <a:buNone/>
            </a:pPr>
            <a:r>
              <a:rPr lang="en-US" sz="2400" dirty="0"/>
              <a:t>Guaranteed satisfaction of </a:t>
            </a:r>
            <a:r>
              <a:rPr lang="en-US" sz="2400" b="1" dirty="0"/>
              <a:t>water demands</a:t>
            </a:r>
            <a:r>
              <a:rPr lang="en-US" sz="2400" dirty="0"/>
              <a:t>, including irrigation, even during dry years. In the long term – highly profitable production of fruit, vegetables and other crops with the creation of a large number of new jobs. Even with the maximum possible consumption, the water volume in the reservoirs is sufficient for at least the next 50 to 70 years. This volume will have to be accumulated and, if possible, retained for irrigation of 550 thousand hectares.  </a:t>
            </a:r>
          </a:p>
          <a:p>
            <a:pPr marL="0" indent="0">
              <a:spcBef>
                <a:spcPts val="0"/>
              </a:spcBef>
              <a:buNone/>
            </a:pPr>
            <a:endParaRPr lang="en-US" sz="2400" dirty="0"/>
          </a:p>
          <a:p>
            <a:pPr marL="0" indent="0">
              <a:spcBef>
                <a:spcPts val="0"/>
              </a:spcBef>
              <a:buNone/>
            </a:pPr>
            <a:r>
              <a:rPr lang="en-US" sz="2400" dirty="0"/>
              <a:t>At the same time, in summer periods, it is necessary to preserve the possibility of flood inflows to protect downstream agricultural lands from </a:t>
            </a:r>
            <a:r>
              <a:rPr lang="en-US" sz="2400" b="1" dirty="0"/>
              <a:t>floods</a:t>
            </a:r>
            <a:r>
              <a:rPr lang="en-US" sz="2400" dirty="0"/>
              <a:t> (in many villages, these lands are the only source of subsistence for people). In 1983, HPP also mitigated the effects of </a:t>
            </a:r>
            <a:r>
              <a:rPr lang="en-US" sz="2400" dirty="0" smtClean="0"/>
              <a:t>an</a:t>
            </a:r>
            <a:r>
              <a:rPr lang="en-US" dirty="0" smtClean="0"/>
              <a:t> </a:t>
            </a:r>
            <a:r>
              <a:rPr lang="en-US" sz="2400" b="1" dirty="0" smtClean="0"/>
              <a:t>accident </a:t>
            </a:r>
            <a:r>
              <a:rPr lang="en-US" sz="2400" dirty="0" smtClean="0"/>
              <a:t>in </a:t>
            </a:r>
            <a:r>
              <a:rPr lang="en-US" sz="2400" dirty="0"/>
              <a:t>Stebnik.</a:t>
            </a:r>
          </a:p>
          <a:p>
            <a:pPr marL="0" indent="0">
              <a:spcBef>
                <a:spcPts val="0"/>
              </a:spcBef>
              <a:buNone/>
            </a:pPr>
            <a:endParaRPr lang="en-US" dirty="0"/>
          </a:p>
          <a:p>
            <a:pPr marL="0" indent="0">
              <a:spcBef>
                <a:spcPts val="0"/>
              </a:spcBef>
              <a:buNone/>
            </a:pPr>
            <a:r>
              <a:rPr lang="en-US" sz="2400" dirty="0"/>
              <a:t>Conceptually, all of the water use and irrigation indicators included in the rules must be maintained and ensured along with environmental requirements.</a:t>
            </a:r>
          </a:p>
          <a:p>
            <a:pPr marL="0" indent="0">
              <a:spcBef>
                <a:spcPts val="0"/>
              </a:spcBef>
              <a:buNone/>
            </a:pPr>
            <a:endParaRPr lang="en-US" dirty="0"/>
          </a:p>
          <a:p>
            <a:pPr marL="0" indent="0">
              <a:spcBef>
                <a:spcPts val="0"/>
              </a:spcBef>
              <a:buNone/>
            </a:pPr>
            <a:endParaRPr lang="en-US" dirty="0"/>
          </a:p>
        </p:txBody>
      </p:sp>
    </p:spTree>
    <p:extLst>
      <p:ext uri="{BB962C8B-B14F-4D97-AF65-F5344CB8AC3E}">
        <p14:creationId xmlns:p14="http://schemas.microsoft.com/office/powerpoint/2010/main" val="21342903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7A929C7-FE66-984B-9360-78BB1F509605}"/>
              </a:ext>
            </a:extLst>
          </p:cNvPr>
          <p:cNvSpPr>
            <a:spLocks noGrp="1"/>
          </p:cNvSpPr>
          <p:nvPr>
            <p:ph type="title"/>
          </p:nvPr>
        </p:nvSpPr>
        <p:spPr>
          <a:xfrm>
            <a:off x="838200" y="185243"/>
            <a:ext cx="10515600" cy="744147"/>
          </a:xfrm>
        </p:spPr>
        <p:txBody>
          <a:bodyPr>
            <a:normAutofit/>
          </a:bodyPr>
          <a:lstStyle/>
          <a:p>
            <a:r>
              <a:rPr lang="en-US" sz="2800" b="1" dirty="0">
                <a:solidFill>
                  <a:srgbClr val="0070C0"/>
                </a:solidFill>
                <a:latin typeface="+mn-lt"/>
              </a:rPr>
              <a:t>Situational Analysis at </a:t>
            </a:r>
            <a:r>
              <a:rPr lang="en-US" sz="4000" b="1" dirty="0">
                <a:solidFill>
                  <a:srgbClr val="0070C0"/>
                </a:solidFill>
                <a:latin typeface="+mn-lt"/>
              </a:rPr>
              <a:t>Chisinau Water Intake</a:t>
            </a:r>
          </a:p>
        </p:txBody>
      </p:sp>
      <p:sp>
        <p:nvSpPr>
          <p:cNvPr id="3" name="Объект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053B859-3F7D-DD4F-9DCD-7A5C55D335FF}"/>
              </a:ext>
            </a:extLst>
          </p:cNvPr>
          <p:cNvSpPr>
            <a:spLocks noGrp="1"/>
          </p:cNvSpPr>
          <p:nvPr>
            <p:ph idx="1"/>
          </p:nvPr>
        </p:nvSpPr>
        <p:spPr>
          <a:xfrm>
            <a:off x="838200" y="1046136"/>
            <a:ext cx="10515600" cy="4351338"/>
          </a:xfrm>
        </p:spPr>
        <p:txBody>
          <a:bodyPr>
            <a:normAutofit fontScale="92500" lnSpcReduction="10000"/>
          </a:bodyPr>
          <a:lstStyle/>
          <a:p>
            <a:pPr marL="0" indent="0">
              <a:spcBef>
                <a:spcPts val="0"/>
              </a:spcBef>
              <a:buNone/>
            </a:pPr>
            <a:r>
              <a:rPr lang="en-US" sz="2400" dirty="0"/>
              <a:t>Problem: from the 1980s of the last century and up to the present, </a:t>
            </a:r>
            <a:r>
              <a:rPr lang="en-US" sz="2400" dirty="0" smtClean="0"/>
              <a:t>on some </a:t>
            </a:r>
            <a:r>
              <a:rPr lang="en-US" sz="2400" dirty="0"/>
              <a:t>days, according to the Operation Service of SA „Apă-Canal Chişinău”, the water intake of the main pumping station on the Dniester River operates at water levels significantly lower </a:t>
            </a:r>
            <a:r>
              <a:rPr lang="en-US" sz="2400" dirty="0" smtClean="0"/>
              <a:t>than the </a:t>
            </a:r>
            <a:r>
              <a:rPr lang="en-US" sz="2400" dirty="0"/>
              <a:t>estimated ones.  </a:t>
            </a:r>
          </a:p>
          <a:p>
            <a:pPr marL="0" indent="0">
              <a:spcBef>
                <a:spcPts val="0"/>
              </a:spcBef>
              <a:buNone/>
            </a:pPr>
            <a:endParaRPr lang="en-US" sz="2400" dirty="0"/>
          </a:p>
          <a:p>
            <a:pPr marL="0" indent="0">
              <a:spcBef>
                <a:spcPts val="0"/>
              </a:spcBef>
              <a:buNone/>
            </a:pPr>
            <a:r>
              <a:rPr lang="en-US" sz="2400" dirty="0"/>
              <a:t>Data source: </a:t>
            </a:r>
          </a:p>
          <a:p>
            <a:pPr marL="0" indent="0">
              <a:spcBef>
                <a:spcPts val="0"/>
              </a:spcBef>
              <a:buNone/>
            </a:pPr>
            <a:endParaRPr lang="en-US" sz="2400" dirty="0"/>
          </a:p>
          <a:p>
            <a:pPr>
              <a:spcBef>
                <a:spcPts val="0"/>
              </a:spcBef>
            </a:pPr>
            <a:r>
              <a:rPr lang="en-US" sz="2400" dirty="0"/>
              <a:t>Archives of ACVAPROIECT, MOLDGIPROSTROY, Chisinaugorproekt, MOLDGIPROVODHOZ, ACVAPROIECT, Bender River Port, SA Apă-Canal Chişinău, </a:t>
            </a:r>
            <a:r>
              <a:rPr lang="en-US" sz="2400" dirty="0" err="1"/>
              <a:t>Apele</a:t>
            </a:r>
            <a:r>
              <a:rPr lang="en-US" sz="2400" dirty="0"/>
              <a:t> </a:t>
            </a:r>
            <a:r>
              <a:rPr lang="en-US" sz="2400" dirty="0" err="1" smtClean="0"/>
              <a:t>Moldovei</a:t>
            </a:r>
            <a:r>
              <a:rPr lang="en-US" sz="2400" dirty="0"/>
              <a:t>, Direcţia</a:t>
            </a:r>
            <a:r>
              <a:rPr lang="en-US" dirty="0" smtClean="0"/>
              <a:t> </a:t>
            </a:r>
            <a:r>
              <a:rPr lang="en-US" sz="2400" dirty="0"/>
              <a:t>Bazinieră de Gospodărire a Apelor, Soyuzvodkanalproekt (Minsk), GEOVANMAX.</a:t>
            </a:r>
          </a:p>
          <a:p>
            <a:pPr>
              <a:spcBef>
                <a:spcPts val="0"/>
              </a:spcBef>
            </a:pPr>
            <a:endParaRPr lang="en-US" sz="2400" dirty="0"/>
          </a:p>
          <a:p>
            <a:pPr>
              <a:spcBef>
                <a:spcPts val="0"/>
              </a:spcBef>
            </a:pPr>
            <a:r>
              <a:rPr lang="en-US" sz="2400" dirty="0"/>
              <a:t>Topographic-geodetic works in September - December 2016 to measure the depths of the Dniester River in its 8 sections, one-hour survey of the water level, vertical and horizontal positioning links to the state geolocation network points in the area of the Chisinau water intake.</a:t>
            </a:r>
          </a:p>
          <a:p>
            <a:pPr marL="0" indent="0">
              <a:spcBef>
                <a:spcPts val="0"/>
              </a:spcBef>
              <a:buNone/>
            </a:pPr>
            <a:endParaRPr lang="en-US" dirty="0"/>
          </a:p>
          <a:p>
            <a:pPr marL="0" indent="0">
              <a:spcBef>
                <a:spcPts val="0"/>
              </a:spcBef>
              <a:buNone/>
            </a:pPr>
            <a:endParaRPr lang="en-US" dirty="0"/>
          </a:p>
          <a:p>
            <a:pPr marL="0" indent="0">
              <a:spcBef>
                <a:spcPts val="0"/>
              </a:spcBef>
              <a:buNone/>
            </a:pPr>
            <a:endParaRPr lang="en-US" dirty="0"/>
          </a:p>
          <a:p>
            <a:pPr marL="0" indent="0">
              <a:spcBef>
                <a:spcPts val="0"/>
              </a:spcBef>
              <a:buNone/>
            </a:pPr>
            <a:endParaRPr lang="en-US" dirty="0"/>
          </a:p>
        </p:txBody>
      </p:sp>
    </p:spTree>
    <p:extLst>
      <p:ext uri="{BB962C8B-B14F-4D97-AF65-F5344CB8AC3E}">
        <p14:creationId xmlns:p14="http://schemas.microsoft.com/office/powerpoint/2010/main" val="17364854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D1248711-5190-464B-8191-BD45EF08E892}"/>
              </a:ext>
            </a:extLst>
          </p:cNvPr>
          <p:cNvPicPr>
            <a:picLocks noChangeAspect="1"/>
          </p:cNvPicPr>
          <p:nvPr/>
        </p:nvPicPr>
        <p:blipFill>
          <a:blip r:embed="rId3"/>
          <a:stretch>
            <a:fillRect/>
          </a:stretch>
        </p:blipFill>
        <p:spPr>
          <a:xfrm>
            <a:off x="1424344" y="0"/>
            <a:ext cx="9544480" cy="6858000"/>
          </a:xfrm>
          <a:prstGeom prst="rect">
            <a:avLst/>
          </a:prstGeom>
        </p:spPr>
      </p:pic>
    </p:spTree>
    <p:extLst>
      <p:ext uri="{BB962C8B-B14F-4D97-AF65-F5344CB8AC3E}">
        <p14:creationId xmlns:p14="http://schemas.microsoft.com/office/powerpoint/2010/main" val="10509968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F395E1F7-06B8-E24B-AE53-A2D6BCD825CE}"/>
              </a:ext>
            </a:extLst>
          </p:cNvPr>
          <p:cNvPicPr>
            <a:picLocks noChangeAspect="1"/>
          </p:cNvPicPr>
          <p:nvPr/>
        </p:nvPicPr>
        <p:blipFill>
          <a:blip r:embed="rId3"/>
          <a:stretch>
            <a:fillRect/>
          </a:stretch>
        </p:blipFill>
        <p:spPr>
          <a:xfrm>
            <a:off x="0" y="128095"/>
            <a:ext cx="12192000" cy="6601810"/>
          </a:xfrm>
          <a:prstGeom prst="rect">
            <a:avLst/>
          </a:prstGeom>
        </p:spPr>
      </p:pic>
      <p:pic>
        <p:nvPicPr>
          <p:cNvPr id="5" name="Рисунок 4">
            <a:extLst>
              <a:ext uri="{FF2B5EF4-FFF2-40B4-BE49-F238E27FC236}">
                <a16:creationId xmlns:a16="http://schemas.microsoft.com/office/drawing/2014/main" xmlns="" id="{B219BBC8-8174-3842-83BE-33411C47313F}"/>
              </a:ext>
            </a:extLst>
          </p:cNvPr>
          <p:cNvPicPr>
            <a:picLocks noChangeAspect="1"/>
          </p:cNvPicPr>
          <p:nvPr/>
        </p:nvPicPr>
        <p:blipFill>
          <a:blip r:embed="rId4"/>
          <a:stretch>
            <a:fillRect/>
          </a:stretch>
        </p:blipFill>
        <p:spPr>
          <a:xfrm>
            <a:off x="270588" y="128095"/>
            <a:ext cx="2829508" cy="1609148"/>
          </a:xfrm>
          <a:prstGeom prst="rect">
            <a:avLst/>
          </a:prstGeom>
        </p:spPr>
      </p:pic>
    </p:spTree>
    <p:extLst>
      <p:ext uri="{BB962C8B-B14F-4D97-AF65-F5344CB8AC3E}">
        <p14:creationId xmlns:p14="http://schemas.microsoft.com/office/powerpoint/2010/main" val="814233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9F0C770-BED3-944E-9473-7F4C7A15B834}"/>
              </a:ext>
            </a:extLst>
          </p:cNvPr>
          <p:cNvSpPr>
            <a:spLocks noGrp="1"/>
          </p:cNvSpPr>
          <p:nvPr>
            <p:ph idx="1"/>
          </p:nvPr>
        </p:nvSpPr>
        <p:spPr>
          <a:xfrm>
            <a:off x="823913" y="156626"/>
            <a:ext cx="10920412" cy="4351338"/>
          </a:xfrm>
        </p:spPr>
        <p:txBody>
          <a:bodyPr>
            <a:normAutofit fontScale="85000" lnSpcReduction="20000"/>
          </a:bodyPr>
          <a:lstStyle/>
          <a:p>
            <a:pPr marL="0" indent="0">
              <a:lnSpc>
                <a:spcPct val="100000"/>
              </a:lnSpc>
              <a:spcBef>
                <a:spcPts val="0"/>
              </a:spcBef>
              <a:buNone/>
            </a:pPr>
            <a:r>
              <a:rPr lang="en-US" sz="4000" b="1" dirty="0">
                <a:solidFill>
                  <a:srgbClr val="0070C0"/>
                </a:solidFill>
              </a:rPr>
              <a:t>Group's </a:t>
            </a:r>
            <a:r>
              <a:rPr lang="en-US" dirty="0" smtClean="0"/>
              <a:t> </a:t>
            </a:r>
            <a:r>
              <a:rPr lang="en-US" sz="4000" b="1" dirty="0" smtClean="0">
                <a:solidFill>
                  <a:srgbClr val="0070C0"/>
                </a:solidFill>
              </a:rPr>
              <a:t>Operating Principles</a:t>
            </a:r>
            <a:endParaRPr lang="en-US" sz="4000" b="1" dirty="0">
              <a:solidFill>
                <a:srgbClr val="0070C0"/>
              </a:solidFill>
            </a:endParaRPr>
          </a:p>
          <a:p>
            <a:pPr marL="0" indent="0">
              <a:lnSpc>
                <a:spcPct val="100000"/>
              </a:lnSpc>
              <a:spcBef>
                <a:spcPts val="0"/>
              </a:spcBef>
              <a:buNone/>
            </a:pPr>
            <a:endParaRPr lang="en-US" dirty="0"/>
          </a:p>
          <a:p>
            <a:pPr marL="584200" indent="-584200">
              <a:lnSpc>
                <a:spcPct val="100000"/>
              </a:lnSpc>
              <a:spcBef>
                <a:spcPts val="0"/>
              </a:spcBef>
              <a:spcAft>
                <a:spcPts val="1200"/>
              </a:spcAft>
              <a:buFont typeface="Wingdings" pitchFamily="2" charset="2"/>
              <a:buChar char="§"/>
            </a:pPr>
            <a:r>
              <a:rPr lang="en-US" dirty="0" smtClean="0"/>
              <a:t>striving for dialogue, avoiding politics, respecting the opinion of colleagues</a:t>
            </a:r>
          </a:p>
          <a:p>
            <a:pPr marL="584200" indent="-584200">
              <a:lnSpc>
                <a:spcPct val="100000"/>
              </a:lnSpc>
              <a:spcBef>
                <a:spcPts val="0"/>
              </a:spcBef>
              <a:spcAft>
                <a:spcPts val="1200"/>
              </a:spcAft>
              <a:buFont typeface="Wingdings" pitchFamily="2" charset="2"/>
              <a:buChar char="§"/>
            </a:pPr>
            <a:r>
              <a:rPr lang="en-US" dirty="0" smtClean="0"/>
              <a:t>fairness and transparency (verifiable calculations, conclusions and results)</a:t>
            </a:r>
          </a:p>
          <a:p>
            <a:pPr marL="584200" indent="-584200">
              <a:lnSpc>
                <a:spcPct val="100000"/>
              </a:lnSpc>
              <a:spcBef>
                <a:spcPts val="0"/>
              </a:spcBef>
              <a:spcAft>
                <a:spcPts val="1200"/>
              </a:spcAft>
              <a:buFont typeface="Wingdings" pitchFamily="2" charset="2"/>
              <a:buChar char="§"/>
            </a:pPr>
            <a:r>
              <a:rPr lang="en-US" dirty="0" smtClean="0"/>
              <a:t>patience (work takes time)</a:t>
            </a:r>
          </a:p>
          <a:p>
            <a:pPr marL="584200" indent="-584200">
              <a:lnSpc>
                <a:spcPct val="100000"/>
              </a:lnSpc>
              <a:spcBef>
                <a:spcPts val="0"/>
              </a:spcBef>
              <a:spcAft>
                <a:spcPts val="1200"/>
              </a:spcAft>
              <a:buFont typeface="Wingdings" pitchFamily="2" charset="2"/>
              <a:buChar char="§"/>
            </a:pPr>
            <a:r>
              <a:rPr lang="en-US" dirty="0" smtClean="0"/>
              <a:t>coordinated </a:t>
            </a:r>
            <a:r>
              <a:rPr lang="en-GB" dirty="0"/>
              <a:t>formulation </a:t>
            </a:r>
            <a:r>
              <a:rPr lang="en-GB" dirty="0" smtClean="0"/>
              <a:t>of </a:t>
            </a:r>
            <a:r>
              <a:rPr lang="en-US" dirty="0" smtClean="0"/>
              <a:t>problems (there are no problems that cannot be coordinated) as well as possibilities and ways of solving them</a:t>
            </a:r>
          </a:p>
          <a:p>
            <a:pPr marL="0" indent="0" algn="just">
              <a:spcBef>
                <a:spcPts val="0"/>
              </a:spcBef>
              <a:buNone/>
            </a:pPr>
            <a:endParaRPr lang="en-US" dirty="0"/>
          </a:p>
          <a:p>
            <a:pPr marL="0" indent="0" algn="just">
              <a:spcBef>
                <a:spcPts val="0"/>
              </a:spcBef>
              <a:buNone/>
            </a:pPr>
            <a:r>
              <a:rPr lang="en-US" dirty="0" smtClean="0"/>
              <a:t>Priority: achieving consensus (if necessary, reasoned dissenting opinions are documented)</a:t>
            </a:r>
          </a:p>
          <a:p>
            <a:pPr marL="0" indent="0" algn="just">
              <a:spcBef>
                <a:spcPts val="0"/>
              </a:spcBef>
              <a:buNone/>
            </a:pPr>
            <a:endParaRPr lang="en-US" dirty="0"/>
          </a:p>
          <a:p>
            <a:pPr marL="0" indent="0" algn="just">
              <a:spcBef>
                <a:spcPts val="0"/>
              </a:spcBef>
              <a:buNone/>
            </a:pPr>
            <a:r>
              <a:rPr lang="en-US" dirty="0" smtClean="0"/>
              <a:t>	    Chatham House Rule ensures freedom of discussion</a:t>
            </a:r>
          </a:p>
          <a:p>
            <a:pPr marL="0" indent="0" algn="just">
              <a:spcBef>
                <a:spcPts val="0"/>
              </a:spcBef>
              <a:buNone/>
            </a:pPr>
            <a:endParaRPr lang="en-US" dirty="0"/>
          </a:p>
          <a:p>
            <a:pPr marL="584200" indent="-584200">
              <a:lnSpc>
                <a:spcPct val="100000"/>
              </a:lnSpc>
              <a:spcBef>
                <a:spcPts val="0"/>
              </a:spcBef>
              <a:spcAft>
                <a:spcPts val="1200"/>
              </a:spcAft>
              <a:buFont typeface="Wingdings" pitchFamily="2" charset="2"/>
              <a:buChar char="§"/>
            </a:pPr>
            <a:endParaRPr lang="en-US" dirty="0"/>
          </a:p>
        </p:txBody>
      </p:sp>
      <p:pic>
        <p:nvPicPr>
          <p:cNvPr id="4" name="Рисунок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384039-1117-CF40-9E18-D114E8E4C35D}"/>
              </a:ext>
            </a:extLst>
          </p:cNvPr>
          <p:cNvPicPr>
            <a:picLocks noChangeAspect="1"/>
          </p:cNvPicPr>
          <p:nvPr/>
        </p:nvPicPr>
        <p:blipFill>
          <a:blip r:embed="rId2"/>
          <a:stretch>
            <a:fillRect/>
          </a:stretch>
        </p:blipFill>
        <p:spPr>
          <a:xfrm>
            <a:off x="823913" y="6025966"/>
            <a:ext cx="1123791" cy="691027"/>
          </a:xfrm>
          <a:prstGeom prst="rect">
            <a:avLst/>
          </a:prstGeom>
        </p:spPr>
      </p:pic>
    </p:spTree>
    <p:extLst>
      <p:ext uri="{BB962C8B-B14F-4D97-AF65-F5344CB8AC3E}">
        <p14:creationId xmlns:p14="http://schemas.microsoft.com/office/powerpoint/2010/main" val="40582336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BD5C3298-23B7-1144-855A-DEE3126DF397}"/>
              </a:ext>
            </a:extLst>
          </p:cNvPr>
          <p:cNvPicPr>
            <a:picLocks noChangeAspect="1"/>
          </p:cNvPicPr>
          <p:nvPr/>
        </p:nvPicPr>
        <p:blipFill>
          <a:blip r:embed="rId3"/>
          <a:stretch>
            <a:fillRect/>
          </a:stretch>
        </p:blipFill>
        <p:spPr>
          <a:xfrm>
            <a:off x="0" y="361189"/>
            <a:ext cx="12192000" cy="6135621"/>
          </a:xfrm>
          <a:prstGeom prst="rect">
            <a:avLst/>
          </a:prstGeom>
        </p:spPr>
      </p:pic>
    </p:spTree>
    <p:extLst>
      <p:ext uri="{BB962C8B-B14F-4D97-AF65-F5344CB8AC3E}">
        <p14:creationId xmlns:p14="http://schemas.microsoft.com/office/powerpoint/2010/main" val="37123702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D8240AA-842D-0F42-B9B0-F8B91A59ED08}"/>
              </a:ext>
            </a:extLst>
          </p:cNvPr>
          <p:cNvSpPr>
            <a:spLocks noGrp="1"/>
          </p:cNvSpPr>
          <p:nvPr>
            <p:ph idx="1"/>
          </p:nvPr>
        </p:nvSpPr>
        <p:spPr>
          <a:xfrm>
            <a:off x="528638" y="160021"/>
            <a:ext cx="11510962" cy="2203351"/>
          </a:xfrm>
        </p:spPr>
        <p:txBody>
          <a:bodyPr>
            <a:noAutofit/>
          </a:bodyPr>
          <a:lstStyle/>
          <a:p>
            <a:pPr marL="0" indent="0">
              <a:spcBef>
                <a:spcPts val="0"/>
              </a:spcBef>
              <a:buNone/>
            </a:pPr>
            <a:r>
              <a:rPr lang="en-US" sz="4000" b="1" dirty="0">
                <a:solidFill>
                  <a:srgbClr val="0070C0"/>
                </a:solidFill>
              </a:rPr>
              <a:t>Next </a:t>
            </a:r>
            <a:r>
              <a:rPr lang="en-US" sz="4000" b="1" dirty="0" smtClean="0">
                <a:solidFill>
                  <a:srgbClr val="0070C0"/>
                </a:solidFill>
              </a:rPr>
              <a:t>Steps</a:t>
            </a:r>
            <a:endParaRPr lang="en-US" sz="4000" b="1" dirty="0">
              <a:solidFill>
                <a:srgbClr val="0070C0"/>
              </a:solidFill>
            </a:endParaRPr>
          </a:p>
          <a:p>
            <a:pPr marL="0" indent="0">
              <a:spcBef>
                <a:spcPts val="0"/>
              </a:spcBef>
              <a:buNone/>
            </a:pPr>
            <a:endParaRPr lang="en-US" sz="2400" b="1" dirty="0">
              <a:solidFill>
                <a:srgbClr val="0070C0"/>
              </a:solidFill>
            </a:endParaRPr>
          </a:p>
          <a:p>
            <a:pPr marL="0" indent="0">
              <a:spcBef>
                <a:spcPts val="0"/>
              </a:spcBef>
              <a:buNone/>
            </a:pPr>
            <a:r>
              <a:rPr lang="en-US" sz="2400" b="1" dirty="0"/>
              <a:t>Hydrology</a:t>
            </a:r>
          </a:p>
          <a:p>
            <a:pPr marL="0" indent="0">
              <a:spcBef>
                <a:spcPts val="0"/>
              </a:spcBef>
              <a:buNone/>
            </a:pPr>
            <a:endParaRPr lang="en-US" sz="2400" dirty="0"/>
          </a:p>
          <a:p>
            <a:pPr marL="0" indent="0">
              <a:spcBef>
                <a:spcPts val="0"/>
              </a:spcBef>
              <a:spcAft>
                <a:spcPts val="600"/>
              </a:spcAft>
              <a:buNone/>
            </a:pPr>
            <a:r>
              <a:rPr lang="en-US" sz="2400" dirty="0"/>
              <a:t>Additional analysis of the operation period: after the launch of HPP-1 and the operation of the HPP-2 reservoir in a buffer mode without the operation of HPP-2; after the launch of HPP-2 (1999 - 2002) and before the launch of the PSPP (1st unit - late 2009); modern period (2012 - 2018) after the commissioning of the </a:t>
            </a:r>
            <a:r>
              <a:rPr lang="en-US" sz="2400" dirty="0" smtClean="0"/>
              <a:t>upstream reservoir </a:t>
            </a:r>
            <a:r>
              <a:rPr lang="en-US" sz="2400" dirty="0"/>
              <a:t>of PSPP.</a:t>
            </a:r>
          </a:p>
          <a:p>
            <a:pPr marL="0" indent="0">
              <a:spcBef>
                <a:spcPts val="0"/>
              </a:spcBef>
              <a:spcAft>
                <a:spcPts val="600"/>
              </a:spcAft>
              <a:buNone/>
            </a:pPr>
            <a:r>
              <a:rPr lang="en-US" sz="2400" dirty="0"/>
              <a:t>If possible, analysis of diurnal operation mode and water flow below HPP-2.</a:t>
            </a:r>
          </a:p>
          <a:p>
            <a:pPr marL="0" indent="0">
              <a:spcBef>
                <a:spcPts val="0"/>
              </a:spcBef>
              <a:spcAft>
                <a:spcPts val="600"/>
              </a:spcAft>
              <a:buNone/>
            </a:pPr>
            <a:r>
              <a:rPr lang="en-US" sz="2400" dirty="0"/>
              <a:t>Detailed analysis of the water balance of HPP-1 reservoir for the years of its operation and of the modern water balance below the HPP-2 reservoir.</a:t>
            </a:r>
          </a:p>
          <a:p>
            <a:pPr marL="0" indent="0">
              <a:spcBef>
                <a:spcPts val="0"/>
              </a:spcBef>
              <a:buNone/>
            </a:pPr>
            <a:endParaRPr lang="en-US" sz="2400" dirty="0"/>
          </a:p>
          <a:p>
            <a:pPr marL="0" indent="0">
              <a:spcBef>
                <a:spcPts val="0"/>
              </a:spcBef>
              <a:buNone/>
            </a:pPr>
            <a:r>
              <a:rPr lang="en-US" sz="2400" b="1" dirty="0"/>
              <a:t>Hydrochemistry</a:t>
            </a:r>
          </a:p>
          <a:p>
            <a:pPr marL="0" indent="0">
              <a:spcBef>
                <a:spcPts val="0"/>
              </a:spcBef>
              <a:buNone/>
            </a:pPr>
            <a:endParaRPr lang="en-US" sz="2400" dirty="0"/>
          </a:p>
          <a:p>
            <a:pPr marL="0" indent="0">
              <a:spcBef>
                <a:spcPts val="0"/>
              </a:spcBef>
              <a:spcAft>
                <a:spcPts val="600"/>
              </a:spcAft>
              <a:buNone/>
            </a:pPr>
            <a:r>
              <a:rPr lang="en-US" sz="2400" dirty="0"/>
              <a:t>Full analysis of available data</a:t>
            </a:r>
          </a:p>
          <a:p>
            <a:pPr marL="0" indent="0">
              <a:spcBef>
                <a:spcPts val="0"/>
              </a:spcBef>
              <a:spcAft>
                <a:spcPts val="600"/>
              </a:spcAft>
              <a:buNone/>
            </a:pPr>
            <a:r>
              <a:rPr lang="en-US" sz="2400" dirty="0"/>
              <a:t>Exploring the possibility of analysing additional indicators (organic matter)</a:t>
            </a:r>
          </a:p>
          <a:p>
            <a:pPr marL="0" indent="0">
              <a:spcBef>
                <a:spcPts val="0"/>
              </a:spcBef>
              <a:spcAft>
                <a:spcPts val="600"/>
              </a:spcAft>
              <a:buNone/>
            </a:pPr>
            <a:r>
              <a:rPr lang="en-US" sz="2400" dirty="0"/>
              <a:t>Exploring the possibilities of using data from the Dniester-3 project expedition</a:t>
            </a:r>
          </a:p>
        </p:txBody>
      </p:sp>
    </p:spTree>
    <p:extLst>
      <p:ext uri="{BB962C8B-B14F-4D97-AF65-F5344CB8AC3E}">
        <p14:creationId xmlns:p14="http://schemas.microsoft.com/office/powerpoint/2010/main" val="8267874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D8240AA-842D-0F42-B9B0-F8B91A59ED08}"/>
              </a:ext>
            </a:extLst>
          </p:cNvPr>
          <p:cNvSpPr>
            <a:spLocks noGrp="1"/>
          </p:cNvSpPr>
          <p:nvPr>
            <p:ph idx="1"/>
          </p:nvPr>
        </p:nvSpPr>
        <p:spPr>
          <a:xfrm>
            <a:off x="681038" y="0"/>
            <a:ext cx="11510962" cy="2203351"/>
          </a:xfrm>
        </p:spPr>
        <p:txBody>
          <a:bodyPr>
            <a:normAutofit fontScale="25000" lnSpcReduction="20000"/>
          </a:bodyPr>
          <a:lstStyle/>
          <a:p>
            <a:pPr marL="0" indent="0">
              <a:spcBef>
                <a:spcPts val="0"/>
              </a:spcBef>
              <a:buNone/>
            </a:pPr>
            <a:r>
              <a:rPr lang="en-US" sz="16000" b="1" dirty="0">
                <a:solidFill>
                  <a:srgbClr val="0070C0"/>
                </a:solidFill>
              </a:rPr>
              <a:t>Next </a:t>
            </a:r>
            <a:r>
              <a:rPr lang="en-US" sz="16000" b="1" dirty="0" smtClean="0">
                <a:solidFill>
                  <a:srgbClr val="0070C0"/>
                </a:solidFill>
              </a:rPr>
              <a:t>Steps</a:t>
            </a:r>
            <a:endParaRPr lang="en-US" sz="16000" b="1" dirty="0">
              <a:solidFill>
                <a:srgbClr val="0070C0"/>
              </a:solidFill>
            </a:endParaRPr>
          </a:p>
          <a:p>
            <a:pPr marL="0" indent="0">
              <a:spcBef>
                <a:spcPts val="0"/>
              </a:spcBef>
              <a:buNone/>
            </a:pPr>
            <a:endParaRPr lang="en-US" sz="8600" b="1" dirty="0">
              <a:solidFill>
                <a:srgbClr val="0070C0"/>
              </a:solidFill>
            </a:endParaRPr>
          </a:p>
          <a:p>
            <a:pPr marL="0" indent="0">
              <a:spcBef>
                <a:spcPts val="0"/>
              </a:spcBef>
              <a:buNone/>
            </a:pPr>
            <a:r>
              <a:rPr lang="en-US" sz="9600" b="1" dirty="0"/>
              <a:t>Hydrobiology and </a:t>
            </a:r>
            <a:r>
              <a:rPr lang="en-US" sz="9600" b="1" dirty="0" smtClean="0"/>
              <a:t>Riparian Ecosystems</a:t>
            </a:r>
            <a:endParaRPr lang="en-US" sz="9600" b="1" dirty="0"/>
          </a:p>
          <a:p>
            <a:pPr marL="0" indent="0">
              <a:spcBef>
                <a:spcPts val="0"/>
              </a:spcBef>
              <a:buNone/>
            </a:pPr>
            <a:endParaRPr lang="en-US" sz="9600" dirty="0"/>
          </a:p>
          <a:p>
            <a:pPr marL="0" indent="0">
              <a:spcBef>
                <a:spcPts val="0"/>
              </a:spcBef>
              <a:spcAft>
                <a:spcPts val="600"/>
              </a:spcAft>
              <a:buNone/>
            </a:pPr>
            <a:r>
              <a:rPr lang="en-US" sz="9600" dirty="0"/>
              <a:t>Full analysis of available data, including using EU methods</a:t>
            </a:r>
          </a:p>
          <a:p>
            <a:pPr marL="0" indent="0">
              <a:spcBef>
                <a:spcPts val="0"/>
              </a:spcBef>
              <a:spcAft>
                <a:spcPts val="600"/>
              </a:spcAft>
              <a:buNone/>
            </a:pPr>
            <a:r>
              <a:rPr lang="en-US" sz="9600" dirty="0"/>
              <a:t>Data collection, coordination of methods and analysis of the status of ichthyofauna and avifauna</a:t>
            </a:r>
          </a:p>
          <a:p>
            <a:pPr marL="0" indent="0">
              <a:spcBef>
                <a:spcPts val="0"/>
              </a:spcBef>
              <a:spcAft>
                <a:spcPts val="600"/>
              </a:spcAft>
              <a:buNone/>
            </a:pPr>
            <a:r>
              <a:rPr lang="en-US" sz="9600" dirty="0"/>
              <a:t>Systematisation of information on the status of the Dniester flood lands, overgrowing of the Dniester</a:t>
            </a:r>
          </a:p>
          <a:p>
            <a:pPr marL="0" indent="0">
              <a:spcBef>
                <a:spcPts val="0"/>
              </a:spcBef>
              <a:buNone/>
            </a:pPr>
            <a:endParaRPr lang="en-US" sz="9600" dirty="0"/>
          </a:p>
          <a:p>
            <a:pPr marL="0" indent="0">
              <a:spcBef>
                <a:spcPts val="0"/>
              </a:spcBef>
              <a:buNone/>
            </a:pPr>
            <a:r>
              <a:rPr lang="en-US" sz="9600" b="1" dirty="0"/>
              <a:t>Water Use</a:t>
            </a:r>
          </a:p>
          <a:p>
            <a:pPr marL="0" indent="0">
              <a:spcBef>
                <a:spcPts val="0"/>
              </a:spcBef>
              <a:buNone/>
            </a:pPr>
            <a:endParaRPr lang="en-US" sz="9600" b="1" dirty="0"/>
          </a:p>
          <a:p>
            <a:pPr marL="0" indent="0">
              <a:spcBef>
                <a:spcPts val="0"/>
              </a:spcBef>
              <a:spcAft>
                <a:spcPts val="600"/>
              </a:spcAft>
              <a:buNone/>
            </a:pPr>
            <a:r>
              <a:rPr lang="en-US" sz="9600" dirty="0" smtClean="0"/>
              <a:t>Continuation of the analysis </a:t>
            </a:r>
            <a:r>
              <a:rPr lang="en-US" sz="9600" dirty="0"/>
              <a:t>of the water supply system, strategic documents, challenges, systematisation of information and conclusions</a:t>
            </a:r>
          </a:p>
          <a:p>
            <a:pPr marL="0" indent="0">
              <a:spcBef>
                <a:spcPts val="0"/>
              </a:spcBef>
              <a:spcAft>
                <a:spcPts val="600"/>
              </a:spcAft>
              <a:buNone/>
            </a:pPr>
            <a:r>
              <a:rPr lang="en-US" sz="9600" dirty="0"/>
              <a:t>Collection and analysis of data on water use in Odessa Region</a:t>
            </a:r>
          </a:p>
          <a:p>
            <a:pPr marL="0" indent="0">
              <a:spcBef>
                <a:spcPts val="0"/>
              </a:spcBef>
              <a:buNone/>
            </a:pPr>
            <a:endParaRPr lang="en-US" sz="9600" dirty="0"/>
          </a:p>
          <a:p>
            <a:pPr marL="0" indent="0">
              <a:spcBef>
                <a:spcPts val="0"/>
              </a:spcBef>
              <a:buNone/>
            </a:pPr>
            <a:r>
              <a:rPr lang="en-US" sz="9600" b="1" dirty="0"/>
              <a:t>General</a:t>
            </a:r>
          </a:p>
          <a:p>
            <a:pPr marL="0" indent="0">
              <a:spcBef>
                <a:spcPts val="0"/>
              </a:spcBef>
              <a:buNone/>
            </a:pPr>
            <a:endParaRPr lang="en-US" sz="9600" dirty="0"/>
          </a:p>
          <a:p>
            <a:pPr marL="0" indent="0">
              <a:spcBef>
                <a:spcPts val="0"/>
              </a:spcBef>
              <a:spcAft>
                <a:spcPts val="600"/>
              </a:spcAft>
              <a:buNone/>
            </a:pPr>
            <a:r>
              <a:rPr lang="en-US" sz="9600" dirty="0"/>
              <a:t>Summarising and presenting a summary of the analysis of various subgroups</a:t>
            </a:r>
          </a:p>
          <a:p>
            <a:pPr marL="0" indent="0">
              <a:spcBef>
                <a:spcPts val="0"/>
              </a:spcBef>
              <a:spcAft>
                <a:spcPts val="600"/>
              </a:spcAft>
              <a:buNone/>
            </a:pPr>
            <a:r>
              <a:rPr lang="en-US" sz="9600" dirty="0"/>
              <a:t>Preparation and submission of recommendations (including regarding filling data gaps)</a:t>
            </a:r>
          </a:p>
          <a:p>
            <a:pPr marL="0" indent="0">
              <a:spcBef>
                <a:spcPts val="0"/>
              </a:spcBef>
              <a:buNone/>
            </a:pPr>
            <a:endParaRPr lang="en-US" sz="2400" b="1" dirty="0"/>
          </a:p>
        </p:txBody>
      </p:sp>
    </p:spTree>
    <p:extLst>
      <p:ext uri="{BB962C8B-B14F-4D97-AF65-F5344CB8AC3E}">
        <p14:creationId xmlns:p14="http://schemas.microsoft.com/office/powerpoint/2010/main" val="2689302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D8240AA-842D-0F42-B9B0-F8B91A59ED08}"/>
              </a:ext>
            </a:extLst>
          </p:cNvPr>
          <p:cNvSpPr>
            <a:spLocks noGrp="1"/>
          </p:cNvSpPr>
          <p:nvPr>
            <p:ph idx="1"/>
          </p:nvPr>
        </p:nvSpPr>
        <p:spPr>
          <a:xfrm>
            <a:off x="528638" y="160021"/>
            <a:ext cx="11414833" cy="6018710"/>
          </a:xfrm>
        </p:spPr>
        <p:txBody>
          <a:bodyPr>
            <a:normAutofit lnSpcReduction="10000"/>
          </a:bodyPr>
          <a:lstStyle/>
          <a:p>
            <a:pPr marL="0" indent="0">
              <a:buNone/>
            </a:pPr>
            <a:r>
              <a:rPr lang="en-US" sz="4000" b="1" dirty="0">
                <a:solidFill>
                  <a:srgbClr val="0070C0"/>
                </a:solidFill>
              </a:rPr>
              <a:t>Results </a:t>
            </a:r>
            <a:r>
              <a:rPr lang="en-US" sz="4000" b="1" dirty="0" smtClean="0">
                <a:solidFill>
                  <a:srgbClr val="0070C0"/>
                </a:solidFill>
              </a:rPr>
              <a:t>presentation format</a:t>
            </a:r>
            <a:endParaRPr lang="en-US" sz="4000" b="1" dirty="0">
              <a:solidFill>
                <a:srgbClr val="0070C0"/>
              </a:solidFill>
            </a:endParaRPr>
          </a:p>
          <a:p>
            <a:pPr marL="0" indent="0">
              <a:buNone/>
            </a:pPr>
            <a:endParaRPr lang="en-US" dirty="0"/>
          </a:p>
          <a:p>
            <a:pPr marL="498475" indent="-498475" algn="just">
              <a:lnSpc>
                <a:spcPct val="100000"/>
              </a:lnSpc>
              <a:spcBef>
                <a:spcPts val="0"/>
              </a:spcBef>
              <a:spcAft>
                <a:spcPts val="1200"/>
              </a:spcAft>
              <a:buFont typeface="Wingdings" pitchFamily="2" charset="2"/>
              <a:buChar char="§"/>
            </a:pPr>
            <a:r>
              <a:rPr lang="en-US" dirty="0" smtClean="0"/>
              <a:t>Expert group meeting reports (June, September 2018)</a:t>
            </a:r>
          </a:p>
          <a:p>
            <a:pPr marL="498475" indent="-498475" algn="just">
              <a:lnSpc>
                <a:spcPct val="100000"/>
              </a:lnSpc>
              <a:spcBef>
                <a:spcPts val="0"/>
              </a:spcBef>
              <a:spcAft>
                <a:spcPts val="1200"/>
              </a:spcAft>
              <a:buFont typeface="Wingdings" pitchFamily="2" charset="2"/>
              <a:buChar char="§"/>
            </a:pPr>
            <a:r>
              <a:rPr lang="en-US" dirty="0" smtClean="0"/>
              <a:t>GEF </a:t>
            </a:r>
            <a:r>
              <a:rPr lang="en-US" dirty="0" err="1" smtClean="0"/>
              <a:t>Transboundary</a:t>
            </a:r>
            <a:r>
              <a:rPr lang="en-US" dirty="0" smtClean="0"/>
              <a:t> Diagnostic Analysis Section (Oct 2018)</a:t>
            </a:r>
          </a:p>
          <a:p>
            <a:pPr marL="498475" indent="-498475" algn="just">
              <a:lnSpc>
                <a:spcPct val="100000"/>
              </a:lnSpc>
              <a:spcBef>
                <a:spcPts val="0"/>
              </a:spcBef>
              <a:spcAft>
                <a:spcPts val="1200"/>
              </a:spcAft>
              <a:buFont typeface="Wingdings" pitchFamily="2" charset="2"/>
              <a:buChar char="§"/>
            </a:pPr>
            <a:r>
              <a:rPr lang="en-US" dirty="0" smtClean="0"/>
              <a:t>Extended Report - Annexes to the TDA (Dec 2018 - early 2019) </a:t>
            </a:r>
          </a:p>
          <a:p>
            <a:pPr marL="498475" indent="-498475" algn="just">
              <a:lnSpc>
                <a:spcPct val="100000"/>
              </a:lnSpc>
              <a:spcBef>
                <a:spcPts val="0"/>
              </a:spcBef>
              <a:spcAft>
                <a:spcPts val="1200"/>
              </a:spcAft>
              <a:buFont typeface="Wingdings" pitchFamily="2" charset="2"/>
              <a:buChar char="§"/>
            </a:pPr>
            <a:endParaRPr lang="en-US" dirty="0"/>
          </a:p>
          <a:p>
            <a:pPr marL="0" indent="0" algn="just">
              <a:lnSpc>
                <a:spcPct val="100000"/>
              </a:lnSpc>
              <a:spcBef>
                <a:spcPts val="0"/>
              </a:spcBef>
              <a:spcAft>
                <a:spcPts val="1200"/>
              </a:spcAft>
              <a:buNone/>
            </a:pPr>
            <a:r>
              <a:rPr lang="en-US" sz="4000" b="1" dirty="0">
                <a:solidFill>
                  <a:srgbClr val="0070C0"/>
                </a:solidFill>
              </a:rPr>
              <a:t>What has already been done </a:t>
            </a:r>
          </a:p>
          <a:p>
            <a:pPr marL="0" indent="0" algn="just">
              <a:lnSpc>
                <a:spcPct val="100000"/>
              </a:lnSpc>
              <a:spcBef>
                <a:spcPts val="0"/>
              </a:spcBef>
              <a:spcAft>
                <a:spcPts val="1200"/>
              </a:spcAft>
              <a:buNone/>
            </a:pPr>
            <a:r>
              <a:rPr lang="en-US" dirty="0" smtClean="0"/>
              <a:t>Two expert group meetings (Kiev, 18 June and Chisinau 14 Sept)</a:t>
            </a:r>
          </a:p>
          <a:p>
            <a:pPr marL="0" indent="0" algn="just">
              <a:lnSpc>
                <a:spcPct val="100000"/>
              </a:lnSpc>
              <a:spcBef>
                <a:spcPts val="0"/>
              </a:spcBef>
              <a:spcAft>
                <a:spcPts val="1200"/>
              </a:spcAft>
              <a:buNone/>
            </a:pPr>
            <a:r>
              <a:rPr lang="en-US" dirty="0" smtClean="0"/>
              <a:t>Principal coordination of analysis methods in subgroups</a:t>
            </a:r>
          </a:p>
          <a:p>
            <a:pPr marL="0" indent="0" algn="just">
              <a:lnSpc>
                <a:spcPct val="100000"/>
              </a:lnSpc>
              <a:spcBef>
                <a:spcPts val="0"/>
              </a:spcBef>
              <a:spcAft>
                <a:spcPts val="1200"/>
              </a:spcAft>
              <a:buNone/>
            </a:pPr>
            <a:r>
              <a:rPr lang="en-US" dirty="0" smtClean="0"/>
              <a:t>Consolidation of data sets for analysis (Moldova, Ukraine)</a:t>
            </a:r>
          </a:p>
          <a:p>
            <a:pPr marL="0" indent="0" algn="just">
              <a:lnSpc>
                <a:spcPct val="100000"/>
              </a:lnSpc>
              <a:spcBef>
                <a:spcPts val="0"/>
              </a:spcBef>
              <a:spcAft>
                <a:spcPts val="1200"/>
              </a:spcAft>
              <a:buNone/>
            </a:pPr>
            <a:r>
              <a:rPr lang="en-US" dirty="0" smtClean="0"/>
              <a:t>Start of the analysis, first results  </a:t>
            </a:r>
          </a:p>
        </p:txBody>
      </p:sp>
    </p:spTree>
    <p:extLst>
      <p:ext uri="{BB962C8B-B14F-4D97-AF65-F5344CB8AC3E}">
        <p14:creationId xmlns:p14="http://schemas.microsoft.com/office/powerpoint/2010/main" val="153918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D8240AA-842D-0F42-B9B0-F8B91A59ED08}"/>
              </a:ext>
            </a:extLst>
          </p:cNvPr>
          <p:cNvSpPr>
            <a:spLocks noGrp="1"/>
          </p:cNvSpPr>
          <p:nvPr>
            <p:ph idx="1"/>
          </p:nvPr>
        </p:nvSpPr>
        <p:spPr>
          <a:xfrm>
            <a:off x="528638" y="160021"/>
            <a:ext cx="11414833" cy="2203351"/>
          </a:xfrm>
        </p:spPr>
        <p:txBody>
          <a:bodyPr>
            <a:normAutofit/>
          </a:bodyPr>
          <a:lstStyle/>
          <a:p>
            <a:pPr marL="0" indent="0">
              <a:buNone/>
            </a:pPr>
            <a:r>
              <a:rPr lang="en-US" b="1" dirty="0">
                <a:solidFill>
                  <a:srgbClr val="0070C0"/>
                </a:solidFill>
              </a:rPr>
              <a:t>Analysis and first results: </a:t>
            </a:r>
            <a:r>
              <a:rPr lang="en-US" sz="4000" b="1" dirty="0">
                <a:solidFill>
                  <a:srgbClr val="0070C0"/>
                </a:solidFill>
              </a:rPr>
              <a:t>hydrology</a:t>
            </a:r>
          </a:p>
        </p:txBody>
      </p:sp>
      <p:graphicFrame>
        <p:nvGraphicFramePr>
          <p:cNvPr id="4" name="Диаграмма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61C0FE0-7A97-0242-9B1E-764F56CE528E}"/>
              </a:ext>
            </a:extLst>
          </p:cNvPr>
          <p:cNvGraphicFramePr/>
          <p:nvPr/>
        </p:nvGraphicFramePr>
        <p:xfrm>
          <a:off x="179512" y="980728"/>
          <a:ext cx="8784976" cy="5544617"/>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4A63A94-EE51-2043-8103-BF08CA763CEB}"/>
              </a:ext>
            </a:extLst>
          </p:cNvPr>
          <p:cNvSpPr txBox="1"/>
          <p:nvPr/>
        </p:nvSpPr>
        <p:spPr>
          <a:xfrm>
            <a:off x="9087727" y="751039"/>
            <a:ext cx="2855743" cy="5878532"/>
          </a:xfrm>
          <a:prstGeom prst="rect">
            <a:avLst/>
          </a:prstGeom>
          <a:noFill/>
        </p:spPr>
        <p:txBody>
          <a:bodyPr wrap="square" rtlCol="0">
            <a:spAutoFit/>
          </a:bodyPr>
          <a:lstStyle/>
          <a:p>
            <a:endParaRPr lang="en-US" sz="2800" dirty="0"/>
          </a:p>
          <a:p>
            <a:pPr algn="just">
              <a:spcAft>
                <a:spcPts val="1200"/>
              </a:spcAft>
            </a:pPr>
            <a:r>
              <a:rPr lang="en-US" sz="2800" dirty="0"/>
              <a:t>Daily data from  gauging stations:</a:t>
            </a:r>
          </a:p>
          <a:p>
            <a:pPr marL="457200" indent="-457200" algn="just">
              <a:spcAft>
                <a:spcPts val="1200"/>
              </a:spcAft>
              <a:buFontTx/>
              <a:buChar char="-"/>
            </a:pPr>
            <a:r>
              <a:rPr lang="en-US" sz="2800" dirty="0"/>
              <a:t>Zaleschiki</a:t>
            </a:r>
          </a:p>
          <a:p>
            <a:pPr marL="457200" indent="-457200" algn="just">
              <a:spcAft>
                <a:spcPts val="1200"/>
              </a:spcAft>
              <a:buFontTx/>
              <a:buChar char="-"/>
            </a:pPr>
            <a:r>
              <a:rPr lang="en-US" sz="2800" dirty="0"/>
              <a:t>Mogilev-Podolsky</a:t>
            </a:r>
          </a:p>
          <a:p>
            <a:pPr marL="457200" indent="-457200" algn="just">
              <a:spcAft>
                <a:spcPts val="1200"/>
              </a:spcAft>
              <a:buFontTx/>
              <a:buChar char="-"/>
            </a:pPr>
            <a:r>
              <a:rPr lang="en-US" sz="2800" dirty="0" smtClean="0"/>
              <a:t>Bender</a:t>
            </a:r>
            <a:endParaRPr lang="en-US" sz="2800" dirty="0"/>
          </a:p>
          <a:p>
            <a:endParaRPr lang="en-US" sz="2800" dirty="0"/>
          </a:p>
          <a:p>
            <a:endParaRPr lang="en-US" sz="2800" dirty="0"/>
          </a:p>
          <a:p>
            <a:r>
              <a:rPr lang="en-US" sz="2800" dirty="0"/>
              <a:t>Method: WFD Guidance Document No. 31</a:t>
            </a:r>
          </a:p>
        </p:txBody>
      </p:sp>
    </p:spTree>
    <p:extLst>
      <p:ext uri="{BB962C8B-B14F-4D97-AF65-F5344CB8AC3E}">
        <p14:creationId xmlns:p14="http://schemas.microsoft.com/office/powerpoint/2010/main" val="1510567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F4FBD2-C718-A44E-A35B-C565F37055D2}"/>
              </a:ext>
            </a:extLst>
          </p:cNvPr>
          <p:cNvSpPr/>
          <p:nvPr/>
        </p:nvSpPr>
        <p:spPr>
          <a:xfrm>
            <a:off x="239150" y="219951"/>
            <a:ext cx="11338560" cy="2677656"/>
          </a:xfrm>
          <a:prstGeom prst="rect">
            <a:avLst/>
          </a:prstGeom>
        </p:spPr>
        <p:txBody>
          <a:bodyPr wrap="square">
            <a:spAutoFit/>
          </a:bodyPr>
          <a:lstStyle/>
          <a:p>
            <a:r>
              <a:rPr lang="en-US" sz="2800" b="1" dirty="0"/>
              <a:t>Climate </a:t>
            </a:r>
            <a:r>
              <a:rPr lang="en-US" sz="2800" b="1" dirty="0" smtClean="0"/>
              <a:t>change </a:t>
            </a:r>
            <a:r>
              <a:rPr lang="en-US" sz="2800" dirty="0" smtClean="0"/>
              <a:t>– </a:t>
            </a:r>
            <a:r>
              <a:rPr lang="en-US" sz="2800" dirty="0"/>
              <a:t>a flow rate increase, compared to the 1950s-1980s of the 20th century, during a cold period of the year: a minimum flow rate increased by 18–73% and the maximum flow rate increased by 2–4% at Zaleschiki station.
</a:t>
            </a:r>
            <a:r>
              <a:rPr dirty="0"/>
              <a:t/>
            </a:r>
            <a:br>
              <a:rPr dirty="0"/>
            </a:br>
            <a:r>
              <a:rPr lang="en-US" sz="2800" dirty="0"/>
              <a:t>.</a:t>
            </a:r>
          </a:p>
        </p:txBody>
      </p:sp>
      <p:pic>
        <p:nvPicPr>
          <p:cNvPr id="3" name="Conten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F287A9B-CBCC-E348-8480-DC62E870AB9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7624" y="4865581"/>
            <a:ext cx="4234376" cy="2216714"/>
          </a:xfrm>
        </p:spPr>
      </p:pic>
      <p:graphicFrame>
        <p:nvGraphicFramePr>
          <p:cNvPr id="5" name="Содержимое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EA3BF29-CB7D-D049-B0E9-E64AE6D24215}"/>
              </a:ext>
            </a:extLst>
          </p:cNvPr>
          <p:cNvGraphicFramePr>
            <a:graphicFrameLocks/>
          </p:cNvGraphicFramePr>
          <p:nvPr>
            <p:extLst>
              <p:ext uri="{D42A27DB-BD31-4B8C-83A1-F6EECF244321}">
                <p14:modId xmlns:p14="http://schemas.microsoft.com/office/powerpoint/2010/main" val="1642555304"/>
              </p:ext>
            </p:extLst>
          </p:nvPr>
        </p:nvGraphicFramePr>
        <p:xfrm>
          <a:off x="365760" y="2928385"/>
          <a:ext cx="4178105" cy="207450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Содержимое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857BFB-945E-3F4E-8A83-759DC4C08DBD}"/>
              </a:ext>
            </a:extLst>
          </p:cNvPr>
          <p:cNvGraphicFramePr>
            <a:graphicFrameLocks/>
          </p:cNvGraphicFramePr>
          <p:nvPr>
            <p:extLst>
              <p:ext uri="{D42A27DB-BD31-4B8C-83A1-F6EECF244321}">
                <p14:modId xmlns:p14="http://schemas.microsoft.com/office/powerpoint/2010/main" val="1745546813"/>
              </p:ext>
            </p:extLst>
          </p:nvPr>
        </p:nvGraphicFramePr>
        <p:xfrm>
          <a:off x="4916658" y="2861782"/>
          <a:ext cx="6661052" cy="207450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Содержимое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F75F83E-AC54-D24C-BE4C-4918262E5BDC}"/>
              </a:ext>
            </a:extLst>
          </p:cNvPr>
          <p:cNvGraphicFramePr>
            <a:graphicFrameLocks/>
          </p:cNvGraphicFramePr>
          <p:nvPr>
            <p:extLst>
              <p:ext uri="{D42A27DB-BD31-4B8C-83A1-F6EECF244321}">
                <p14:modId xmlns:p14="http://schemas.microsoft.com/office/powerpoint/2010/main" val="3403718332"/>
              </p:ext>
            </p:extLst>
          </p:nvPr>
        </p:nvGraphicFramePr>
        <p:xfrm>
          <a:off x="4916658" y="4995728"/>
          <a:ext cx="6641613" cy="195642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515976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F4FBD2-C718-A44E-A35B-C565F37055D2}"/>
              </a:ext>
            </a:extLst>
          </p:cNvPr>
          <p:cNvSpPr/>
          <p:nvPr/>
        </p:nvSpPr>
        <p:spPr>
          <a:xfrm>
            <a:off x="239150" y="219951"/>
            <a:ext cx="11338560" cy="1815882"/>
          </a:xfrm>
          <a:prstGeom prst="rect">
            <a:avLst/>
          </a:prstGeom>
        </p:spPr>
        <p:txBody>
          <a:bodyPr wrap="square">
            <a:spAutoFit/>
          </a:bodyPr>
          <a:lstStyle/>
          <a:p>
            <a:r>
              <a:rPr lang="en-US" sz="2800" b="1" dirty="0"/>
              <a:t>Reservoir and climate </a:t>
            </a:r>
            <a:r>
              <a:rPr lang="en-US" sz="2800" b="1" dirty="0" smtClean="0"/>
              <a:t>impact </a:t>
            </a:r>
            <a:r>
              <a:rPr lang="en-US" sz="2800" dirty="0" smtClean="0"/>
              <a:t>(</a:t>
            </a:r>
            <a:r>
              <a:rPr lang="en-US" sz="2800" dirty="0"/>
              <a:t>Mogilev-Podolsky and </a:t>
            </a:r>
            <a:r>
              <a:rPr lang="en-US" sz="2800" dirty="0" smtClean="0"/>
              <a:t>Bender): </a:t>
            </a:r>
            <a:r>
              <a:rPr lang="en-US" sz="2800" dirty="0"/>
              <a:t>a 15–25% reduction in the maximum spring flow (except for May) and an increase in the minimum flow by 35% to 100% or more, depending on the averaging period. </a:t>
            </a:r>
            <a:endParaRPr lang="en-US" dirty="0"/>
          </a:p>
        </p:txBody>
      </p:sp>
      <p:graphicFrame>
        <p:nvGraphicFramePr>
          <p:cNvPr id="3" name="Содержимое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F4C02E1-7353-9B43-8B15-9DB2D24BCCBC}"/>
              </a:ext>
            </a:extLst>
          </p:cNvPr>
          <p:cNvGraphicFramePr>
            <a:graphicFrameLocks noGrp="1"/>
          </p:cNvGraphicFramePr>
          <p:nvPr>
            <p:ph idx="1"/>
            <p:extLst>
              <p:ext uri="{D42A27DB-BD31-4B8C-83A1-F6EECF244321}">
                <p14:modId xmlns:p14="http://schemas.microsoft.com/office/powerpoint/2010/main" val="3494504905"/>
              </p:ext>
            </p:extLst>
          </p:nvPr>
        </p:nvGraphicFramePr>
        <p:xfrm>
          <a:off x="239150" y="3082273"/>
          <a:ext cx="3699804" cy="1714810"/>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3F1F20B-7F28-7242-AFD5-42C3A0EDB7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02919" y="4939220"/>
            <a:ext cx="3172265" cy="1918780"/>
          </a:xfrm>
          <a:prstGeom prst="rect">
            <a:avLst/>
          </a:prstGeom>
        </p:spPr>
      </p:pic>
      <p:pic>
        <p:nvPicPr>
          <p:cNvPr id="5"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2EF9EAB-65CE-5A4B-B795-C7EE1E6D9D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938954" y="4765727"/>
            <a:ext cx="3742006" cy="2217058"/>
          </a:xfrm>
          <a:prstGeom prst="rect">
            <a:avLst/>
          </a:prstGeom>
        </p:spPr>
      </p:pic>
      <p:graphicFrame>
        <p:nvGraphicFramePr>
          <p:cNvPr id="8" name="Содержимое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9EE4E60-C54B-C94B-ACD6-3CA19D45991F}"/>
              </a:ext>
            </a:extLst>
          </p:cNvPr>
          <p:cNvGraphicFramePr>
            <a:graphicFrameLocks/>
          </p:cNvGraphicFramePr>
          <p:nvPr>
            <p:extLst>
              <p:ext uri="{D42A27DB-BD31-4B8C-83A1-F6EECF244321}">
                <p14:modId xmlns:p14="http://schemas.microsoft.com/office/powerpoint/2010/main" val="2692239434"/>
              </p:ext>
            </p:extLst>
          </p:nvPr>
        </p:nvGraphicFramePr>
        <p:xfrm>
          <a:off x="4127659" y="3011934"/>
          <a:ext cx="5419577" cy="185548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332068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F4FBD2-C718-A44E-A35B-C565F37055D2}"/>
              </a:ext>
            </a:extLst>
          </p:cNvPr>
          <p:cNvSpPr/>
          <p:nvPr/>
        </p:nvSpPr>
        <p:spPr>
          <a:xfrm>
            <a:off x="337625" y="0"/>
            <a:ext cx="11338560" cy="2246769"/>
          </a:xfrm>
          <a:prstGeom prst="rect">
            <a:avLst/>
          </a:prstGeom>
        </p:spPr>
        <p:txBody>
          <a:bodyPr wrap="square">
            <a:spAutoFit/>
          </a:bodyPr>
          <a:lstStyle/>
          <a:p>
            <a:r>
              <a:rPr lang="en-US" sz="2800" b="1" dirty="0"/>
              <a:t>Reservoir impact</a:t>
            </a:r>
            <a:r>
              <a:rPr lang="en-US" sz="2800" dirty="0"/>
              <a:t>: the same characteristics when comparing different gauging stations during the modern period of 1991-2015: an increase in the minimum and a decrease in the maximum flow in Mogilev-Podolsky compared to the total inflow to it and in Bender compared to Mogilev-Podolsky. </a:t>
            </a:r>
          </a:p>
        </p:txBody>
      </p:sp>
      <p:graphicFrame>
        <p:nvGraphicFramePr>
          <p:cNvPr id="7" name="Содержимое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76CCE34-B31C-C843-8863-FF6B19C0541B}"/>
              </a:ext>
            </a:extLst>
          </p:cNvPr>
          <p:cNvGraphicFramePr>
            <a:graphicFrameLocks noGrp="1"/>
          </p:cNvGraphicFramePr>
          <p:nvPr>
            <p:ph idx="1"/>
            <p:extLst>
              <p:ext uri="{D42A27DB-BD31-4B8C-83A1-F6EECF244321}">
                <p14:modId xmlns:p14="http://schemas.microsoft.com/office/powerpoint/2010/main" val="1595858701"/>
              </p:ext>
            </p:extLst>
          </p:nvPr>
        </p:nvGraphicFramePr>
        <p:xfrm>
          <a:off x="886266" y="3344027"/>
          <a:ext cx="3896750" cy="155153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Содержимое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40DA22F-6E47-114E-833E-CE519AA2A26F}"/>
              </a:ext>
            </a:extLst>
          </p:cNvPr>
          <p:cNvGraphicFramePr>
            <a:graphicFrameLocks/>
          </p:cNvGraphicFramePr>
          <p:nvPr>
            <p:extLst>
              <p:ext uri="{D42A27DB-BD31-4B8C-83A1-F6EECF244321}">
                <p14:modId xmlns:p14="http://schemas.microsoft.com/office/powerpoint/2010/main" val="3758224438"/>
              </p:ext>
            </p:extLst>
          </p:nvPr>
        </p:nvGraphicFramePr>
        <p:xfrm>
          <a:off x="886265" y="5303520"/>
          <a:ext cx="3896750" cy="15544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Содержимое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25F3399-AF59-2E46-BC12-346F84D4AAD3}"/>
              </a:ext>
            </a:extLst>
          </p:cNvPr>
          <p:cNvGraphicFramePr>
            <a:graphicFrameLocks/>
          </p:cNvGraphicFramePr>
          <p:nvPr>
            <p:extLst>
              <p:ext uri="{D42A27DB-BD31-4B8C-83A1-F6EECF244321}">
                <p14:modId xmlns:p14="http://schemas.microsoft.com/office/powerpoint/2010/main" val="831041096"/>
              </p:ext>
            </p:extLst>
          </p:nvPr>
        </p:nvGraphicFramePr>
        <p:xfrm>
          <a:off x="5394129" y="5242458"/>
          <a:ext cx="5100369" cy="177892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Содержимое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BF775C6-E28B-ED49-9D8B-639176506308}"/>
              </a:ext>
            </a:extLst>
          </p:cNvPr>
          <p:cNvGraphicFramePr>
            <a:graphicFrameLocks/>
          </p:cNvGraphicFramePr>
          <p:nvPr>
            <p:extLst>
              <p:ext uri="{D42A27DB-BD31-4B8C-83A1-F6EECF244321}">
                <p14:modId xmlns:p14="http://schemas.microsoft.com/office/powerpoint/2010/main" val="2203641500"/>
              </p:ext>
            </p:extLst>
          </p:nvPr>
        </p:nvGraphicFramePr>
        <p:xfrm>
          <a:off x="5394129" y="3347084"/>
          <a:ext cx="5100369" cy="182982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7148660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Облака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fontScheme name="Облака">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Облака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fontScheme name="Облака">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Облака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fontScheme name="Облака">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Облака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fontScheme name="Облака">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Облака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fontScheme name="Облака">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Облака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fontScheme name="Облака">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Облака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fontScheme name="Облака">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Облака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fontScheme name="Облака">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Облака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fontScheme name="Облака">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Облака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fontScheme name="Облака">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598</TotalTime>
  <Words>2542</Words>
  <Application>Microsoft Office PowerPoint</Application>
  <PresentationFormat>Произвольный</PresentationFormat>
  <Paragraphs>476</Paragraphs>
  <Slides>42</Slides>
  <Notes>11</Notes>
  <HiddenSlides>0</HiddenSlides>
  <MMClips>0</MMClips>
  <ScaleCrop>false</ScaleCrop>
  <HeadingPairs>
    <vt:vector size="6" baseType="variant">
      <vt:variant>
        <vt:lpstr>Тема</vt:lpstr>
      </vt:variant>
      <vt:variant>
        <vt:i4>1</vt:i4>
      </vt:variant>
      <vt:variant>
        <vt:lpstr>Внедренные серверы OLE</vt:lpstr>
      </vt:variant>
      <vt:variant>
        <vt:i4>3</vt:i4>
      </vt:variant>
      <vt:variant>
        <vt:lpstr>Заголовки слайдов</vt:lpstr>
      </vt:variant>
      <vt:variant>
        <vt:i4>42</vt:i4>
      </vt:variant>
    </vt:vector>
  </HeadingPairs>
  <TitlesOfParts>
    <vt:vector size="46" baseType="lpstr">
      <vt:lpstr>Тема Office</vt:lpstr>
      <vt:lpstr>Диаграмма</vt:lpstr>
      <vt:lpstr>Document</vt:lpstr>
      <vt:lpstr>Документ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Key Monographs and Publications</vt:lpstr>
      <vt:lpstr>Sampling Stations  and  Periods  of Hydrobiological  Monitoring (EQMD)</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Bacterial Plankton and Chemical Parameters of Water in the DNIESTER</vt:lpstr>
      <vt:lpstr>Long-term dynamics of abundance (N) and biomass (B) of phytoplankton in the upper reaches of the Dniester River in the territory of Moldova (Naslavcea + Soroca + Camenca), annual mean</vt:lpstr>
      <vt:lpstr>According to available expert estimates, the degree of overgrowth was in the range of 0.7-1% before construction, 10-15% in the 1980s, and is about 85% of the water area presently. Data are required for analysis.</vt:lpstr>
      <vt:lpstr>Dniester Overgrowth Evolution According to T.D. Sharapanovskaya (1999)</vt:lpstr>
      <vt:lpstr>Ichthyofauna Status in Dniester River Section Between Naslavcea and Camenca 1950-1959 and 1996-2000</vt:lpstr>
      <vt:lpstr>Презентация PowerPoint</vt:lpstr>
      <vt:lpstr>Презентация PowerPoint</vt:lpstr>
      <vt:lpstr>Презентация PowerPoint</vt:lpstr>
      <vt:lpstr>Презентация PowerPoint</vt:lpstr>
      <vt:lpstr>Презентация PowerPoint</vt:lpstr>
      <vt:lpstr>Annual Water Flow below the Dniester Reservoir (effective Operation Rules)</vt:lpstr>
      <vt:lpstr>Annual Flow of the Dniester River (Bender) and Water Use in the Basin in the Extremely Dry Year of 2007, mln. m3 (irrigation of 40 thou ha in Moldova)</vt:lpstr>
      <vt:lpstr>Презентация PowerPoint</vt:lpstr>
      <vt:lpstr>Situational Analysis at Chisinau Water Intake</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Microsoft Office</dc:creator>
  <cp:lastModifiedBy>Lena</cp:lastModifiedBy>
  <cp:revision>137</cp:revision>
  <dcterms:created xsi:type="dcterms:W3CDTF">2018-06-17T21:09:04Z</dcterms:created>
  <dcterms:modified xsi:type="dcterms:W3CDTF">2018-10-17T14:16:23Z</dcterms:modified>
</cp:coreProperties>
</file>