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30387925" cy="2138521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2" d="100"/>
          <a:sy n="22" d="100"/>
        </p:scale>
        <p:origin x="-1302" y="-102"/>
      </p:cViewPr>
      <p:guideLst>
        <p:guide orient="horz" pos="6735"/>
        <p:guide pos="957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BAB864-E32A-4090-B662-5AB52B820AE8}" type="datetimeFigureOut">
              <a:rPr lang="uk-UA" smtClean="0"/>
              <a:t>15.10.2018</a:t>
            </a:fld>
            <a:endParaRPr lang="en-US"/>
          </a:p>
        </p:txBody>
      </p:sp>
      <p:sp>
        <p:nvSpPr>
          <p:cNvPr id="4" name="Образ слайда 3"/>
          <p:cNvSpPr>
            <a:spLocks noGrp="1" noRot="1" noChangeAspect="1"/>
          </p:cNvSpPr>
          <p:nvPr>
            <p:ph type="sldImg" idx="2"/>
          </p:nvPr>
        </p:nvSpPr>
        <p:spPr>
          <a:xfrm>
            <a:off x="993775" y="685800"/>
            <a:ext cx="487045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17604C-2E00-4026-AE11-E2D8CC83987A}" type="slidenum">
              <a:rPr lang="uk-UA" smtClean="0"/>
              <a:t>‹#›</a:t>
            </a:fld>
            <a:endParaRPr lang="en-US"/>
          </a:p>
        </p:txBody>
      </p:sp>
    </p:spTree>
    <p:extLst>
      <p:ext uri="{BB962C8B-B14F-4D97-AF65-F5344CB8AC3E}">
        <p14:creationId xmlns:p14="http://schemas.microsoft.com/office/powerpoint/2010/main" val="244950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2" y="-5806"/>
            <a:ext cx="30387300" cy="21396825"/>
          </a:xfrm>
          <a:prstGeom prst="rect">
            <a:avLst/>
          </a:prstGeom>
        </p:spPr>
      </p:pic>
      <p:sp>
        <p:nvSpPr>
          <p:cNvPr id="3" name="Номер слайда 2"/>
          <p:cNvSpPr>
            <a:spLocks noGrp="1"/>
          </p:cNvSpPr>
          <p:nvPr>
            <p:ph type="sldNum" sz="quarter" idx="10"/>
          </p:nvPr>
        </p:nvSpPr>
        <p:spPr/>
        <p:txBody>
          <a:bodyPr/>
          <a:lstStyle>
            <a:lvl1pPr>
              <a:defRPr sz="3900">
                <a:latin typeface="Times New Roman" pitchFamily="18" charset="0"/>
                <a:cs typeface="Times New Roman" pitchFamily="18" charset="0"/>
              </a:defRPr>
            </a:lvl1pPr>
          </a:lstStyle>
          <a:p>
            <a:fld id="{B2B6B5FB-33C2-4413-AB43-6CEECC7A5740}"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2" y="-5806"/>
            <a:ext cx="30387300" cy="21396825"/>
          </a:xfrm>
          <a:prstGeom prst="rect">
            <a:avLst/>
          </a:prstGeom>
        </p:spPr>
      </p:pic>
      <p:sp>
        <p:nvSpPr>
          <p:cNvPr id="3" name="Номер слайда 2"/>
          <p:cNvSpPr>
            <a:spLocks noGrp="1"/>
          </p:cNvSpPr>
          <p:nvPr>
            <p:ph type="sldNum" sz="quarter" idx="10"/>
          </p:nvPr>
        </p:nvSpPr>
        <p:spPr/>
        <p:txBody>
          <a:bodyPr/>
          <a:lstStyle>
            <a:lvl1pPr>
              <a:defRPr sz="3900">
                <a:latin typeface="Times New Roman" pitchFamily="18" charset="0"/>
                <a:cs typeface="Times New Roman" pitchFamily="18" charset="0"/>
              </a:defRPr>
            </a:lvl1pPr>
          </a:lstStyle>
          <a:p>
            <a:fld id="{B2B6B5FB-33C2-4413-AB43-6CEECC7A5740}" type="slidenum">
              <a:rPr lang="uk-UA" smtClean="0"/>
              <a:pPr/>
              <a:t>‹#›</a:t>
            </a:fld>
            <a:endParaRPr lang="uk-UA"/>
          </a:p>
        </p:txBody>
      </p:sp>
      <p:pic>
        <p:nvPicPr>
          <p:cNvPr id="5" name="Рисунок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70" y="-3864"/>
            <a:ext cx="30396264" cy="21392941"/>
          </a:xfrm>
          <a:prstGeom prst="rect">
            <a:avLst/>
          </a:prstGeom>
        </p:spPr>
      </p:pic>
    </p:spTree>
    <p:extLst>
      <p:ext uri="{BB962C8B-B14F-4D97-AF65-F5344CB8AC3E}">
        <p14:creationId xmlns:p14="http://schemas.microsoft.com/office/powerpoint/2010/main" val="12487630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Номер слайда 1"/>
          <p:cNvSpPr>
            <a:spLocks noGrp="1"/>
          </p:cNvSpPr>
          <p:nvPr>
            <p:ph type="sldNum" sz="quarter" idx="4"/>
          </p:nvPr>
        </p:nvSpPr>
        <p:spPr>
          <a:xfrm>
            <a:off x="21777325" y="19821525"/>
            <a:ext cx="7091363" cy="1138238"/>
          </a:xfrm>
          <a:prstGeom prst="rect">
            <a:avLst/>
          </a:prstGeom>
        </p:spPr>
        <p:txBody>
          <a:bodyPr vert="horz" lIns="91440" tIns="45720" rIns="91440" bIns="45720" rtlCol="0" anchor="ctr"/>
          <a:lstStyle>
            <a:lvl1pPr algn="r">
              <a:defRPr sz="1200">
                <a:solidFill>
                  <a:schemeClr val="tx1">
                    <a:tint val="75000"/>
                  </a:schemeClr>
                </a:solidFill>
              </a:defRPr>
            </a:lvl1pPr>
          </a:lstStyle>
          <a:p>
            <a:fld id="{B2B6B5FB-33C2-4413-AB43-6CEECC7A5740}" type="slidenum">
              <a:rPr lang="uk-UA" smtClean="0"/>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524000" y="381000"/>
            <a:ext cx="27377135" cy="6864096"/>
          </a:xfrm>
          <a:prstGeom prst="rect">
            <a:avLst/>
          </a:prstGeom>
          <a:noFill/>
        </p:spPr>
        <p:txBody>
          <a:bodyPr vert="horz" wrap="square" lIns="0" tIns="0" rIns="0" bIns="0" rtlCol="0">
            <a:normAutofit/>
          </a:bodyPr>
          <a:lstStyle/>
          <a:p>
            <a:pPr algn="ctr"/>
            <a:r>
              <a:rPr lang="en-US" sz="6200" b="1" dirty="0" smtClean="0">
                <a:solidFill>
                  <a:srgbClr val="000099"/>
                </a:solidFill>
                <a:latin typeface="Times New Roman" pitchFamily="18" charset="0"/>
              </a:rPr>
              <a:t>Brief Overview of the Operation Rules for the Dniester Hydropower Complex (HPP and PSPP Dniester Cascade) with Buffer Reservoir NHL of 77.10 M</a:t>
            </a:r>
            <a:endParaRPr lang="en-US" sz="6200" b="1" dirty="0">
              <a:solidFill>
                <a:srgbClr val="000099"/>
              </a:solidFill>
              <a:latin typeface="Times New Roman" pitchFamily="18" charset="0"/>
            </a:endParaRPr>
          </a:p>
        </p:txBody>
      </p:sp>
      <p:sp>
        <p:nvSpPr>
          <p:cNvPr id="4" name="Номер слайда 3"/>
          <p:cNvSpPr>
            <a:spLocks noGrp="1"/>
          </p:cNvSpPr>
          <p:nvPr>
            <p:ph type="sldNum" sz="quarter" idx="10"/>
          </p:nvPr>
        </p:nvSpPr>
        <p:spPr/>
        <p:txBody>
          <a:bodyPr/>
          <a:lstStyle/>
          <a:p>
            <a:fld id="{B2B6B5FB-33C2-4413-AB43-6CEECC7A5740}" type="slidenum">
              <a:rPr lang="uk-UA" smtClean="0"/>
              <a:t>1</a:t>
            </a:fld>
            <a:endParaRPr lang="en-US"/>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238579193"/>
              </p:ext>
            </p:extLst>
          </p:nvPr>
        </p:nvGraphicFramePr>
        <p:xfrm>
          <a:off x="1511808" y="11478768"/>
          <a:ext cx="27364944" cy="9125712"/>
        </p:xfrm>
        <a:graphic>
          <a:graphicData uri="http://schemas.openxmlformats.org/drawingml/2006/table">
            <a:tbl>
              <a:tblPr/>
              <a:tblGrid>
                <a:gridCol w="7040880"/>
                <a:gridCol w="2264664"/>
                <a:gridCol w="2258568"/>
                <a:gridCol w="2261616"/>
                <a:gridCol w="2258568"/>
                <a:gridCol w="2252472"/>
                <a:gridCol w="2252472"/>
                <a:gridCol w="2249424"/>
                <a:gridCol w="2279904"/>
                <a:gridCol w="2246376"/>
              </a:tblGrid>
              <a:tr h="1325880">
                <a:tc rowSpan="2">
                  <a:txBody>
                    <a:bodyPr/>
                    <a:lstStyle/>
                    <a:p>
                      <a:pPr marL="139700" indent="0" algn="ctr"/>
                      <a:r>
                        <a:rPr lang="en-US" sz="3700" dirty="0">
                          <a:latin typeface="Arial" pitchFamily="34" charset="0"/>
                        </a:rPr>
                        <a:t>Indicator</a:t>
                      </a:r>
                    </a:p>
                  </a:txBody>
                  <a:tcPr marL="0" marR="0" marT="0" marB="0" anchor="ctr"/>
                </a:tc>
                <a:tc gridSpan="9">
                  <a:txBody>
                    <a:bodyPr/>
                    <a:lstStyle/>
                    <a:p>
                      <a:pPr indent="0" algn="ctr"/>
                      <a:r>
                        <a:rPr lang="en-US" sz="3700" dirty="0">
                          <a:latin typeface="Arial" pitchFamily="34" charset="0"/>
                        </a:rPr>
                        <a:t>Flood frequency, %</a:t>
                      </a:r>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c hMerge="1">
                  <a:txBody>
                    <a:bodyPr/>
                    <a:lstStyle/>
                    <a:p>
                      <a:endParaRPr sz="6300"/>
                    </a:p>
                  </a:txBody>
                  <a:tcPr marL="0" marR="0" marT="0" marB="0"/>
                </a:tc>
              </a:tr>
              <a:tr h="1088136">
                <a:tc vMerge="1">
                  <a:txBody>
                    <a:bodyPr/>
                    <a:lstStyle/>
                    <a:p>
                      <a:endParaRPr sz="5200"/>
                    </a:p>
                  </a:txBody>
                  <a:tcPr marL="0" marR="0" marT="0" marB="0"/>
                </a:tc>
                <a:tc>
                  <a:txBody>
                    <a:bodyPr/>
                    <a:lstStyle/>
                    <a:p>
                      <a:pPr indent="0" algn="ctr"/>
                      <a:r>
                        <a:rPr lang="en-US" sz="3700" dirty="0">
                          <a:latin typeface="Arial" pitchFamily="34" charset="0"/>
                        </a:rPr>
                        <a:t>0.01</a:t>
                      </a:r>
                    </a:p>
                  </a:txBody>
                  <a:tcPr marL="0" marR="0" marT="0" marB="0"/>
                </a:tc>
                <a:tc>
                  <a:txBody>
                    <a:bodyPr/>
                    <a:lstStyle/>
                    <a:p>
                      <a:pPr indent="0" algn="ctr"/>
                      <a:r>
                        <a:rPr lang="en-US" sz="3700" dirty="0">
                          <a:latin typeface="Arial" pitchFamily="34" charset="0"/>
                        </a:rPr>
                        <a:t>0.1</a:t>
                      </a:r>
                    </a:p>
                  </a:txBody>
                  <a:tcPr marL="0" marR="0" marT="0" marB="0"/>
                </a:tc>
                <a:tc>
                  <a:txBody>
                    <a:bodyPr/>
                    <a:lstStyle/>
                    <a:p>
                      <a:pPr indent="0" algn="ctr"/>
                      <a:r>
                        <a:rPr lang="en-US" sz="3700" dirty="0">
                          <a:latin typeface="Arial" pitchFamily="34" charset="0"/>
                        </a:rPr>
                        <a:t>0.5</a:t>
                      </a:r>
                    </a:p>
                  </a:txBody>
                  <a:tcPr marL="0" marR="0" marT="0" marB="0"/>
                </a:tc>
                <a:tc>
                  <a:txBody>
                    <a:bodyPr/>
                    <a:lstStyle/>
                    <a:p>
                      <a:pPr indent="0" algn="ctr"/>
                      <a:r>
                        <a:rPr lang="en-US" sz="3700" dirty="0">
                          <a:latin typeface="Arial" pitchFamily="34" charset="0"/>
                        </a:rPr>
                        <a:t>1</a:t>
                      </a:r>
                    </a:p>
                  </a:txBody>
                  <a:tcPr marL="0" marR="0" marT="0" marB="0"/>
                </a:tc>
                <a:tc>
                  <a:txBody>
                    <a:bodyPr/>
                    <a:lstStyle/>
                    <a:p>
                      <a:pPr indent="0" algn="ctr"/>
                      <a:r>
                        <a:rPr lang="en-US" sz="3700" dirty="0">
                          <a:latin typeface="Arial" pitchFamily="34" charset="0"/>
                        </a:rPr>
                        <a:t>5</a:t>
                      </a:r>
                    </a:p>
                  </a:txBody>
                  <a:tcPr marL="0" marR="0" marT="0" marB="0"/>
                </a:tc>
                <a:tc>
                  <a:txBody>
                    <a:bodyPr/>
                    <a:lstStyle/>
                    <a:p>
                      <a:pPr indent="0" algn="ctr"/>
                      <a:r>
                        <a:rPr lang="en-US" sz="3700" dirty="0">
                          <a:latin typeface="Arial" pitchFamily="34" charset="0"/>
                        </a:rPr>
                        <a:t>10</a:t>
                      </a:r>
                    </a:p>
                  </a:txBody>
                  <a:tcPr marL="0" marR="0" marT="0" marB="0"/>
                </a:tc>
                <a:tc>
                  <a:txBody>
                    <a:bodyPr/>
                    <a:lstStyle/>
                    <a:p>
                      <a:pPr indent="0" algn="ctr"/>
                      <a:r>
                        <a:rPr lang="en-US" sz="3700" dirty="0">
                          <a:latin typeface="Arial" pitchFamily="34" charset="0"/>
                        </a:rPr>
                        <a:t>20</a:t>
                      </a:r>
                    </a:p>
                  </a:txBody>
                  <a:tcPr marL="0" marR="0" marT="0" marB="0"/>
                </a:tc>
                <a:tc>
                  <a:txBody>
                    <a:bodyPr/>
                    <a:lstStyle/>
                    <a:p>
                      <a:pPr indent="0" algn="ctr"/>
                      <a:r>
                        <a:rPr lang="en-US" sz="3700" dirty="0">
                          <a:latin typeface="Arial" pitchFamily="34" charset="0"/>
                        </a:rPr>
                        <a:t>50</a:t>
                      </a:r>
                    </a:p>
                  </a:txBody>
                  <a:tcPr marL="0" marR="0" marT="0" marB="0"/>
                </a:tc>
                <a:tc>
                  <a:txBody>
                    <a:bodyPr/>
                    <a:lstStyle/>
                    <a:p>
                      <a:pPr indent="0" algn="ctr"/>
                      <a:r>
                        <a:rPr lang="en-US" sz="3700" dirty="0">
                          <a:latin typeface="Arial" pitchFamily="34" charset="0"/>
                        </a:rPr>
                        <a:t>70</a:t>
                      </a:r>
                    </a:p>
                  </a:txBody>
                  <a:tcPr marL="0" marR="0" marT="0" marB="0"/>
                </a:tc>
              </a:tr>
              <a:tr h="1219200">
                <a:tc>
                  <a:txBody>
                    <a:bodyPr/>
                    <a:lstStyle/>
                    <a:p>
                      <a:pPr marL="114300" indent="0">
                        <a:lnSpc>
                          <a:spcPts val="4800"/>
                        </a:lnSpc>
                      </a:pPr>
                      <a:r>
                        <a:rPr lang="en-US" sz="3700" dirty="0">
                          <a:latin typeface="Arial" pitchFamily="34" charset="0"/>
                        </a:rPr>
                        <a:t>1 Maximum flow rate at Zalischyky gauging station, m</a:t>
                      </a:r>
                      <a:r>
                        <a:rPr lang="en-US" sz="3700" baseline="30000" dirty="0">
                          <a:latin typeface="Arial" pitchFamily="34" charset="0"/>
                        </a:rPr>
                        <a:t>3</a:t>
                      </a:r>
                      <a:r>
                        <a:rPr lang="en-US" sz="3700" dirty="0">
                          <a:latin typeface="Arial" pitchFamily="34" charset="0"/>
                        </a:rPr>
                        <a:t>/s</a:t>
                      </a:r>
                    </a:p>
                  </a:txBody>
                  <a:tcPr marL="0" marR="0" marT="0" marB="0" anchor="ctr"/>
                </a:tc>
                <a:tc>
                  <a:txBody>
                    <a:bodyPr/>
                    <a:lstStyle/>
                    <a:p>
                      <a:pPr marL="558800" indent="0"/>
                      <a:r>
                        <a:rPr lang="en-US" sz="3700" dirty="0">
                          <a:latin typeface="Arial" pitchFamily="34" charset="0"/>
                        </a:rPr>
                        <a:t>13260</a:t>
                      </a:r>
                    </a:p>
                  </a:txBody>
                  <a:tcPr marL="0" marR="0" marT="0" marB="0" anchor="ctr"/>
                </a:tc>
                <a:tc>
                  <a:txBody>
                    <a:bodyPr/>
                    <a:lstStyle/>
                    <a:p>
                      <a:pPr marL="622300" indent="0"/>
                      <a:r>
                        <a:rPr lang="en-US" sz="3700" dirty="0">
                          <a:latin typeface="Arial" pitchFamily="34" charset="0"/>
                        </a:rPr>
                        <a:t>8320</a:t>
                      </a:r>
                    </a:p>
                  </a:txBody>
                  <a:tcPr marL="0" marR="0" marT="0" marB="0" anchor="ctr"/>
                </a:tc>
                <a:tc>
                  <a:txBody>
                    <a:bodyPr/>
                    <a:lstStyle/>
                    <a:p>
                      <a:pPr marL="660400" indent="0"/>
                      <a:r>
                        <a:rPr lang="en-US" sz="3700" dirty="0">
                          <a:latin typeface="Arial" pitchFamily="34" charset="0"/>
                        </a:rPr>
                        <a:t>6000</a:t>
                      </a:r>
                    </a:p>
                  </a:txBody>
                  <a:tcPr marL="0" marR="0" marT="0" marB="0" anchor="ctr"/>
                </a:tc>
                <a:tc>
                  <a:txBody>
                    <a:bodyPr/>
                    <a:lstStyle/>
                    <a:p>
                      <a:pPr marL="647700" indent="0"/>
                      <a:r>
                        <a:rPr lang="en-US" sz="3700" dirty="0">
                          <a:latin typeface="Arial" pitchFamily="34" charset="0"/>
                        </a:rPr>
                        <a:t>5140</a:t>
                      </a:r>
                    </a:p>
                  </a:txBody>
                  <a:tcPr marL="0" marR="0" marT="0" marB="0" anchor="ctr"/>
                </a:tc>
                <a:tc>
                  <a:txBody>
                    <a:bodyPr/>
                    <a:lstStyle/>
                    <a:p>
                      <a:pPr marL="660400" indent="0"/>
                      <a:r>
                        <a:rPr lang="en-US" sz="3700" dirty="0">
                          <a:latin typeface="Arial" pitchFamily="34" charset="0"/>
                        </a:rPr>
                        <a:t>3400</a:t>
                      </a:r>
                    </a:p>
                  </a:txBody>
                  <a:tcPr marL="0" marR="0" marT="0" marB="0" anchor="ctr"/>
                </a:tc>
                <a:tc>
                  <a:txBody>
                    <a:bodyPr/>
                    <a:lstStyle/>
                    <a:p>
                      <a:pPr marL="622300" indent="0"/>
                      <a:r>
                        <a:rPr lang="en-US" sz="3700" dirty="0">
                          <a:latin typeface="Arial" pitchFamily="34" charset="0"/>
                        </a:rPr>
                        <a:t>2750</a:t>
                      </a:r>
                    </a:p>
                  </a:txBody>
                  <a:tcPr marL="0" marR="0" marT="0" marB="0" anchor="ctr"/>
                </a:tc>
                <a:tc>
                  <a:txBody>
                    <a:bodyPr/>
                    <a:lstStyle/>
                    <a:p>
                      <a:pPr marL="622300" indent="0"/>
                      <a:r>
                        <a:rPr lang="en-US" sz="3700" dirty="0">
                          <a:latin typeface="Arial" pitchFamily="34" charset="0"/>
                        </a:rPr>
                        <a:t>2130</a:t>
                      </a:r>
                    </a:p>
                  </a:txBody>
                  <a:tcPr marL="0" marR="0" marT="0" marB="0" anchor="ctr"/>
                </a:tc>
                <a:tc>
                  <a:txBody>
                    <a:bodyPr/>
                    <a:lstStyle/>
                    <a:p>
                      <a:pPr marL="647700" indent="0"/>
                      <a:r>
                        <a:rPr lang="en-US" sz="3700" dirty="0">
                          <a:latin typeface="Arial" pitchFamily="34" charset="0"/>
                        </a:rPr>
                        <a:t>1330</a:t>
                      </a:r>
                    </a:p>
                  </a:txBody>
                  <a:tcPr marL="0" marR="0" marT="0" marB="0" anchor="ctr"/>
                </a:tc>
                <a:tc>
                  <a:txBody>
                    <a:bodyPr/>
                    <a:lstStyle/>
                    <a:p>
                      <a:pPr marL="622300" indent="0"/>
                      <a:r>
                        <a:rPr lang="en-US" sz="3700" dirty="0">
                          <a:latin typeface="Arial" pitchFamily="34" charset="0"/>
                        </a:rPr>
                        <a:t>1000</a:t>
                      </a:r>
                    </a:p>
                  </a:txBody>
                  <a:tcPr marL="0" marR="0" marT="0" marB="0" anchor="ctr"/>
                </a:tc>
              </a:tr>
              <a:tr h="1219200">
                <a:tc>
                  <a:txBody>
                    <a:bodyPr/>
                    <a:lstStyle/>
                    <a:p>
                      <a:pPr marL="114300" indent="0">
                        <a:lnSpc>
                          <a:spcPts val="4800"/>
                        </a:lnSpc>
                      </a:pPr>
                      <a:r>
                        <a:rPr lang="en-US" sz="3700" dirty="0">
                          <a:latin typeface="Arial" pitchFamily="34" charset="0"/>
                        </a:rPr>
                        <a:t>2 Maximum flow discharge rate through the hydrosystem, m</a:t>
                      </a:r>
                      <a:r>
                        <a:rPr lang="en-US" sz="3700" baseline="30000" dirty="0">
                          <a:latin typeface="Arial" pitchFamily="34" charset="0"/>
                        </a:rPr>
                        <a:t>3</a:t>
                      </a:r>
                      <a:r>
                        <a:rPr lang="en-US" sz="3700" dirty="0">
                          <a:latin typeface="Arial" pitchFamily="34" charset="0"/>
                        </a:rPr>
                        <a:t>/s</a:t>
                      </a:r>
                    </a:p>
                  </a:txBody>
                  <a:tcPr marL="0" marR="0" marT="0" marB="0" anchor="ctr"/>
                </a:tc>
                <a:tc>
                  <a:txBody>
                    <a:bodyPr/>
                    <a:lstStyle/>
                    <a:p>
                      <a:pPr marL="558800" indent="0"/>
                      <a:r>
                        <a:rPr lang="en-US" sz="3700" dirty="0">
                          <a:latin typeface="Arial" pitchFamily="34" charset="0"/>
                        </a:rPr>
                        <a:t>13260</a:t>
                      </a:r>
                    </a:p>
                  </a:txBody>
                  <a:tcPr marL="0" marR="0" marT="0" marB="0" anchor="ctr"/>
                </a:tc>
                <a:tc>
                  <a:txBody>
                    <a:bodyPr/>
                    <a:lstStyle/>
                    <a:p>
                      <a:pPr marL="622300" indent="0"/>
                      <a:r>
                        <a:rPr lang="en-US" sz="3700" dirty="0">
                          <a:latin typeface="Arial" pitchFamily="34" charset="0"/>
                        </a:rPr>
                        <a:t>8320</a:t>
                      </a:r>
                    </a:p>
                  </a:txBody>
                  <a:tcPr marL="0" marR="0" marT="0" marB="0" anchor="ctr"/>
                </a:tc>
                <a:tc>
                  <a:txBody>
                    <a:bodyPr/>
                    <a:lstStyle/>
                    <a:p>
                      <a:pPr marL="660400" indent="0"/>
                      <a:r>
                        <a:rPr lang="en-US" sz="3700" dirty="0">
                          <a:latin typeface="Arial" pitchFamily="34" charset="0"/>
                        </a:rPr>
                        <a:t>5550</a:t>
                      </a:r>
                    </a:p>
                  </a:txBody>
                  <a:tcPr marL="0" marR="0" marT="0" marB="0" anchor="ctr"/>
                </a:tc>
                <a:tc>
                  <a:txBody>
                    <a:bodyPr/>
                    <a:lstStyle/>
                    <a:p>
                      <a:pPr marL="647700" indent="0"/>
                      <a:r>
                        <a:rPr lang="en-US" sz="3700" dirty="0">
                          <a:latin typeface="Arial" pitchFamily="34" charset="0"/>
                        </a:rPr>
                        <a:t>2600</a:t>
                      </a:r>
                    </a:p>
                  </a:txBody>
                  <a:tcPr marL="0" marR="0" marT="0" marB="0" anchor="ctr"/>
                </a:tc>
                <a:tc>
                  <a:txBody>
                    <a:bodyPr/>
                    <a:lstStyle/>
                    <a:p>
                      <a:pPr marL="660400" indent="0"/>
                      <a:r>
                        <a:rPr lang="en-US" sz="3700" dirty="0">
                          <a:latin typeface="Arial" pitchFamily="34" charset="0"/>
                        </a:rPr>
                        <a:t>2600</a:t>
                      </a:r>
                    </a:p>
                  </a:txBody>
                  <a:tcPr marL="0" marR="0" marT="0" marB="0" anchor="ctr"/>
                </a:tc>
                <a:tc>
                  <a:txBody>
                    <a:bodyPr/>
                    <a:lstStyle/>
                    <a:p>
                      <a:pPr marL="622300" indent="0"/>
                      <a:r>
                        <a:rPr lang="en-US" sz="3700" dirty="0">
                          <a:latin typeface="Arial" pitchFamily="34" charset="0"/>
                        </a:rPr>
                        <a:t>2600</a:t>
                      </a:r>
                    </a:p>
                  </a:txBody>
                  <a:tcPr marL="0" marR="0" marT="0" marB="0" anchor="ctr"/>
                </a:tc>
                <a:tc>
                  <a:txBody>
                    <a:bodyPr/>
                    <a:lstStyle/>
                    <a:p>
                      <a:pPr marL="622300" indent="0"/>
                      <a:r>
                        <a:rPr lang="en-US" sz="3700" dirty="0">
                          <a:latin typeface="Arial" pitchFamily="34" charset="0"/>
                        </a:rPr>
                        <a:t>2130</a:t>
                      </a:r>
                    </a:p>
                  </a:txBody>
                  <a:tcPr marL="0" marR="0" marT="0" marB="0" anchor="ctr"/>
                </a:tc>
                <a:tc>
                  <a:txBody>
                    <a:bodyPr/>
                    <a:lstStyle/>
                    <a:p>
                      <a:pPr indent="0" algn="ctr"/>
                      <a:r>
                        <a:rPr lang="en-US" sz="3700" dirty="0">
                          <a:latin typeface="Arial" pitchFamily="34" charset="0"/>
                        </a:rPr>
                        <a:t>1330</a:t>
                      </a:r>
                    </a:p>
                  </a:txBody>
                  <a:tcPr marL="0" marR="0" marT="0" marB="0" anchor="ctr"/>
                </a:tc>
                <a:tc>
                  <a:txBody>
                    <a:bodyPr/>
                    <a:lstStyle/>
                    <a:p>
                      <a:pPr marL="622300" indent="0"/>
                      <a:r>
                        <a:rPr lang="en-US" sz="3700" dirty="0">
                          <a:latin typeface="Arial" pitchFamily="34" charset="0"/>
                        </a:rPr>
                        <a:t>1000</a:t>
                      </a:r>
                    </a:p>
                  </a:txBody>
                  <a:tcPr marL="0" marR="0" marT="0" marB="0" anchor="ctr"/>
                </a:tc>
              </a:tr>
              <a:tr h="1828800">
                <a:tc>
                  <a:txBody>
                    <a:bodyPr/>
                    <a:lstStyle/>
                    <a:p>
                      <a:pPr marL="114300" indent="0">
                        <a:lnSpc>
                          <a:spcPts val="4776"/>
                        </a:lnSpc>
                      </a:pPr>
                      <a:r>
                        <a:rPr lang="en-US" sz="3700" dirty="0">
                          <a:latin typeface="Arial" pitchFamily="34" charset="0"/>
                        </a:rPr>
                        <a:t>3 Maximum water level in the reservoir (near the dam), m</a:t>
                      </a:r>
                    </a:p>
                  </a:txBody>
                  <a:tcPr marL="0" marR="0" marT="0" marB="0" anchor="ctr"/>
                </a:tc>
                <a:tc>
                  <a:txBody>
                    <a:bodyPr/>
                    <a:lstStyle/>
                    <a:p>
                      <a:pPr marL="558800" indent="0"/>
                      <a:r>
                        <a:rPr lang="en-US" sz="3700" dirty="0">
                          <a:latin typeface="Arial" pitchFamily="34" charset="0"/>
                        </a:rPr>
                        <a:t>125.0</a:t>
                      </a:r>
                    </a:p>
                  </a:txBody>
                  <a:tcPr marL="0" marR="0" marT="0" marB="0" anchor="ctr"/>
                </a:tc>
                <a:tc>
                  <a:txBody>
                    <a:bodyPr/>
                    <a:lstStyle/>
                    <a:p>
                      <a:pPr marL="622300" indent="0"/>
                      <a:r>
                        <a:rPr lang="en-US" sz="3700" dirty="0">
                          <a:latin typeface="Arial" pitchFamily="34" charset="0"/>
                        </a:rPr>
                        <a:t>125.0</a:t>
                      </a:r>
                    </a:p>
                  </a:txBody>
                  <a:tcPr marL="0" marR="0" marT="0" marB="0" anchor="ctr"/>
                </a:tc>
                <a:tc>
                  <a:txBody>
                    <a:bodyPr/>
                    <a:lstStyle/>
                    <a:p>
                      <a:pPr marL="660400" indent="0"/>
                      <a:r>
                        <a:rPr lang="en-US" sz="3700" dirty="0">
                          <a:latin typeface="Arial" pitchFamily="34" charset="0"/>
                        </a:rPr>
                        <a:t>125.0</a:t>
                      </a:r>
                    </a:p>
                  </a:txBody>
                  <a:tcPr marL="0" marR="0" marT="0" marB="0" anchor="ctr"/>
                </a:tc>
                <a:tc>
                  <a:txBody>
                    <a:bodyPr/>
                    <a:lstStyle/>
                    <a:p>
                      <a:pPr marL="647700" indent="0"/>
                      <a:r>
                        <a:rPr lang="en-US" sz="3700" dirty="0">
                          <a:latin typeface="Arial" pitchFamily="34" charset="0"/>
                        </a:rPr>
                        <a:t>125.0</a:t>
                      </a:r>
                    </a:p>
                  </a:txBody>
                  <a:tcPr marL="0" marR="0" marT="0" marB="0" anchor="ctr"/>
                </a:tc>
                <a:tc>
                  <a:txBody>
                    <a:bodyPr/>
                    <a:lstStyle/>
                    <a:p>
                      <a:pPr marL="660400" indent="0"/>
                      <a:r>
                        <a:rPr lang="en-US" sz="3700" dirty="0">
                          <a:latin typeface="Arial" pitchFamily="34" charset="0"/>
                        </a:rPr>
                        <a:t>122.0</a:t>
                      </a:r>
                    </a:p>
                  </a:txBody>
                  <a:tcPr marL="0" marR="0" marT="0" marB="0" anchor="ctr"/>
                </a:tc>
                <a:tc>
                  <a:txBody>
                    <a:bodyPr/>
                    <a:lstStyle/>
                    <a:p>
                      <a:pPr marL="622300" indent="0"/>
                      <a:r>
                        <a:rPr lang="en-US" sz="3700" dirty="0">
                          <a:latin typeface="Arial" pitchFamily="34" charset="0"/>
                        </a:rPr>
                        <a:t>121.1</a:t>
                      </a:r>
                    </a:p>
                  </a:txBody>
                  <a:tcPr marL="0" marR="0" marT="0" marB="0" anchor="ctr"/>
                </a:tc>
                <a:tc>
                  <a:txBody>
                    <a:bodyPr/>
                    <a:lstStyle/>
                    <a:p>
                      <a:pPr marL="622300" indent="0"/>
                      <a:r>
                        <a:rPr lang="en-US" sz="3700" dirty="0">
                          <a:latin typeface="Arial" pitchFamily="34" charset="0"/>
                        </a:rPr>
                        <a:t>121.0</a:t>
                      </a:r>
                    </a:p>
                  </a:txBody>
                  <a:tcPr marL="0" marR="0" marT="0" marB="0" anchor="ctr"/>
                </a:tc>
                <a:tc>
                  <a:txBody>
                    <a:bodyPr/>
                    <a:lstStyle/>
                    <a:p>
                      <a:pPr marL="647700" indent="0"/>
                      <a:r>
                        <a:rPr lang="en-US" sz="3700" dirty="0">
                          <a:latin typeface="Arial" pitchFamily="34" charset="0"/>
                        </a:rPr>
                        <a:t>121.0</a:t>
                      </a:r>
                    </a:p>
                  </a:txBody>
                  <a:tcPr marL="0" marR="0" marT="0" marB="0" anchor="ctr"/>
                </a:tc>
                <a:tc>
                  <a:txBody>
                    <a:bodyPr/>
                    <a:lstStyle/>
                    <a:p>
                      <a:pPr marL="622300" indent="0"/>
                      <a:r>
                        <a:rPr lang="en-US" sz="3700" dirty="0">
                          <a:latin typeface="Arial" pitchFamily="34" charset="0"/>
                        </a:rPr>
                        <a:t>121.0</a:t>
                      </a:r>
                    </a:p>
                  </a:txBody>
                  <a:tcPr marL="0" marR="0" marT="0" marB="0" anchor="ctr"/>
                </a:tc>
              </a:tr>
              <a:tr h="1210056">
                <a:tc rowSpan="2">
                  <a:txBody>
                    <a:bodyPr/>
                    <a:lstStyle/>
                    <a:p>
                      <a:pPr marL="114300" indent="0">
                        <a:lnSpc>
                          <a:spcPts val="4800"/>
                        </a:lnSpc>
                      </a:pPr>
                      <a:r>
                        <a:rPr lang="en-US" sz="3700" dirty="0">
                          <a:latin typeface="Arial" pitchFamily="34" charset="0"/>
                        </a:rPr>
                        <a:t>4 Maximum flow reduction through regulation, m</a:t>
                      </a:r>
                      <a:r>
                        <a:rPr lang="en-US" sz="3700" baseline="30000" dirty="0">
                          <a:latin typeface="Arial" pitchFamily="34" charset="0"/>
                        </a:rPr>
                        <a:t>3</a:t>
                      </a:r>
                      <a:r>
                        <a:rPr lang="en-US" sz="3700" dirty="0">
                          <a:latin typeface="Arial" pitchFamily="34" charset="0"/>
                        </a:rPr>
                        <a:t>/s</a:t>
                      </a: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c>
                  <a:txBody>
                    <a:bodyPr/>
                    <a:lstStyle/>
                    <a:p>
                      <a:endParaRPr sz="3700" dirty="0">
                        <a:latin typeface="Arial" pitchFamily="34" charset="0"/>
                        <a:cs typeface="Arial" pitchFamily="34" charset="0"/>
                      </a:endParaRPr>
                    </a:p>
                  </a:txBody>
                  <a:tcPr marL="0" marR="0" marT="0" marB="0" anchor="ctr">
                    <a:lnB w="12700" cap="flat" cmpd="sng" algn="ctr">
                      <a:noFill/>
                      <a:prstDash val="solid"/>
                      <a:round/>
                      <a:headEnd type="none" w="med" len="med"/>
                      <a:tailEnd type="none" w="med" len="med"/>
                    </a:lnB>
                  </a:tcPr>
                </a:tc>
              </a:tr>
              <a:tr h="646176">
                <a:tc vMerge="1">
                  <a:txBody>
                    <a:bodyPr/>
                    <a:lstStyle/>
                    <a:p>
                      <a:endParaRPr sz="3100"/>
                    </a:p>
                  </a:txBody>
                  <a:tcPr marL="0" marR="0" marT="0" marB="0"/>
                </a:tc>
                <a:tc>
                  <a:txBody>
                    <a:bodyPr/>
                    <a:lstStyle/>
                    <a:p>
                      <a:pPr indent="0" algn="ctr"/>
                      <a:r>
                        <a:rPr lang="en-US" sz="3700" u="sng" dirty="0">
                          <a:latin typeface="Arial" pitchFamily="34" charset="0"/>
                        </a:rPr>
                        <a:t>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450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47700" indent="0"/>
                      <a:r>
                        <a:rPr lang="en-US" sz="3700" u="sng" dirty="0">
                          <a:latin typeface="Arial" pitchFamily="34" charset="0"/>
                        </a:rPr>
                        <a:t>2540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800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150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indent="0" algn="ctr"/>
                      <a:r>
                        <a:rPr lang="en-US" sz="3700" u="sng" dirty="0">
                          <a:latin typeface="Arial" pitchFamily="34" charset="0"/>
                        </a:rPr>
                        <a:t>0</a:t>
                      </a:r>
                    </a:p>
                  </a:txBody>
                  <a:tcPr marL="0" marR="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588264">
                <a:tc>
                  <a:txBody>
                    <a:bodyPr/>
                    <a:lstStyle/>
                    <a:p>
                      <a:pPr marL="330200" indent="0"/>
                      <a:r>
                        <a:rPr lang="en-US" sz="3700" dirty="0">
                          <a:latin typeface="Arial" pitchFamily="34" charset="0"/>
                        </a:rPr>
                        <a:t>%</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0</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0</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7.5</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49.4</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30.7</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5.5</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0</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0</a:t>
                      </a:r>
                    </a:p>
                  </a:txBody>
                  <a:tcPr marL="0" marR="0" marT="0" marB="0" anchor="ctr">
                    <a:lnT w="12700" cap="flat" cmpd="sng" algn="ctr">
                      <a:noFill/>
                      <a:prstDash val="solid"/>
                      <a:round/>
                      <a:headEnd type="none" w="med" len="med"/>
                      <a:tailEnd type="none" w="med" len="med"/>
                    </a:lnT>
                  </a:tcPr>
                </a:tc>
                <a:tc>
                  <a:txBody>
                    <a:bodyPr/>
                    <a:lstStyle/>
                    <a:p>
                      <a:pPr indent="0" algn="ctr"/>
                      <a:r>
                        <a:rPr lang="en-US" sz="3700" dirty="0">
                          <a:latin typeface="Arial" pitchFamily="34" charset="0"/>
                        </a:rPr>
                        <a:t>0</a:t>
                      </a:r>
                    </a:p>
                  </a:txBody>
                  <a:tcPr marL="0" marR="0" marT="0" marB="0" anchor="ctr">
                    <a:lnT w="12700" cap="flat" cmpd="sng" algn="ctr">
                      <a:noFill/>
                      <a:prstDash val="solid"/>
                      <a:round/>
                      <a:headEnd type="none" w="med" len="med"/>
                      <a:tailEnd type="none" w="med" len="med"/>
                    </a:lnT>
                  </a:tcPr>
                </a:tc>
              </a:tr>
            </a:tbl>
          </a:graphicData>
        </a:graphic>
      </p:graphicFrame>
      <p:sp>
        <p:nvSpPr>
          <p:cNvPr id="4" name="TextBox 3"/>
          <p:cNvSpPr txBox="1"/>
          <p:nvPr/>
        </p:nvSpPr>
        <p:spPr>
          <a:xfrm>
            <a:off x="1600200" y="1143000"/>
            <a:ext cx="27340561" cy="9951720"/>
          </a:xfrm>
          <a:prstGeom prst="rect">
            <a:avLst/>
          </a:prstGeom>
          <a:noFill/>
        </p:spPr>
        <p:txBody>
          <a:bodyPr vert="horz" wrap="square" lIns="0" tIns="0" rIns="0" bIns="0" rtlCol="0">
            <a:normAutofit/>
          </a:bodyPr>
          <a:lstStyle/>
          <a:p>
            <a:r>
              <a:rPr lang="en-US" sz="5800" dirty="0" smtClean="0">
                <a:solidFill>
                  <a:srgbClr val="000099"/>
                </a:solidFill>
                <a:latin typeface="Times New Roman" pitchFamily="18" charset="0"/>
              </a:rPr>
              <a:t>The creation of the Dniester reservoir has made it possible to reduce flood damage by controlling floods.</a:t>
            </a:r>
          </a:p>
          <a:p>
            <a:r>
              <a:rPr lang="en-US" sz="5800" dirty="0" smtClean="0">
                <a:solidFill>
                  <a:srgbClr val="000099"/>
                </a:solidFill>
                <a:latin typeface="Times New Roman" pitchFamily="18" charset="0"/>
              </a:rPr>
              <a:t>Floods on the Dniester caused full or partial inundation of settlements, agricultural land, roads, communication lines and other economic facilities. To reduce floods, a flood control facility of 570 mln.m3 capacity is used in the reservoir. It is located in the prism between the marks of NHL=121.0 m and TSS =125.0 m. The flow regulation in case of floods is carried out according to parameters provided in the table without taking into account forecasts:</a:t>
            </a:r>
            <a:endParaRPr lang="en-US" sz="58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10</a:t>
            </a:fld>
            <a:endParaRPr lang="en-US"/>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639824" y="1030224"/>
            <a:ext cx="27337513" cy="16203168"/>
          </a:xfrm>
          <a:prstGeom prst="rect">
            <a:avLst/>
          </a:prstGeom>
          <a:noFill/>
        </p:spPr>
        <p:txBody>
          <a:bodyPr vert="horz" wrap="square" lIns="0" tIns="0" rIns="0" bIns="0" rtlCol="0">
            <a:normAutofit/>
          </a:bodyPr>
          <a:lstStyle/>
          <a:p>
            <a:r>
              <a:rPr lang="en-US" sz="5800" dirty="0" smtClean="0">
                <a:solidFill>
                  <a:srgbClr val="000099"/>
                </a:solidFill>
                <a:latin typeface="Times New Roman" pitchFamily="18" charset="0"/>
              </a:rPr>
              <a:t>Before the construction of the Dniester cascade, the following floods were observed in Mogilev-Podolsky: 1924/3280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1927/3340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1932/4400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1941/7480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1969/4820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1980/3530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a:t>
            </a:r>
          </a:p>
          <a:p>
            <a:r>
              <a:rPr lang="en-US" sz="5800" dirty="0" smtClean="0">
                <a:solidFill>
                  <a:srgbClr val="000099"/>
                </a:solidFill>
                <a:latin typeface="Times New Roman" pitchFamily="18" charset="0"/>
              </a:rPr>
              <a:t>As an example, on 19 June 1998, a water level in the Dniester reservoir was 120.96 m. When a flood routing took place, the reservoir water level </a:t>
            </a:r>
            <a:r>
              <a:rPr lang="en-US" sz="5800" dirty="0" smtClean="0">
                <a:solidFill>
                  <a:srgbClr val="000099"/>
                </a:solidFill>
                <a:latin typeface="Times New Roman" pitchFamily="18" charset="0"/>
              </a:rPr>
              <a:t>was </a:t>
            </a:r>
            <a:r>
              <a:rPr lang="en-US" sz="5800" dirty="0" smtClean="0">
                <a:solidFill>
                  <a:srgbClr val="000099"/>
                </a:solidFill>
                <a:latin typeface="Times New Roman" pitchFamily="18" charset="0"/>
              </a:rPr>
              <a:t>heightened to 122.8 m. Water inflow increased from 647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on 18 June to 4250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on 21 June. According to the data provided by HPP-1, maximum  water discharge was 2120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on 24 June. At the entrance of the river to the territory of the Republic of Moldova, the maximum discharge was 2120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a:t>
            </a:r>
          </a:p>
          <a:p>
            <a:r>
              <a:rPr lang="en-US" sz="5800" dirty="0" smtClean="0">
                <a:solidFill>
                  <a:srgbClr val="000099"/>
                </a:solidFill>
                <a:latin typeface="Times New Roman" pitchFamily="18" charset="0"/>
              </a:rPr>
              <a:t>The highest flood discharge passing through the Dniester cascade was in 2008. The water inflow was 5220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on 27 June (whereas the forecast of water inflow for 28 June was 6000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 and water discharge was about 3330 m</a:t>
            </a:r>
            <a:r>
              <a:rPr lang="en-US" sz="5800" baseline="30000" dirty="0" smtClean="0">
                <a:solidFill>
                  <a:srgbClr val="000099"/>
                </a:solidFill>
                <a:latin typeface="Times New Roman" pitchFamily="18" charset="0"/>
              </a:rPr>
              <a:t>3</a:t>
            </a:r>
            <a:r>
              <a:rPr lang="en-US" sz="5800" dirty="0" smtClean="0">
                <a:solidFill>
                  <a:srgbClr val="000099"/>
                </a:solidFill>
                <a:latin typeface="Times New Roman" pitchFamily="18" charset="0"/>
              </a:rPr>
              <a:t>/s.</a:t>
            </a:r>
          </a:p>
          <a:p>
            <a:r>
              <a:rPr lang="en-US" sz="5800" dirty="0" smtClean="0">
                <a:solidFill>
                  <a:srgbClr val="000099"/>
                </a:solidFill>
                <a:latin typeface="Times New Roman" pitchFamily="18" charset="0"/>
              </a:rPr>
              <a:t>The examples above show that the Dniester cascade is of tremendous importance for the population in the riverside area.</a:t>
            </a:r>
            <a:endParaRPr lang="en-US" sz="5800" dirty="0">
              <a:solidFill>
                <a:srgbClr val="000099"/>
              </a:solidFill>
              <a:latin typeface="Times New Roman" pitchFamily="18" charset="0"/>
            </a:endParaRPr>
          </a:p>
        </p:txBody>
      </p:sp>
      <p:sp>
        <p:nvSpPr>
          <p:cNvPr id="4" name="Номер слайда 3"/>
          <p:cNvSpPr>
            <a:spLocks noGrp="1"/>
          </p:cNvSpPr>
          <p:nvPr>
            <p:ph type="sldNum" sz="quarter" idx="10"/>
          </p:nvPr>
        </p:nvSpPr>
        <p:spPr/>
        <p:txBody>
          <a:bodyPr/>
          <a:lstStyle/>
          <a:p>
            <a:fld id="{B2B6B5FB-33C2-4413-AB43-6CEECC7A5740}" type="slidenum">
              <a:rPr lang="uk-UA" smtClean="0"/>
              <a:t>11</a:t>
            </a:fld>
            <a:endParaRPr lang="en-US"/>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3027" y="12412215"/>
            <a:ext cx="12622306" cy="8198603"/>
          </a:xfrm>
          <a:prstGeom prst="rect">
            <a:avLst/>
          </a:prstGeom>
        </p:spPr>
      </p:pic>
      <p:sp>
        <p:nvSpPr>
          <p:cNvPr id="4" name="TextBox 3"/>
          <p:cNvSpPr txBox="1"/>
          <p:nvPr/>
        </p:nvSpPr>
        <p:spPr>
          <a:xfrm>
            <a:off x="1563624" y="914400"/>
            <a:ext cx="26535887" cy="10981944"/>
          </a:xfrm>
          <a:prstGeom prst="rect">
            <a:avLst/>
          </a:prstGeom>
          <a:noFill/>
        </p:spPr>
        <p:txBody>
          <a:bodyPr vert="horz" wrap="square" lIns="0" tIns="0" rIns="0" bIns="0" rtlCol="0">
            <a:normAutofit/>
          </a:bodyPr>
          <a:lstStyle/>
          <a:p>
            <a:r>
              <a:rPr lang="en-US" sz="5800" dirty="0" smtClean="0">
                <a:solidFill>
                  <a:srgbClr val="000099"/>
                </a:solidFill>
                <a:latin typeface="Times New Roman" pitchFamily="18" charset="0"/>
              </a:rPr>
              <a:t>In connection with the commissioning of the Dniester PSPP and changes in the buffer reservoir parameters, the safe operation of the Dniester hydropower complex requires the approval of these Rules, which provide the most important principles for expedient operation of water reservoirs of the Dniester HPP and PSPP cascade with considering the interests of water users and with adhering to environmental requirements and ensuring trouble-free operation of hydrosystem facilities as well as population safety in the riverside area.</a:t>
            </a:r>
          </a:p>
          <a:p>
            <a:pPr algn="ctr"/>
            <a:endParaRPr lang="en-US" sz="5800" dirty="0" smtClean="0">
              <a:solidFill>
                <a:srgbClr val="000099"/>
              </a:solidFill>
              <a:latin typeface="Times New Roman" pitchFamily="18" charset="0"/>
            </a:endParaRPr>
          </a:p>
          <a:p>
            <a:pPr algn="ctr"/>
            <a:endParaRPr lang="en-US" sz="5800" dirty="0">
              <a:solidFill>
                <a:srgbClr val="000099"/>
              </a:solidFill>
              <a:latin typeface="Times New Roman" pitchFamily="18" charset="0"/>
            </a:endParaRPr>
          </a:p>
          <a:p>
            <a:pPr algn="ctr"/>
            <a:r>
              <a:rPr lang="en-US" sz="5800" dirty="0" smtClean="0">
                <a:solidFill>
                  <a:srgbClr val="000099"/>
                </a:solidFill>
                <a:latin typeface="Times New Roman" pitchFamily="18" charset="0"/>
              </a:rPr>
              <a:t>Thank you for your attention!</a:t>
            </a:r>
            <a:endParaRPr lang="en-US" sz="58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12</a:t>
            </a:fld>
            <a:endParaRPr lang="en-US"/>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76124" y="12412215"/>
            <a:ext cx="12464716" cy="8063345"/>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1563624" y="1944624"/>
            <a:ext cx="27413713" cy="16968215"/>
          </a:xfrm>
          <a:prstGeom prst="rect">
            <a:avLst/>
          </a:prstGeom>
          <a:noFill/>
        </p:spPr>
        <p:txBody>
          <a:bodyPr vert="horz" wrap="square" lIns="0" tIns="0" rIns="0" bIns="0" rtlCol="0">
            <a:normAutofit/>
          </a:bodyPr>
          <a:lstStyle/>
          <a:p>
            <a:r>
              <a:rPr lang="en-US" sz="7000" b="1" dirty="0" smtClean="0">
                <a:solidFill>
                  <a:srgbClr val="000099"/>
                </a:solidFill>
                <a:latin typeface="Times New Roman" pitchFamily="18" charset="0"/>
              </a:rPr>
              <a:t>Introduction</a:t>
            </a:r>
          </a:p>
          <a:p>
            <a:r>
              <a:rPr lang="en-US" sz="6200" dirty="0" smtClean="0">
                <a:solidFill>
                  <a:srgbClr val="000099"/>
                </a:solidFill>
                <a:latin typeface="Times New Roman" pitchFamily="18" charset="0"/>
              </a:rPr>
              <a:t>The development of new Rules (the previous ones were issued in 1987) was necessitated by changes in the water situation:</a:t>
            </a:r>
          </a:p>
          <a:p>
            <a:r>
              <a:rPr lang="en-US" sz="6200" dirty="0" smtClean="0">
                <a:solidFill>
                  <a:srgbClr val="000099"/>
                </a:solidFill>
                <a:latin typeface="Times New Roman" pitchFamily="18" charset="0"/>
              </a:rPr>
              <a:t>- construction of the Dniester PSPP, which uses an off-stream storage reservoir on the right bank of the Dniester River as an upstream reservoir and a buffer storage reservoir of the Dniester HPP-1 as a downstream reservoir;</a:t>
            </a:r>
          </a:p>
          <a:p>
            <a:r>
              <a:rPr lang="en-US" sz="6200" dirty="0" smtClean="0">
                <a:solidFill>
                  <a:srgbClr val="000099"/>
                </a:solidFill>
                <a:latin typeface="Times New Roman" pitchFamily="18" charset="0"/>
              </a:rPr>
              <a:t>- change of the design parameters and modification of the buffer reservoir operational modes:  with NHL equal to 77.10 m, the operational mode began to depend on water discharges from not only HPP-1, but also PSPP when operating in the pump and turbine modes;</a:t>
            </a:r>
          </a:p>
          <a:p>
            <a:r>
              <a:rPr lang="en-US" sz="6200" dirty="0" smtClean="0">
                <a:solidFill>
                  <a:srgbClr val="000099"/>
                </a:solidFill>
                <a:latin typeface="Times New Roman" pitchFamily="18" charset="0"/>
              </a:rPr>
              <a:t>- specification of hydrologic parameters due to </a:t>
            </a:r>
            <a:r>
              <a:rPr lang="en-US" sz="6200" dirty="0" smtClean="0">
                <a:solidFill>
                  <a:srgbClr val="000099"/>
                </a:solidFill>
                <a:latin typeface="Times New Roman" pitchFamily="18" charset="0"/>
              </a:rPr>
              <a:t>the prolongation </a:t>
            </a:r>
            <a:r>
              <a:rPr lang="en-US" sz="6200" dirty="0" smtClean="0">
                <a:solidFill>
                  <a:srgbClr val="000099"/>
                </a:solidFill>
                <a:latin typeface="Times New Roman" pitchFamily="18" charset="0"/>
              </a:rPr>
              <a:t>of the Dniester river calculated </a:t>
            </a:r>
            <a:r>
              <a:rPr lang="en-US" sz="6200" dirty="0" smtClean="0">
                <a:solidFill>
                  <a:srgbClr val="000099"/>
                </a:solidFill>
                <a:latin typeface="Times New Roman" pitchFamily="18" charset="0"/>
              </a:rPr>
              <a:t>discharge parameters </a:t>
            </a:r>
            <a:r>
              <a:rPr lang="en-US" sz="6200" dirty="0" smtClean="0">
                <a:solidFill>
                  <a:srgbClr val="000099"/>
                </a:solidFill>
                <a:latin typeface="Times New Roman" pitchFamily="18" charset="0"/>
              </a:rPr>
              <a:t>in years (from 90 years’ period, 1895/96 – 1984/85, to 118 years's period, 1895/96 – 2013/14);</a:t>
            </a:r>
          </a:p>
          <a:p>
            <a:r>
              <a:rPr lang="en-US" sz="6200" dirty="0" smtClean="0">
                <a:solidFill>
                  <a:srgbClr val="000099"/>
                </a:solidFill>
                <a:latin typeface="Times New Roman" pitchFamily="18" charset="0"/>
              </a:rPr>
              <a:t>- accumulation of experience in actual operation of the Dniester reservoir and HPP-1 during the period of 1987 – 2016;</a:t>
            </a:r>
          </a:p>
          <a:p>
            <a:r>
              <a:rPr lang="en-US" sz="6200" dirty="0" smtClean="0">
                <a:solidFill>
                  <a:srgbClr val="000099"/>
                </a:solidFill>
                <a:latin typeface="Times New Roman" pitchFamily="18" charset="0"/>
              </a:rPr>
              <a:t>- taking into account the modern water engineering and environmental requirements for the operational modes of the Dniester cascade reservoirs.</a:t>
            </a:r>
            <a:endParaRPr lang="en-US" sz="6200" dirty="0">
              <a:solidFill>
                <a:srgbClr val="000099"/>
              </a:solidFill>
              <a:latin typeface="Times New Roman" pitchFamily="18" charset="0"/>
            </a:endParaRPr>
          </a:p>
        </p:txBody>
      </p:sp>
      <p:sp>
        <p:nvSpPr>
          <p:cNvPr id="4" name="Номер слайда 3"/>
          <p:cNvSpPr>
            <a:spLocks noGrp="1"/>
          </p:cNvSpPr>
          <p:nvPr>
            <p:ph type="sldNum" sz="quarter" idx="10"/>
          </p:nvPr>
        </p:nvSpPr>
        <p:spPr/>
        <p:txBody>
          <a:bodyPr/>
          <a:lstStyle/>
          <a:p>
            <a:fld id="{B2B6B5FB-33C2-4413-AB43-6CEECC7A5740}" type="slidenum">
              <a:rPr lang="uk-UA" smtClean="0"/>
              <a:t>2</a:t>
            </a:fld>
            <a:endParaRPr lang="en-US"/>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Box 3"/>
          <p:cNvSpPr txBox="1"/>
          <p:nvPr/>
        </p:nvSpPr>
        <p:spPr>
          <a:xfrm>
            <a:off x="954024" y="762000"/>
            <a:ext cx="28139135" cy="6025896"/>
          </a:xfrm>
          <a:prstGeom prst="rect">
            <a:avLst/>
          </a:prstGeom>
          <a:noFill/>
        </p:spPr>
        <p:txBody>
          <a:bodyPr vert="horz" wrap="square" lIns="0" tIns="0" rIns="0" bIns="0" rtlCol="0">
            <a:normAutofit/>
          </a:bodyPr>
          <a:lstStyle/>
          <a:p>
            <a:r>
              <a:rPr lang="en-US" sz="6200" dirty="0" smtClean="0">
                <a:solidFill>
                  <a:srgbClr val="000099"/>
                </a:solidFill>
                <a:latin typeface="Times New Roman" pitchFamily="18" charset="0"/>
              </a:rPr>
              <a:t>One of the main issues addressed by the Rules is the most effective use of the Dniester cascade reservoirs with minimal impact on the environment of adjacent areas.</a:t>
            </a:r>
          </a:p>
          <a:p>
            <a:r>
              <a:rPr lang="en-US" sz="6200" dirty="0" smtClean="0">
                <a:solidFill>
                  <a:srgbClr val="000099"/>
                </a:solidFill>
                <a:latin typeface="Times New Roman" pitchFamily="18" charset="0"/>
              </a:rPr>
              <a:t>The operation of the Dniester cascade reservoirs depends on both the basic technical parameters set at the project design stage and on the formation of the Dniester River water regime above the cascade. </a:t>
            </a:r>
            <a:endParaRPr lang="en-US" sz="62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3</a:t>
            </a:fld>
            <a:endParaRPr lang="en-US"/>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7537" y="7218526"/>
            <a:ext cx="13560056" cy="12006841"/>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58050" y="7193286"/>
            <a:ext cx="13318236" cy="12057321"/>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TextBox 3"/>
          <p:cNvSpPr txBox="1"/>
          <p:nvPr/>
        </p:nvSpPr>
        <p:spPr>
          <a:xfrm>
            <a:off x="725424" y="801624"/>
            <a:ext cx="28977335" cy="10978896"/>
          </a:xfrm>
          <a:prstGeom prst="rect">
            <a:avLst/>
          </a:prstGeom>
          <a:noFill/>
        </p:spPr>
        <p:txBody>
          <a:bodyPr vert="horz" wrap="square" lIns="0" tIns="0" rIns="0" bIns="0" rtlCol="0">
            <a:normAutofit/>
          </a:bodyPr>
          <a:lstStyle/>
          <a:p>
            <a:r>
              <a:rPr lang="en-US" sz="6200" dirty="0" smtClean="0">
                <a:solidFill>
                  <a:srgbClr val="000099"/>
                </a:solidFill>
                <a:latin typeface="Times New Roman" pitchFamily="18" charset="0"/>
              </a:rPr>
              <a:t>By the conditions of alimentation and water regime formation, the Dniester basin is divided into three parts:</a:t>
            </a:r>
          </a:p>
          <a:p>
            <a:r>
              <a:rPr lang="en-US" sz="6200" dirty="0" smtClean="0">
                <a:solidFill>
                  <a:srgbClr val="000099"/>
                </a:solidFill>
                <a:latin typeface="Times New Roman" pitchFamily="18" charset="0"/>
              </a:rPr>
              <a:t>- an upper part is located on the north-eastern slopes of the Carpathians where its right-bank tributary
</a:t>
            </a:r>
            <a:r>
              <a:rPr lang="en-US" sz="6200" dirty="0" smtClean="0">
                <a:solidFill>
                  <a:srgbClr val="000099"/>
                </a:solidFill>
                <a:latin typeface="Times New Roman" pitchFamily="18" charset="0"/>
              </a:rPr>
              <a:t>- </a:t>
            </a:r>
            <a:r>
              <a:rPr lang="en-US" sz="6200" dirty="0" smtClean="0">
                <a:solidFill>
                  <a:srgbClr val="000099"/>
                </a:solidFill>
                <a:latin typeface="Times New Roman" pitchFamily="18" charset="0"/>
              </a:rPr>
              <a:t>the Bystritsa River flows into the Dniester.  The densest and water-abundant network is located there, giving about a half of the river flow;</a:t>
            </a:r>
          </a:p>
          <a:p>
            <a:r>
              <a:rPr lang="en-US" sz="6200" dirty="0" smtClean="0">
                <a:solidFill>
                  <a:srgbClr val="000099"/>
                </a:solidFill>
                <a:latin typeface="Times New Roman" pitchFamily="18" charset="0"/>
              </a:rPr>
              <a:t>- </a:t>
            </a:r>
            <a:r>
              <a:rPr lang="en-US" sz="6200" dirty="0" smtClean="0">
                <a:solidFill>
                  <a:srgbClr val="000099"/>
                </a:solidFill>
                <a:latin typeface="Times New Roman" pitchFamily="18" charset="0"/>
              </a:rPr>
              <a:t>a </a:t>
            </a:r>
            <a:r>
              <a:rPr lang="en-US" sz="6200" dirty="0" smtClean="0">
                <a:solidFill>
                  <a:srgbClr val="000099"/>
                </a:solidFill>
                <a:latin typeface="Times New Roman" pitchFamily="18" charset="0"/>
              </a:rPr>
              <a:t>middle part is located on the Volhynian-Podolian and Bessarabian Uplands – before the  Reut River enters into it. At this site the basin is divided by numerous </a:t>
            </a:r>
            <a:r>
              <a:rPr lang="en-US" sz="6200" dirty="0" smtClean="0">
                <a:solidFill>
                  <a:srgbClr val="000099"/>
                </a:solidFill>
                <a:latin typeface="Times New Roman" pitchFamily="18" charset="0"/>
              </a:rPr>
              <a:t>low-water </a:t>
            </a:r>
            <a:r>
              <a:rPr lang="en-US" sz="6200" dirty="0" smtClean="0">
                <a:solidFill>
                  <a:srgbClr val="000099"/>
                </a:solidFill>
                <a:latin typeface="Times New Roman" pitchFamily="18" charset="0"/>
              </a:rPr>
              <a:t>tributaries, with groundwater playing a significant role in the river alimentation;</a:t>
            </a:r>
          </a:p>
          <a:p>
            <a:r>
              <a:rPr lang="en-US" sz="6200" dirty="0" smtClean="0">
                <a:solidFill>
                  <a:srgbClr val="000099"/>
                </a:solidFill>
                <a:latin typeface="Times New Roman" pitchFamily="18" charset="0"/>
              </a:rPr>
              <a:t>- the basin’s lower Black Sea part is characterised by </a:t>
            </a:r>
            <a:r>
              <a:rPr lang="en-US" sz="6200" dirty="0" smtClean="0">
                <a:solidFill>
                  <a:srgbClr val="000099"/>
                </a:solidFill>
                <a:latin typeface="Times New Roman" pitchFamily="18" charset="0"/>
              </a:rPr>
              <a:t>weakly </a:t>
            </a:r>
            <a:r>
              <a:rPr lang="en-US" sz="6200" dirty="0" smtClean="0">
                <a:solidFill>
                  <a:srgbClr val="000099"/>
                </a:solidFill>
                <a:latin typeface="Times New Roman" pitchFamily="18" charset="0"/>
              </a:rPr>
              <a:t>developed river network and unfavourable conditions for surface runoff formation.</a:t>
            </a:r>
            <a:endParaRPr lang="en-US" sz="62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4</a:t>
            </a:fld>
            <a:endParaRPr lang="en-US"/>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5285" y="12070440"/>
            <a:ext cx="27247755" cy="854964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Box 2"/>
          <p:cNvSpPr txBox="1"/>
          <p:nvPr/>
        </p:nvSpPr>
        <p:spPr>
          <a:xfrm>
            <a:off x="685800" y="420624"/>
            <a:ext cx="28940761" cy="19025615"/>
          </a:xfrm>
          <a:prstGeom prst="rect">
            <a:avLst/>
          </a:prstGeom>
          <a:noFill/>
        </p:spPr>
        <p:txBody>
          <a:bodyPr vert="horz" wrap="square" lIns="0" tIns="0" rIns="0" bIns="0" rtlCol="0">
            <a:normAutofit/>
          </a:bodyPr>
          <a:lstStyle/>
          <a:p>
            <a:r>
              <a:rPr lang="en-US" sz="6200" dirty="0" smtClean="0">
                <a:solidFill>
                  <a:srgbClr val="000099"/>
                </a:solidFill>
                <a:latin typeface="Times New Roman" pitchFamily="18" charset="0"/>
              </a:rPr>
              <a:t>The HPP and PSPP Dniester cascade is located in the middle part of the Dniester basin.</a:t>
            </a:r>
          </a:p>
          <a:p>
            <a:r>
              <a:rPr lang="en-US" sz="6200" dirty="0" smtClean="0">
                <a:solidFill>
                  <a:srgbClr val="000099"/>
                </a:solidFill>
                <a:latin typeface="Times New Roman" pitchFamily="18" charset="0"/>
              </a:rPr>
              <a:t>The main tasks of the Dniester cascade reservoirs are:</a:t>
            </a:r>
          </a:p>
          <a:p>
            <a:r>
              <a:rPr lang="en-US" sz="6200" dirty="0" smtClean="0">
                <a:solidFill>
                  <a:srgbClr val="000099"/>
                </a:solidFill>
                <a:latin typeface="Times New Roman" pitchFamily="18" charset="0"/>
              </a:rPr>
              <a:t>- reducing the negative impact of harmful water effects by using the flood control facility of the Dniester reservoir;</a:t>
            </a:r>
          </a:p>
          <a:p>
            <a:r>
              <a:rPr lang="en-US" sz="6200" dirty="0" smtClean="0">
                <a:solidFill>
                  <a:srgbClr val="000099"/>
                </a:solidFill>
                <a:latin typeface="Times New Roman" pitchFamily="18" charset="0"/>
              </a:rPr>
              <a:t>- ensuring compensational releases for water supply, irrigation and navigation at the Dniester section from the Dniester hydropower complex to the river mouth;</a:t>
            </a:r>
          </a:p>
          <a:p>
            <a:r>
              <a:rPr lang="en-US" sz="6200" dirty="0" smtClean="0">
                <a:solidFill>
                  <a:srgbClr val="000099"/>
                </a:solidFill>
                <a:latin typeface="Times New Roman" pitchFamily="18" charset="0"/>
              </a:rPr>
              <a:t>- power generation at HPP-1, HPP-2 and PSPP.</a:t>
            </a:r>
          </a:p>
          <a:p>
            <a:r>
              <a:rPr lang="en-US" sz="6200" dirty="0" smtClean="0">
                <a:solidFill>
                  <a:srgbClr val="000099"/>
                </a:solidFill>
                <a:latin typeface="Times New Roman" pitchFamily="18" charset="0"/>
              </a:rPr>
              <a:t>The Dniester reservoir is the main flow regulator. It ensures seasonal, weekly and daily regulation solving the following tasks:</a:t>
            </a:r>
          </a:p>
          <a:p>
            <a:r>
              <a:rPr lang="en-US" sz="6200" dirty="0" smtClean="0">
                <a:solidFill>
                  <a:srgbClr val="000099"/>
                </a:solidFill>
                <a:latin typeface="Times New Roman" pitchFamily="18" charset="0"/>
              </a:rPr>
              <a:t>— reducing the negative impact of harmful water effects;</a:t>
            </a:r>
          </a:p>
          <a:p>
            <a:r>
              <a:rPr lang="en-US" sz="6200" dirty="0" smtClean="0">
                <a:solidFill>
                  <a:srgbClr val="000099"/>
                </a:solidFill>
                <a:latin typeface="Times New Roman" pitchFamily="18" charset="0"/>
              </a:rPr>
              <a:t>— ensuring compensatational releases for municipal </a:t>
            </a:r>
            <a:r>
              <a:rPr lang="en-US" sz="6200" dirty="0" smtClean="0">
                <a:solidFill>
                  <a:srgbClr val="000099"/>
                </a:solidFill>
                <a:latin typeface="Times New Roman" pitchFamily="18" charset="0"/>
              </a:rPr>
              <a:t>and </a:t>
            </a:r>
            <a:r>
              <a:rPr lang="en-US" sz="6200" dirty="0" smtClean="0">
                <a:solidFill>
                  <a:srgbClr val="000099"/>
                </a:solidFill>
                <a:latin typeface="Times New Roman" pitchFamily="18" charset="0"/>
              </a:rPr>
              <a:t>industrial water supply,  ecological releases for irrigation, navigation in the downstream Dniester part up to the mouth;</a:t>
            </a:r>
          </a:p>
          <a:p>
            <a:r>
              <a:rPr lang="en-US" sz="6200" dirty="0" smtClean="0">
                <a:solidFill>
                  <a:srgbClr val="000099"/>
                </a:solidFill>
                <a:latin typeface="Times New Roman" pitchFamily="18" charset="0"/>
              </a:rPr>
              <a:t>— power generation at HPP-1.</a:t>
            </a:r>
            <a:endParaRPr lang="en-US" sz="6200" dirty="0">
              <a:solidFill>
                <a:srgbClr val="000099"/>
              </a:solidFill>
              <a:latin typeface="Times New Roman" pitchFamily="18" charset="0"/>
            </a:endParaRPr>
          </a:p>
        </p:txBody>
      </p:sp>
      <p:sp>
        <p:nvSpPr>
          <p:cNvPr id="4" name="Номер слайда 3"/>
          <p:cNvSpPr>
            <a:spLocks noGrp="1"/>
          </p:cNvSpPr>
          <p:nvPr>
            <p:ph type="sldNum" sz="quarter" idx="10"/>
          </p:nvPr>
        </p:nvSpPr>
        <p:spPr/>
        <p:txBody>
          <a:bodyPr/>
          <a:lstStyle/>
          <a:p>
            <a:fld id="{B2B6B5FB-33C2-4413-AB43-6CEECC7A5740}" type="slidenum">
              <a:rPr lang="uk-UA" smtClean="0"/>
              <a:t>5</a:t>
            </a:fld>
            <a:endParaRPr lang="en-US"/>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4083092750"/>
              </p:ext>
            </p:extLst>
          </p:nvPr>
        </p:nvGraphicFramePr>
        <p:xfrm>
          <a:off x="12963144" y="676656"/>
          <a:ext cx="16568928" cy="20385024"/>
        </p:xfrm>
        <a:graphic>
          <a:graphicData uri="http://schemas.openxmlformats.org/drawingml/2006/table">
            <a:tbl>
              <a:tblPr/>
              <a:tblGrid>
                <a:gridCol w="1359408"/>
                <a:gridCol w="1764792"/>
                <a:gridCol w="1588008"/>
                <a:gridCol w="1591056"/>
                <a:gridCol w="1362456"/>
                <a:gridCol w="1825752"/>
                <a:gridCol w="1825752"/>
                <a:gridCol w="1591056"/>
                <a:gridCol w="1825752"/>
                <a:gridCol w="1834896"/>
              </a:tblGrid>
              <a:tr h="957072">
                <a:tc rowSpan="2">
                  <a:txBody>
                    <a:bodyPr/>
                    <a:lstStyle/>
                    <a:p>
                      <a:pPr marL="0" indent="0" algn="ctr">
                        <a:spcAft>
                          <a:spcPts val="0"/>
                        </a:spcAft>
                      </a:pPr>
                      <a:r>
                        <a:rPr lang="en-US" sz="2000" b="0" dirty="0" smtClean="0">
                          <a:latin typeface="Times New Roman" pitchFamily="18" charset="0"/>
                        </a:rPr>
                        <a:t>No.,</a:t>
                      </a:r>
                      <a:endParaRPr lang="en-US" sz="2000" b="0" dirty="0">
                        <a:latin typeface="Times New Roman" pitchFamily="18" charset="0"/>
                      </a:endParaRPr>
                    </a:p>
                  </a:txBody>
                  <a:tcPr marL="0" marR="0" marT="0" marB="0" anchor="ctr"/>
                </a:tc>
                <a:tc rowSpan="2">
                  <a:txBody>
                    <a:bodyPr/>
                    <a:lstStyle/>
                    <a:p>
                      <a:pPr marL="0" indent="0" algn="ctr">
                        <a:spcAft>
                          <a:spcPts val="0"/>
                        </a:spcAft>
                      </a:pPr>
                      <a:r>
                        <a:rPr lang="en-US" sz="2000" b="0" dirty="0">
                          <a:latin typeface="Times New Roman" pitchFamily="18" charset="0"/>
                        </a:rPr>
                        <a:t>Year</a:t>
                      </a:r>
                    </a:p>
                  </a:txBody>
                  <a:tcPr marL="0" marR="0" marT="0" marB="0" anchor="ctr"/>
                </a:tc>
                <a:tc gridSpan="8">
                  <a:txBody>
                    <a:bodyPr/>
                    <a:lstStyle/>
                    <a:p>
                      <a:pPr marL="0" indent="0" algn="ctr">
                        <a:spcAft>
                          <a:spcPts val="0"/>
                        </a:spcAft>
                      </a:pPr>
                      <a:r>
                        <a:rPr lang="en-US" sz="2000" b="0" dirty="0">
                          <a:latin typeface="Times New Roman" pitchFamily="18" charset="0"/>
                        </a:rPr>
                        <a:t>Average monthy observed water discharge below 100m</a:t>
                      </a:r>
                      <a:r>
                        <a:rPr lang="en-US" sz="2000" b="0" baseline="30000" dirty="0">
                          <a:latin typeface="Times New Roman" pitchFamily="18" charset="0"/>
                        </a:rPr>
                        <a:t>3</a:t>
                      </a:r>
                      <a:r>
                        <a:rPr lang="en-US" sz="2000" b="0" dirty="0">
                          <a:latin typeface="Times New Roman" pitchFamily="18" charset="0"/>
                        </a:rPr>
                        <a:t>/s in the Dniester River at </a:t>
                      </a:r>
                    </a:p>
                    <a:p>
                      <a:pPr marL="0" indent="0" algn="ctr">
                        <a:spcAft>
                          <a:spcPts val="0"/>
                        </a:spcAft>
                      </a:pPr>
                      <a:r>
                        <a:rPr lang="en-US" sz="2000" b="0" dirty="0">
                          <a:latin typeface="Times New Roman" pitchFamily="18" charset="0"/>
                        </a:rPr>
                        <a:t>Dniester HPP-1</a:t>
                      </a:r>
                    </a:p>
                  </a:txBody>
                  <a:tcPr marL="0" marR="0" marT="0" marB="0" anchor="ctr"/>
                </a:tc>
                <a:tc hMerge="1">
                  <a:txBody>
                    <a:bodyPr/>
                    <a:lstStyle/>
                    <a:p>
                      <a:endParaRPr sz="4600"/>
                    </a:p>
                  </a:txBody>
                  <a:tcPr marL="0" marR="0" marT="0" marB="0"/>
                </a:tc>
                <a:tc hMerge="1">
                  <a:txBody>
                    <a:bodyPr/>
                    <a:lstStyle/>
                    <a:p>
                      <a:endParaRPr sz="4600"/>
                    </a:p>
                  </a:txBody>
                  <a:tcPr marL="0" marR="0" marT="0" marB="0"/>
                </a:tc>
                <a:tc hMerge="1">
                  <a:txBody>
                    <a:bodyPr/>
                    <a:lstStyle/>
                    <a:p>
                      <a:endParaRPr sz="4600"/>
                    </a:p>
                  </a:txBody>
                  <a:tcPr marL="0" marR="0" marT="0" marB="0"/>
                </a:tc>
                <a:tc hMerge="1">
                  <a:txBody>
                    <a:bodyPr/>
                    <a:lstStyle/>
                    <a:p>
                      <a:endParaRPr sz="4600"/>
                    </a:p>
                  </a:txBody>
                  <a:tcPr marL="0" marR="0" marT="0" marB="0"/>
                </a:tc>
                <a:tc hMerge="1">
                  <a:txBody>
                    <a:bodyPr/>
                    <a:lstStyle/>
                    <a:p>
                      <a:endParaRPr sz="4600"/>
                    </a:p>
                  </a:txBody>
                  <a:tcPr marL="0" marR="0" marT="0" marB="0"/>
                </a:tc>
                <a:tc hMerge="1">
                  <a:txBody>
                    <a:bodyPr/>
                    <a:lstStyle/>
                    <a:p>
                      <a:endParaRPr sz="4600"/>
                    </a:p>
                  </a:txBody>
                  <a:tcPr marL="0" marR="0" marT="0" marB="0"/>
                </a:tc>
                <a:tc hMerge="1">
                  <a:txBody>
                    <a:bodyPr/>
                    <a:lstStyle/>
                    <a:p>
                      <a:endParaRPr sz="4600"/>
                    </a:p>
                  </a:txBody>
                  <a:tcPr marL="0" marR="0" marT="0" marB="0"/>
                </a:tc>
              </a:tr>
              <a:tr h="490728">
                <a:tc vMerge="1">
                  <a:txBody>
                    <a:bodyPr/>
                    <a:lstStyle/>
                    <a:p>
                      <a:endParaRPr sz="2400"/>
                    </a:p>
                  </a:txBody>
                  <a:tcPr marL="0" marR="0" marT="0" marB="0"/>
                </a:tc>
                <a:tc vMerge="1">
                  <a:txBody>
                    <a:bodyPr/>
                    <a:lstStyle/>
                    <a:p>
                      <a:endParaRPr sz="2400"/>
                    </a:p>
                  </a:txBody>
                  <a:tcPr marL="0" marR="0" marT="0" marB="0"/>
                </a:tc>
                <a:tc>
                  <a:txBody>
                    <a:bodyPr/>
                    <a:lstStyle/>
                    <a:p>
                      <a:pPr marL="0" indent="0" algn="ctr">
                        <a:spcAft>
                          <a:spcPts val="0"/>
                        </a:spcAft>
                      </a:pPr>
                      <a:r>
                        <a:rPr lang="en-US" sz="2000" b="0" dirty="0">
                          <a:latin typeface="Times New Roman" pitchFamily="18" charset="0"/>
                        </a:rPr>
                        <a:t>January</a:t>
                      </a:r>
                    </a:p>
                  </a:txBody>
                  <a:tcPr marL="0" marR="0" marT="0" marB="0" anchor="ctr"/>
                </a:tc>
                <a:tc>
                  <a:txBody>
                    <a:bodyPr/>
                    <a:lstStyle/>
                    <a:p>
                      <a:pPr marL="0" indent="0" algn="ctr">
                        <a:spcAft>
                          <a:spcPts val="0"/>
                        </a:spcAft>
                      </a:pPr>
                      <a:r>
                        <a:rPr lang="en-US" sz="2000" b="0" dirty="0">
                          <a:latin typeface="Times New Roman" pitchFamily="18" charset="0"/>
                        </a:rPr>
                        <a:t>February</a:t>
                      </a:r>
                    </a:p>
                  </a:txBody>
                  <a:tcPr marL="0" marR="0" marT="0" marB="0" anchor="ctr"/>
                </a:tc>
                <a:tc>
                  <a:txBody>
                    <a:bodyPr/>
                    <a:lstStyle/>
                    <a:p>
                      <a:pPr marL="0" indent="0" algn="ctr">
                        <a:spcAft>
                          <a:spcPts val="0"/>
                        </a:spcAft>
                      </a:pPr>
                      <a:r>
                        <a:rPr lang="en-US" sz="2000" b="0" dirty="0">
                          <a:latin typeface="Times New Roman" pitchFamily="18" charset="0"/>
                        </a:rPr>
                        <a:t>July</a:t>
                      </a:r>
                    </a:p>
                  </a:txBody>
                  <a:tcPr marL="0" marR="0" marT="0" marB="0" anchor="ctr"/>
                </a:tc>
                <a:tc>
                  <a:txBody>
                    <a:bodyPr/>
                    <a:lstStyle/>
                    <a:p>
                      <a:pPr marL="0" indent="0" algn="ctr">
                        <a:spcAft>
                          <a:spcPts val="0"/>
                        </a:spcAft>
                      </a:pPr>
                      <a:r>
                        <a:rPr lang="en-US" sz="2000" b="0" dirty="0">
                          <a:latin typeface="Times New Roman" pitchFamily="18" charset="0"/>
                        </a:rPr>
                        <a:t>August</a:t>
                      </a:r>
                    </a:p>
                  </a:txBody>
                  <a:tcPr marL="0" marR="0" marT="0" marB="0" anchor="ctr"/>
                </a:tc>
                <a:tc>
                  <a:txBody>
                    <a:bodyPr/>
                    <a:lstStyle/>
                    <a:p>
                      <a:pPr marL="0" indent="0" algn="ctr">
                        <a:spcAft>
                          <a:spcPts val="0"/>
                        </a:spcAft>
                      </a:pPr>
                      <a:r>
                        <a:rPr lang="en-US" sz="2000" b="0" dirty="0">
                          <a:latin typeface="Times New Roman" pitchFamily="18" charset="0"/>
                        </a:rPr>
                        <a:t>September</a:t>
                      </a:r>
                    </a:p>
                  </a:txBody>
                  <a:tcPr marL="0" marR="0" marT="0" marB="0" anchor="ctr"/>
                </a:tc>
                <a:tc>
                  <a:txBody>
                    <a:bodyPr/>
                    <a:lstStyle/>
                    <a:p>
                      <a:pPr marL="0" indent="0" algn="ctr">
                        <a:spcAft>
                          <a:spcPts val="0"/>
                        </a:spcAft>
                      </a:pPr>
                      <a:r>
                        <a:rPr lang="en-US" sz="2000" b="0" dirty="0">
                          <a:latin typeface="Times New Roman" pitchFamily="18" charset="0"/>
                        </a:rPr>
                        <a:t>October</a:t>
                      </a:r>
                    </a:p>
                  </a:txBody>
                  <a:tcPr marL="0" marR="0" marT="0" marB="0" anchor="ctr"/>
                </a:tc>
                <a:tc>
                  <a:txBody>
                    <a:bodyPr/>
                    <a:lstStyle/>
                    <a:p>
                      <a:pPr marL="0" indent="0" algn="ctr">
                        <a:spcAft>
                          <a:spcPts val="0"/>
                        </a:spcAft>
                      </a:pPr>
                      <a:r>
                        <a:rPr lang="en-US" sz="2000" b="0" dirty="0">
                          <a:latin typeface="Times New Roman" pitchFamily="18" charset="0"/>
                        </a:rPr>
                        <a:t>November</a:t>
                      </a:r>
                    </a:p>
                  </a:txBody>
                  <a:tcPr marL="0" marR="0" marT="0" marB="0" anchor="ctr"/>
                </a:tc>
                <a:tc>
                  <a:txBody>
                    <a:bodyPr/>
                    <a:lstStyle/>
                    <a:p>
                      <a:pPr marL="0" indent="0" algn="ctr">
                        <a:spcAft>
                          <a:spcPts val="0"/>
                        </a:spcAft>
                      </a:pPr>
                      <a:r>
                        <a:rPr lang="en-US" sz="2000" b="0" dirty="0">
                          <a:latin typeface="Times New Roman" pitchFamily="18" charset="0"/>
                        </a:rPr>
                        <a:t>December</a:t>
                      </a:r>
                    </a:p>
                  </a:txBody>
                  <a:tcPr marL="0" marR="0" marT="0" marB="0" anchor="ctr"/>
                </a:tc>
              </a:tr>
              <a:tr h="420624">
                <a:tc>
                  <a:txBody>
                    <a:bodyPr/>
                    <a:lstStyle/>
                    <a:p>
                      <a:pPr marL="0" indent="0" algn="ctr">
                        <a:spcAft>
                          <a:spcPts val="0"/>
                        </a:spcAft>
                      </a:pPr>
                      <a:r>
                        <a:rPr lang="en-US" sz="2000" b="0" dirty="0">
                          <a:latin typeface="Times New Roman" pitchFamily="18" charset="0"/>
                        </a:rPr>
                        <a:t>1</a:t>
                      </a:r>
                    </a:p>
                  </a:txBody>
                  <a:tcPr marL="0" marR="0" marT="0" marB="0" anchor="ctr"/>
                </a:tc>
                <a:tc>
                  <a:txBody>
                    <a:bodyPr/>
                    <a:lstStyle/>
                    <a:p>
                      <a:pPr marL="0" indent="0" algn="ctr">
                        <a:spcAft>
                          <a:spcPts val="0"/>
                        </a:spcAft>
                      </a:pPr>
                      <a:r>
                        <a:rPr lang="en-US" sz="2000" b="0" dirty="0">
                          <a:latin typeface="Times New Roman" pitchFamily="18" charset="0"/>
                        </a:rPr>
                        <a:t>1900-1901</a:t>
                      </a:r>
                    </a:p>
                  </a:txBody>
                  <a:tcPr marL="0" marR="0" marT="0" marB="0" anchor="ctr"/>
                </a:tc>
                <a:tc>
                  <a:txBody>
                    <a:bodyPr/>
                    <a:lstStyle/>
                    <a:p>
                      <a:pPr marL="0" indent="0" algn="ctr">
                        <a:spcAft>
                          <a:spcPts val="0"/>
                        </a:spcAft>
                      </a:pPr>
                      <a:r>
                        <a:rPr lang="en-US" sz="2000" b="0" dirty="0">
                          <a:latin typeface="Times New Roman" pitchFamily="18" charset="0"/>
                        </a:rPr>
                        <a:t>51.5</a:t>
                      </a:r>
                    </a:p>
                  </a:txBody>
                  <a:tcPr marL="0" marR="0" marT="0" marB="0" anchor="ctr"/>
                </a:tc>
                <a:tc>
                  <a:txBody>
                    <a:bodyPr/>
                    <a:lstStyle/>
                    <a:p>
                      <a:pPr marL="0" indent="0" algn="ctr">
                        <a:spcAft>
                          <a:spcPts val="0"/>
                        </a:spcAft>
                      </a:pPr>
                      <a:r>
                        <a:rPr lang="en-US" sz="2000" b="0" dirty="0">
                          <a:latin typeface="Times New Roman" pitchFamily="18" charset="0"/>
                        </a:rPr>
                        <a:t>86.4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a:t>
                      </a:r>
                    </a:p>
                  </a:txBody>
                  <a:tcPr marL="0" marR="0" marT="0" marB="0" anchor="ctr"/>
                </a:tc>
                <a:tc>
                  <a:txBody>
                    <a:bodyPr/>
                    <a:lstStyle/>
                    <a:p>
                      <a:pPr marL="0" indent="0" algn="ctr">
                        <a:spcAft>
                          <a:spcPts val="0"/>
                        </a:spcAft>
                      </a:pPr>
                      <a:r>
                        <a:rPr lang="en-US" sz="2000" b="0" dirty="0">
                          <a:latin typeface="Times New Roman" pitchFamily="18" charset="0"/>
                        </a:rPr>
                        <a:t>1903-1904</a:t>
                      </a:r>
                    </a:p>
                  </a:txBody>
                  <a:tcPr marL="0" marR="0" marT="0" marB="0" anchor="ctr"/>
                </a:tc>
                <a:tc>
                  <a:txBody>
                    <a:bodyPr/>
                    <a:lstStyle/>
                    <a:p>
                      <a:pPr marL="0" indent="0" algn="ctr">
                        <a:spcAft>
                          <a:spcPts val="0"/>
                        </a:spcAft>
                      </a:pPr>
                      <a:r>
                        <a:rPr lang="en-US" sz="2000" b="0" dirty="0">
                          <a:latin typeface="Times New Roman" pitchFamily="18" charset="0"/>
                        </a:rPr>
                        <a:t>80.2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a:t>
                      </a:r>
                    </a:p>
                  </a:txBody>
                  <a:tcPr marL="0" marR="0" marT="0" marB="0" anchor="ctr"/>
                </a:tc>
                <a:tc>
                  <a:txBody>
                    <a:bodyPr/>
                    <a:lstStyle/>
                    <a:p>
                      <a:pPr marL="0" indent="0" algn="ctr">
                        <a:spcAft>
                          <a:spcPts val="0"/>
                        </a:spcAft>
                      </a:pPr>
                      <a:r>
                        <a:rPr lang="en-US" sz="2000" b="0" dirty="0">
                          <a:latin typeface="Times New Roman" pitchFamily="18" charset="0"/>
                        </a:rPr>
                        <a:t>1904-1905</a:t>
                      </a:r>
                    </a:p>
                  </a:txBody>
                  <a:tcPr marL="0" marR="0" marT="0" marB="0" anchor="ctr"/>
                </a:tc>
                <a:tc>
                  <a:txBody>
                    <a:bodyPr/>
                    <a:lstStyle/>
                    <a:p>
                      <a:pPr marL="0" indent="0" algn="ctr">
                        <a:spcAft>
                          <a:spcPts val="0"/>
                        </a:spcAft>
                      </a:pPr>
                      <a:r>
                        <a:rPr lang="en-US" sz="2000" b="0" dirty="0">
                          <a:latin typeface="Times New Roman" pitchFamily="18" charset="0"/>
                        </a:rPr>
                        <a:t>71.5</a:t>
                      </a:r>
                    </a:p>
                  </a:txBody>
                  <a:tcPr marL="0" marR="0" marT="0" marB="0" anchor="ctr"/>
                </a:tc>
                <a:tc>
                  <a:txBody>
                    <a:bodyPr/>
                    <a:lstStyle/>
                    <a:p>
                      <a:pPr marL="0" indent="0" algn="ctr">
                        <a:spcAft>
                          <a:spcPts val="0"/>
                        </a:spcAft>
                      </a:pPr>
                      <a:r>
                        <a:rPr lang="en-US" sz="2000" b="0" dirty="0">
                          <a:latin typeface="Times New Roman" pitchFamily="18" charset="0"/>
                        </a:rPr>
                        <a:t>82.4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4</a:t>
                      </a:r>
                    </a:p>
                  </a:txBody>
                  <a:tcPr marL="0" marR="0" marT="0" marB="0" anchor="ctr"/>
                </a:tc>
                <a:tc>
                  <a:txBody>
                    <a:bodyPr/>
                    <a:lstStyle/>
                    <a:p>
                      <a:pPr marL="0" indent="0" algn="ctr">
                        <a:spcAft>
                          <a:spcPts val="0"/>
                        </a:spcAft>
                      </a:pPr>
                      <a:r>
                        <a:rPr lang="en-US" sz="2000" b="0" dirty="0">
                          <a:latin typeface="Times New Roman" pitchFamily="18" charset="0"/>
                        </a:rPr>
                        <a:t>1905-1906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83.0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5</a:t>
                      </a:r>
                    </a:p>
                  </a:txBody>
                  <a:tcPr marL="0" marR="0" marT="0" marB="0" anchor="ctr"/>
                </a:tc>
                <a:tc>
                  <a:txBody>
                    <a:bodyPr/>
                    <a:lstStyle/>
                    <a:p>
                      <a:pPr marL="0" indent="0" algn="ctr">
                        <a:spcAft>
                          <a:spcPts val="0"/>
                        </a:spcAft>
                      </a:pPr>
                      <a:r>
                        <a:rPr lang="en-US" sz="2000" b="0" dirty="0">
                          <a:latin typeface="Times New Roman" pitchFamily="18" charset="0"/>
                        </a:rPr>
                        <a:t>1908-1909</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87.0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6</a:t>
                      </a:r>
                    </a:p>
                  </a:txBody>
                  <a:tcPr marL="0" marR="0" marT="0" marB="0" anchor="ctr"/>
                </a:tc>
                <a:tc>
                  <a:txBody>
                    <a:bodyPr/>
                    <a:lstStyle/>
                    <a:p>
                      <a:pPr marL="0" indent="0" algn="ctr">
                        <a:spcAft>
                          <a:spcPts val="0"/>
                        </a:spcAft>
                      </a:pPr>
                      <a:r>
                        <a:rPr lang="en-US" sz="2000" b="0" dirty="0">
                          <a:latin typeface="Times New Roman" pitchFamily="18" charset="0"/>
                        </a:rPr>
                        <a:t>1911-1912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81.1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7</a:t>
                      </a:r>
                    </a:p>
                  </a:txBody>
                  <a:tcPr marL="0" marR="0" marT="0" marB="0" anchor="ctr"/>
                </a:tc>
                <a:tc>
                  <a:txBody>
                    <a:bodyPr/>
                    <a:lstStyle/>
                    <a:p>
                      <a:pPr marL="0" indent="0" algn="ctr">
                        <a:spcAft>
                          <a:spcPts val="0"/>
                        </a:spcAft>
                      </a:pPr>
                      <a:r>
                        <a:rPr lang="en-US" sz="2000" b="0" dirty="0">
                          <a:latin typeface="Times New Roman" pitchFamily="18" charset="0"/>
                        </a:rPr>
                        <a:t>1917-1918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88.0</a:t>
                      </a:r>
                    </a:p>
                  </a:txBody>
                  <a:tcPr marL="0" marR="0" marT="0" marB="0" anchor="ctr"/>
                </a:tc>
                <a:tc>
                  <a:txBody>
                    <a:bodyPr/>
                    <a:lstStyle/>
                    <a:p>
                      <a:pPr marL="0" indent="0" algn="ctr">
                        <a:spcAft>
                          <a:spcPts val="0"/>
                        </a:spcAft>
                      </a:pPr>
                      <a:r>
                        <a:rPr lang="en-US" sz="2000" b="0" dirty="0">
                          <a:latin typeface="Times New Roman" pitchFamily="18" charset="0"/>
                        </a:rPr>
                        <a:t>90.0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8</a:t>
                      </a:r>
                    </a:p>
                  </a:txBody>
                  <a:tcPr marL="0" marR="0" marT="0" marB="0" anchor="ctr"/>
                </a:tc>
                <a:tc>
                  <a:txBody>
                    <a:bodyPr/>
                    <a:lstStyle/>
                    <a:p>
                      <a:pPr marL="0" indent="0" algn="ctr">
                        <a:spcAft>
                          <a:spcPts val="0"/>
                        </a:spcAft>
                      </a:pPr>
                      <a:r>
                        <a:rPr lang="en-US" sz="2000" b="0" dirty="0">
                          <a:latin typeface="Times New Roman" pitchFamily="18" charset="0"/>
                        </a:rPr>
                        <a:t>1919-1920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89.0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9</a:t>
                      </a:r>
                    </a:p>
                  </a:txBody>
                  <a:tcPr marL="0" marR="0" marT="0" marB="0" anchor="ctr"/>
                </a:tc>
                <a:tc>
                  <a:txBody>
                    <a:bodyPr/>
                    <a:lstStyle/>
                    <a:p>
                      <a:pPr marL="0" indent="0" algn="ctr">
                        <a:spcAft>
                          <a:spcPts val="0"/>
                        </a:spcAft>
                      </a:pPr>
                      <a:r>
                        <a:rPr lang="en-US" sz="2000" b="0" dirty="0">
                          <a:latin typeface="Times New Roman" pitchFamily="18" charset="0"/>
                        </a:rPr>
                        <a:t>1920-1921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66.9</a:t>
                      </a:r>
                    </a:p>
                  </a:txBody>
                  <a:tcPr marL="0" marR="0" marT="0" marB="0" anchor="ctr"/>
                </a:tc>
                <a:tc>
                  <a:txBody>
                    <a:bodyPr/>
                    <a:lstStyle/>
                    <a:p>
                      <a:pPr marL="0" indent="0" algn="ctr">
                        <a:spcAft>
                          <a:spcPts val="0"/>
                        </a:spcAft>
                      </a:pPr>
                      <a:r>
                        <a:rPr lang="en-US" sz="2000" b="0" dirty="0">
                          <a:latin typeface="Times New Roman" pitchFamily="18" charset="0"/>
                        </a:rPr>
                        <a:t>72.5</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10</a:t>
                      </a:r>
                    </a:p>
                  </a:txBody>
                  <a:tcPr marL="0" marR="0" marT="0" marB="0" anchor="ctr"/>
                </a:tc>
                <a:tc>
                  <a:txBody>
                    <a:bodyPr/>
                    <a:lstStyle/>
                    <a:p>
                      <a:pPr marL="0" indent="0" algn="ctr">
                        <a:spcAft>
                          <a:spcPts val="0"/>
                        </a:spcAft>
                      </a:pPr>
                      <a:r>
                        <a:rPr lang="en-US" sz="2000" b="0" dirty="0">
                          <a:latin typeface="Times New Roman" pitchFamily="18" charset="0"/>
                        </a:rPr>
                        <a:t>1921-1922</a:t>
                      </a:r>
                    </a:p>
                  </a:txBody>
                  <a:tcPr marL="0" marR="0" marT="0" marB="0" anchor="ctr"/>
                </a:tc>
                <a:tc>
                  <a:txBody>
                    <a:bodyPr/>
                    <a:lstStyle/>
                    <a:p>
                      <a:pPr marL="0" indent="0" algn="ctr">
                        <a:spcAft>
                          <a:spcPts val="0"/>
                        </a:spcAft>
                      </a:pPr>
                      <a:r>
                        <a:rPr lang="en-US" sz="2000" b="0" dirty="0">
                          <a:latin typeface="Times New Roman" pitchFamily="18" charset="0"/>
                        </a:rPr>
                        <a:t>64.5</a:t>
                      </a:r>
                    </a:p>
                  </a:txBody>
                  <a:tcPr marL="0" marR="0" marT="0" marB="0" anchor="ctr"/>
                </a:tc>
                <a:tc>
                  <a:txBody>
                    <a:bodyPr/>
                    <a:lstStyle/>
                    <a:p>
                      <a:pPr marL="0" indent="0" algn="ctr">
                        <a:spcAft>
                          <a:spcPts val="0"/>
                        </a:spcAft>
                      </a:pPr>
                      <a:r>
                        <a:rPr lang="en-US" sz="2000" b="0" dirty="0">
                          <a:latin typeface="Times New Roman" pitchFamily="18" charset="0"/>
                        </a:rPr>
                        <a:t>66.8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55.3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64.5</a:t>
                      </a:r>
                    </a:p>
                  </a:txBody>
                  <a:tcPr marL="0" marR="0" marT="0" marB="0" anchor="ctr"/>
                </a:tc>
              </a:tr>
              <a:tr h="420624">
                <a:tc>
                  <a:txBody>
                    <a:bodyPr/>
                    <a:lstStyle/>
                    <a:p>
                      <a:pPr marL="0" indent="0" algn="ctr">
                        <a:spcAft>
                          <a:spcPts val="0"/>
                        </a:spcAft>
                      </a:pPr>
                      <a:r>
                        <a:rPr lang="en-US" sz="2000" b="0" dirty="0">
                          <a:latin typeface="Times New Roman" pitchFamily="18" charset="0"/>
                        </a:rPr>
                        <a:t>11</a:t>
                      </a:r>
                    </a:p>
                  </a:txBody>
                  <a:tcPr marL="0" marR="0" marT="0" marB="0" anchor="ctr"/>
                </a:tc>
                <a:tc>
                  <a:txBody>
                    <a:bodyPr/>
                    <a:lstStyle/>
                    <a:p>
                      <a:pPr marL="0" indent="0" algn="ctr">
                        <a:spcAft>
                          <a:spcPts val="0"/>
                        </a:spcAft>
                      </a:pPr>
                      <a:r>
                        <a:rPr lang="en-US" sz="2000" b="0" dirty="0">
                          <a:latin typeface="Times New Roman" pitchFamily="18" charset="0"/>
                        </a:rPr>
                        <a:t>1923-1924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89.0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12</a:t>
                      </a:r>
                    </a:p>
                  </a:txBody>
                  <a:tcPr marL="0" marR="0" marT="0" marB="0" anchor="ctr"/>
                </a:tc>
                <a:tc>
                  <a:txBody>
                    <a:bodyPr/>
                    <a:lstStyle/>
                    <a:p>
                      <a:pPr marL="0" indent="0" algn="ctr">
                        <a:spcAft>
                          <a:spcPts val="0"/>
                        </a:spcAft>
                      </a:pPr>
                      <a:r>
                        <a:rPr lang="en-US" sz="2000" b="0" dirty="0">
                          <a:latin typeface="Times New Roman" pitchFamily="18" charset="0"/>
                        </a:rPr>
                        <a:t>1924-1925</a:t>
                      </a:r>
                    </a:p>
                  </a:txBody>
                  <a:tcPr marL="0" marR="0" marT="0" marB="0" anchor="ctr"/>
                </a:tc>
                <a:tc>
                  <a:txBody>
                    <a:bodyPr/>
                    <a:lstStyle/>
                    <a:p>
                      <a:pPr marL="0" indent="0" algn="ctr">
                        <a:spcAft>
                          <a:spcPts val="0"/>
                        </a:spcAft>
                      </a:pPr>
                      <a:r>
                        <a:rPr lang="en-US" sz="2000" b="0" dirty="0">
                          <a:latin typeface="Times New Roman" pitchFamily="18" charset="0"/>
                        </a:rPr>
                        <a:t>33.6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76.0</a:t>
                      </a:r>
                    </a:p>
                  </a:txBody>
                  <a:tcPr marL="0" marR="0" marT="0" marB="0" anchor="ctr"/>
                </a:tc>
                <a:tc>
                  <a:txBody>
                    <a:bodyPr/>
                    <a:lstStyle/>
                    <a:p>
                      <a:pPr marL="0" indent="0" algn="ctr">
                        <a:spcAft>
                          <a:spcPts val="0"/>
                        </a:spcAft>
                      </a:pPr>
                      <a:r>
                        <a:rPr lang="en-US" sz="2000" b="0" dirty="0">
                          <a:latin typeface="Times New Roman" pitchFamily="18" charset="0"/>
                        </a:rPr>
                        <a:t>58.1</a:t>
                      </a:r>
                    </a:p>
                  </a:txBody>
                  <a:tcPr marL="0" marR="0" marT="0" marB="0" anchor="ctr"/>
                </a:tc>
                <a:tc>
                  <a:txBody>
                    <a:bodyPr/>
                    <a:lstStyle/>
                    <a:p>
                      <a:pPr marL="0" indent="0" algn="ctr">
                        <a:spcAft>
                          <a:spcPts val="0"/>
                        </a:spcAft>
                      </a:pPr>
                      <a:r>
                        <a:rPr lang="en-US" sz="2000" b="0" dirty="0">
                          <a:latin typeface="Times New Roman" pitchFamily="18" charset="0"/>
                        </a:rPr>
                        <a:t>42.8</a:t>
                      </a:r>
                    </a:p>
                  </a:txBody>
                  <a:tcPr marL="0" marR="0" marT="0" marB="0" anchor="ctr"/>
                </a:tc>
              </a:tr>
              <a:tr h="420624">
                <a:tc>
                  <a:txBody>
                    <a:bodyPr/>
                    <a:lstStyle/>
                    <a:p>
                      <a:pPr marL="0" indent="0" algn="ctr">
                        <a:spcAft>
                          <a:spcPts val="0"/>
                        </a:spcAft>
                      </a:pPr>
                      <a:r>
                        <a:rPr lang="en-US" sz="2000" b="0" dirty="0">
                          <a:latin typeface="Times New Roman" pitchFamily="18" charset="0"/>
                        </a:rPr>
                        <a:t>13</a:t>
                      </a:r>
                    </a:p>
                  </a:txBody>
                  <a:tcPr marL="0" marR="0" marT="0" marB="0" anchor="ctr"/>
                </a:tc>
                <a:tc>
                  <a:txBody>
                    <a:bodyPr/>
                    <a:lstStyle/>
                    <a:p>
                      <a:pPr marL="0" indent="0" algn="ctr">
                        <a:spcAft>
                          <a:spcPts val="0"/>
                        </a:spcAft>
                      </a:pPr>
                      <a:r>
                        <a:rPr lang="en-US" sz="2000" b="0" dirty="0">
                          <a:latin typeface="Times New Roman" pitchFamily="18" charset="0"/>
                        </a:rPr>
                        <a:t>1928-1929</a:t>
                      </a:r>
                    </a:p>
                  </a:txBody>
                  <a:tcPr marL="0" marR="0" marT="0" marB="0" anchor="ctr"/>
                </a:tc>
                <a:tc>
                  <a:txBody>
                    <a:bodyPr/>
                    <a:lstStyle/>
                    <a:p>
                      <a:pPr marL="0" indent="0" algn="ctr">
                        <a:spcAft>
                          <a:spcPts val="0"/>
                        </a:spcAft>
                      </a:pPr>
                      <a:r>
                        <a:rPr lang="en-US" sz="2000" b="0" dirty="0">
                          <a:latin typeface="Times New Roman" pitchFamily="18" charset="0"/>
                        </a:rPr>
                        <a:t>67.0</a:t>
                      </a:r>
                    </a:p>
                  </a:txBody>
                  <a:tcPr marL="0" marR="0" marT="0" marB="0" anchor="ctr"/>
                </a:tc>
                <a:tc>
                  <a:txBody>
                    <a:bodyPr/>
                    <a:lstStyle/>
                    <a:p>
                      <a:pPr marL="0" indent="0" algn="ctr">
                        <a:spcAft>
                          <a:spcPts val="0"/>
                        </a:spcAft>
                      </a:pPr>
                      <a:r>
                        <a:rPr lang="en-US" sz="2000" b="0" dirty="0">
                          <a:latin typeface="Times New Roman" pitchFamily="18" charset="0"/>
                        </a:rPr>
                        <a:t>61.0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14</a:t>
                      </a:r>
                    </a:p>
                  </a:txBody>
                  <a:tcPr marL="0" marR="0" marT="0" marB="0" anchor="ctr"/>
                </a:tc>
                <a:tc>
                  <a:txBody>
                    <a:bodyPr/>
                    <a:lstStyle/>
                    <a:p>
                      <a:pPr marL="0" indent="0" algn="ctr">
                        <a:spcAft>
                          <a:spcPts val="0"/>
                        </a:spcAft>
                      </a:pPr>
                      <a:r>
                        <a:rPr lang="en-US" sz="2000" b="0" dirty="0">
                          <a:latin typeface="Times New Roman" pitchFamily="18" charset="0"/>
                        </a:rPr>
                        <a:t>1929-1930</a:t>
                      </a:r>
                    </a:p>
                  </a:txBody>
                  <a:tcPr marL="0" marR="0" marT="0" marB="0" anchor="ctr"/>
                </a:tc>
                <a:tc>
                  <a:txBody>
                    <a:bodyPr/>
                    <a:lstStyle/>
                    <a:p>
                      <a:pPr marL="0" indent="0" algn="ctr">
                        <a:spcAft>
                          <a:spcPts val="0"/>
                        </a:spcAft>
                      </a:pPr>
                      <a:r>
                        <a:rPr lang="en-US" sz="2000" b="0" dirty="0">
                          <a:latin typeface="Times New Roman" pitchFamily="18" charset="0"/>
                        </a:rPr>
                        <a:t>82.0</a:t>
                      </a:r>
                    </a:p>
                  </a:txBody>
                  <a:tcPr marL="0" marR="0" marT="0" marB="0" anchor="ctr"/>
                </a:tc>
                <a:tc>
                  <a:txBody>
                    <a:bodyPr/>
                    <a:lstStyle/>
                    <a:p>
                      <a:pPr marL="0" indent="0" algn="ctr">
                        <a:spcAft>
                          <a:spcPts val="0"/>
                        </a:spcAft>
                      </a:pPr>
                      <a:r>
                        <a:rPr lang="en-US" sz="2000" b="0" dirty="0">
                          <a:latin typeface="Times New Roman" pitchFamily="18" charset="0"/>
                        </a:rPr>
                        <a:t>68.0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15</a:t>
                      </a:r>
                    </a:p>
                  </a:txBody>
                  <a:tcPr marL="0" marR="0" marT="0" marB="0" anchor="ctr"/>
                </a:tc>
                <a:tc>
                  <a:txBody>
                    <a:bodyPr/>
                    <a:lstStyle/>
                    <a:p>
                      <a:pPr marL="0" indent="0" algn="ctr">
                        <a:spcAft>
                          <a:spcPts val="0"/>
                        </a:spcAft>
                      </a:pPr>
                      <a:r>
                        <a:rPr lang="en-US" sz="2000" b="0" dirty="0">
                          <a:latin typeface="Times New Roman" pitchFamily="18" charset="0"/>
                        </a:rPr>
                        <a:t>1930-1931</a:t>
                      </a:r>
                    </a:p>
                  </a:txBody>
                  <a:tcPr marL="0" marR="0" marT="0" marB="0" anchor="ctr"/>
                </a:tc>
                <a:tc>
                  <a:txBody>
                    <a:bodyPr/>
                    <a:lstStyle/>
                    <a:p>
                      <a:pPr marL="0" indent="0" algn="ctr">
                        <a:spcAft>
                          <a:spcPts val="0"/>
                        </a:spcAft>
                      </a:pPr>
                      <a:r>
                        <a:rPr lang="en-US" sz="2000" b="0" dirty="0">
                          <a:latin typeface="Times New Roman" pitchFamily="18" charset="0"/>
                        </a:rPr>
                        <a:t>66.0</a:t>
                      </a:r>
                    </a:p>
                  </a:txBody>
                  <a:tcPr marL="0" marR="0" marT="0" marB="0" anchor="ctr"/>
                </a:tc>
                <a:tc>
                  <a:txBody>
                    <a:bodyPr/>
                    <a:lstStyle/>
                    <a:p>
                      <a:pPr marL="0" indent="0" algn="ctr">
                        <a:spcAft>
                          <a:spcPts val="0"/>
                        </a:spcAft>
                      </a:pPr>
                      <a:r>
                        <a:rPr lang="en-US" sz="2000" b="0" dirty="0">
                          <a:latin typeface="Times New Roman" pitchFamily="18" charset="0"/>
                        </a:rPr>
                        <a:t>60.0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76.0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16</a:t>
                      </a:r>
                    </a:p>
                  </a:txBody>
                  <a:tcPr marL="0" marR="0" marT="0" marB="0" anchor="ctr"/>
                </a:tc>
                <a:tc>
                  <a:txBody>
                    <a:bodyPr/>
                    <a:lstStyle/>
                    <a:p>
                      <a:pPr marL="0" indent="0" algn="ctr">
                        <a:spcAft>
                          <a:spcPts val="0"/>
                        </a:spcAft>
                      </a:pPr>
                      <a:r>
                        <a:rPr lang="en-US" sz="2000" b="0" dirty="0">
                          <a:latin typeface="Times New Roman" pitchFamily="18" charset="0"/>
                        </a:rPr>
                        <a:t>1931-1932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51.1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80.7</a:t>
                      </a:r>
                    </a:p>
                  </a:txBody>
                  <a:tcPr marL="0" marR="0" marT="0" marB="0" anchor="ctr"/>
                </a:tc>
              </a:tr>
              <a:tr h="420624">
                <a:tc>
                  <a:txBody>
                    <a:bodyPr/>
                    <a:lstStyle/>
                    <a:p>
                      <a:pPr marL="0" indent="0" algn="ctr">
                        <a:spcAft>
                          <a:spcPts val="0"/>
                        </a:spcAft>
                      </a:pPr>
                      <a:r>
                        <a:rPr lang="en-US" sz="2000" b="0" dirty="0">
                          <a:latin typeface="Times New Roman" pitchFamily="18" charset="0"/>
                        </a:rPr>
                        <a:t>17</a:t>
                      </a:r>
                    </a:p>
                  </a:txBody>
                  <a:tcPr marL="0" marR="0" marT="0" marB="0" anchor="ctr"/>
                </a:tc>
                <a:tc>
                  <a:txBody>
                    <a:bodyPr/>
                    <a:lstStyle/>
                    <a:p>
                      <a:pPr marL="0" indent="0" algn="ctr">
                        <a:spcAft>
                          <a:spcPts val="0"/>
                        </a:spcAft>
                      </a:pPr>
                      <a:r>
                        <a:rPr lang="en-US" sz="2000" b="0" dirty="0">
                          <a:latin typeface="Times New Roman" pitchFamily="18" charset="0"/>
                        </a:rPr>
                        <a:t>1932-1933</a:t>
                      </a:r>
                    </a:p>
                  </a:txBody>
                  <a:tcPr marL="0" marR="0" marT="0" marB="0" anchor="ctr"/>
                </a:tc>
                <a:tc>
                  <a:txBody>
                    <a:bodyPr/>
                    <a:lstStyle/>
                    <a:p>
                      <a:pPr marL="0" indent="0" algn="ctr">
                        <a:spcAft>
                          <a:spcPts val="0"/>
                        </a:spcAft>
                      </a:pPr>
                      <a:r>
                        <a:rPr lang="en-US" sz="2000" b="0" dirty="0">
                          <a:latin typeface="Times New Roman" pitchFamily="18" charset="0"/>
                        </a:rPr>
                        <a:t>38.6</a:t>
                      </a:r>
                    </a:p>
                  </a:txBody>
                  <a:tcPr marL="0" marR="0" marT="0" marB="0" anchor="ctr"/>
                </a:tc>
                <a:tc>
                  <a:txBody>
                    <a:bodyPr/>
                    <a:lstStyle/>
                    <a:p>
                      <a:pPr marL="0" indent="0" algn="ctr">
                        <a:spcAft>
                          <a:spcPts val="0"/>
                        </a:spcAft>
                      </a:pPr>
                      <a:r>
                        <a:rPr lang="en-US" sz="2000" b="0" dirty="0">
                          <a:latin typeface="Times New Roman" pitchFamily="18" charset="0"/>
                        </a:rPr>
                        <a:t>56.0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94.6</a:t>
                      </a:r>
                    </a:p>
                  </a:txBody>
                  <a:tcPr marL="0" marR="0" marT="0" marB="0" anchor="ctr"/>
                </a:tc>
              </a:tr>
              <a:tr h="420624">
                <a:tc>
                  <a:txBody>
                    <a:bodyPr/>
                    <a:lstStyle/>
                    <a:p>
                      <a:pPr marL="0" indent="0" algn="ctr">
                        <a:spcAft>
                          <a:spcPts val="0"/>
                        </a:spcAft>
                      </a:pPr>
                      <a:r>
                        <a:rPr lang="en-US" sz="2000" b="0" dirty="0">
                          <a:latin typeface="Times New Roman" pitchFamily="18" charset="0"/>
                        </a:rPr>
                        <a:t>18</a:t>
                      </a:r>
                    </a:p>
                  </a:txBody>
                  <a:tcPr marL="0" marR="0" marT="0" marB="0" anchor="ctr"/>
                </a:tc>
                <a:tc>
                  <a:txBody>
                    <a:bodyPr/>
                    <a:lstStyle/>
                    <a:p>
                      <a:pPr marL="0" indent="0" algn="ctr">
                        <a:spcAft>
                          <a:spcPts val="0"/>
                        </a:spcAft>
                      </a:pPr>
                      <a:r>
                        <a:rPr lang="en-US" sz="2000" b="0" dirty="0">
                          <a:latin typeface="Times New Roman" pitchFamily="18" charset="0"/>
                        </a:rPr>
                        <a:t>1933-1934</a:t>
                      </a:r>
                    </a:p>
                  </a:txBody>
                  <a:tcPr marL="0" marR="0" marT="0" marB="0" anchor="ctr"/>
                </a:tc>
                <a:tc>
                  <a:txBody>
                    <a:bodyPr/>
                    <a:lstStyle/>
                    <a:p>
                      <a:pPr marL="0" indent="0" algn="ctr">
                        <a:spcAft>
                          <a:spcPts val="0"/>
                        </a:spcAft>
                      </a:pPr>
                      <a:r>
                        <a:rPr lang="en-US" sz="2000" b="0" dirty="0">
                          <a:latin typeface="Times New Roman" pitchFamily="18" charset="0"/>
                        </a:rPr>
                        <a:t>70.2</a:t>
                      </a:r>
                    </a:p>
                  </a:txBody>
                  <a:tcPr marL="0" marR="0" marT="0" marB="0" anchor="ctr"/>
                </a:tc>
                <a:tc>
                  <a:txBody>
                    <a:bodyPr/>
                    <a:lstStyle/>
                    <a:p>
                      <a:pPr marL="0" indent="0" algn="ctr">
                        <a:spcAft>
                          <a:spcPts val="0"/>
                        </a:spcAft>
                      </a:pPr>
                      <a:r>
                        <a:rPr lang="en-US" sz="2000" b="0" dirty="0">
                          <a:latin typeface="Times New Roman" pitchFamily="18" charset="0"/>
                        </a:rPr>
                        <a:t>73.8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73.8</a:t>
                      </a:r>
                    </a:p>
                  </a:txBody>
                  <a:tcPr marL="0" marR="0" marT="0" marB="0" anchor="ctr"/>
                </a:tc>
              </a:tr>
              <a:tr h="420624">
                <a:tc>
                  <a:txBody>
                    <a:bodyPr/>
                    <a:lstStyle/>
                    <a:p>
                      <a:pPr marL="0" indent="0" algn="ctr">
                        <a:spcAft>
                          <a:spcPts val="0"/>
                        </a:spcAft>
                      </a:pPr>
                      <a:r>
                        <a:rPr lang="en-US" sz="2000" b="0" dirty="0">
                          <a:latin typeface="Times New Roman" pitchFamily="18" charset="0"/>
                        </a:rPr>
                        <a:t>19</a:t>
                      </a:r>
                    </a:p>
                  </a:txBody>
                  <a:tcPr marL="0" marR="0" marT="0" marB="0" anchor="ctr"/>
                </a:tc>
                <a:tc>
                  <a:txBody>
                    <a:bodyPr/>
                    <a:lstStyle/>
                    <a:p>
                      <a:pPr marL="0" indent="0" algn="ctr">
                        <a:spcAft>
                          <a:spcPts val="0"/>
                        </a:spcAft>
                      </a:pPr>
                      <a:r>
                        <a:rPr lang="en-US" sz="2000" b="0" dirty="0">
                          <a:latin typeface="Times New Roman" pitchFamily="18" charset="0"/>
                        </a:rPr>
                        <a:t>1934-1935</a:t>
                      </a:r>
                    </a:p>
                  </a:txBody>
                  <a:tcPr marL="0" marR="0" marT="0" marB="0" anchor="ctr"/>
                </a:tc>
                <a:tc>
                  <a:txBody>
                    <a:bodyPr/>
                    <a:lstStyle/>
                    <a:p>
                      <a:pPr marL="0" indent="0" algn="ctr">
                        <a:spcAft>
                          <a:spcPts val="0"/>
                        </a:spcAft>
                      </a:pPr>
                      <a:r>
                        <a:rPr lang="en-US" sz="2000" b="0" dirty="0">
                          <a:latin typeface="Times New Roman" pitchFamily="18" charset="0"/>
                        </a:rPr>
                        <a:t>56.0</a:t>
                      </a:r>
                    </a:p>
                  </a:txBody>
                  <a:tcPr marL="0" marR="0" marT="0" marB="0" anchor="ctr"/>
                </a:tc>
                <a:tc>
                  <a:txBody>
                    <a:bodyPr/>
                    <a:lstStyle/>
                    <a:p>
                      <a:pPr marL="0" indent="0" algn="ctr">
                        <a:spcAft>
                          <a:spcPts val="0"/>
                        </a:spcAft>
                      </a:pPr>
                      <a:r>
                        <a:rPr lang="en-US" sz="2000" b="0" dirty="0">
                          <a:latin typeface="Times New Roman" pitchFamily="18" charset="0"/>
                        </a:rPr>
                        <a:t>64.0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20</a:t>
                      </a:r>
                    </a:p>
                  </a:txBody>
                  <a:tcPr marL="0" marR="0" marT="0" marB="0" anchor="ctr"/>
                </a:tc>
                <a:tc>
                  <a:txBody>
                    <a:bodyPr/>
                    <a:lstStyle/>
                    <a:p>
                      <a:pPr marL="0" indent="0" algn="ctr">
                        <a:spcAft>
                          <a:spcPts val="0"/>
                        </a:spcAft>
                      </a:pPr>
                      <a:r>
                        <a:rPr lang="en-US" sz="2000" b="0" dirty="0">
                          <a:latin typeface="Times New Roman" pitchFamily="18" charset="0"/>
                        </a:rPr>
                        <a:t>1935-1936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59.5</a:t>
                      </a:r>
                    </a:p>
                  </a:txBody>
                  <a:tcPr marL="0" marR="0" marT="0" marB="0" anchor="ctr"/>
                </a:tc>
                <a:tc>
                  <a:txBody>
                    <a:bodyPr/>
                    <a:lstStyle/>
                    <a:p>
                      <a:pPr marL="0" indent="0" algn="ctr">
                        <a:spcAft>
                          <a:spcPts val="0"/>
                        </a:spcAft>
                      </a:pPr>
                      <a:r>
                        <a:rPr lang="en-US" sz="2000" b="0" dirty="0">
                          <a:latin typeface="Times New Roman" pitchFamily="18" charset="0"/>
                        </a:rPr>
                        <a:t>70.4</a:t>
                      </a:r>
                    </a:p>
                  </a:txBody>
                  <a:tcPr marL="0" marR="0" marT="0" marB="0" anchor="ctr"/>
                </a:tc>
              </a:tr>
              <a:tr h="420624">
                <a:tc>
                  <a:txBody>
                    <a:bodyPr/>
                    <a:lstStyle/>
                    <a:p>
                      <a:pPr marL="0" indent="0" algn="ctr">
                        <a:spcAft>
                          <a:spcPts val="0"/>
                        </a:spcAft>
                      </a:pPr>
                      <a:r>
                        <a:rPr lang="en-US" sz="2000" b="0" dirty="0">
                          <a:latin typeface="Times New Roman" pitchFamily="18" charset="0"/>
                        </a:rPr>
                        <a:t>22</a:t>
                      </a:r>
                    </a:p>
                  </a:txBody>
                  <a:tcPr marL="0" marR="0" marT="0" marB="0" anchor="ctr"/>
                </a:tc>
                <a:tc>
                  <a:txBody>
                    <a:bodyPr/>
                    <a:lstStyle/>
                    <a:p>
                      <a:pPr marL="0" indent="0" algn="ctr">
                        <a:spcAft>
                          <a:spcPts val="0"/>
                        </a:spcAft>
                      </a:pPr>
                      <a:r>
                        <a:rPr lang="en-US" sz="2000" b="0" dirty="0">
                          <a:latin typeface="Times New Roman" pitchFamily="18" charset="0"/>
                        </a:rPr>
                        <a:t>1936-1937</a:t>
                      </a:r>
                    </a:p>
                  </a:txBody>
                  <a:tcPr marL="0" marR="0" marT="0" marB="0" anchor="ctr"/>
                </a:tc>
                <a:tc>
                  <a:txBody>
                    <a:bodyPr/>
                    <a:lstStyle/>
                    <a:p>
                      <a:pPr marL="0" indent="0" algn="ctr">
                        <a:spcAft>
                          <a:spcPts val="0"/>
                        </a:spcAft>
                      </a:pPr>
                      <a:r>
                        <a:rPr lang="en-US" sz="2000" b="0" dirty="0">
                          <a:latin typeface="Times New Roman" pitchFamily="18" charset="0"/>
                        </a:rPr>
                        <a:t>76.0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21</a:t>
                      </a:r>
                    </a:p>
                  </a:txBody>
                  <a:tcPr marL="0" marR="0" marT="0" marB="0" anchor="ctr"/>
                </a:tc>
                <a:tc>
                  <a:txBody>
                    <a:bodyPr/>
                    <a:lstStyle/>
                    <a:p>
                      <a:pPr marL="0" indent="0" algn="ctr">
                        <a:spcAft>
                          <a:spcPts val="0"/>
                        </a:spcAft>
                      </a:pPr>
                      <a:r>
                        <a:rPr lang="en-US" sz="2000" b="0" dirty="0">
                          <a:latin typeface="Times New Roman" pitchFamily="18" charset="0"/>
                        </a:rPr>
                        <a:t>1939-1940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74.0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22</a:t>
                      </a:r>
                    </a:p>
                  </a:txBody>
                  <a:tcPr marL="0" marR="0" marT="0" marB="0" anchor="ctr"/>
                </a:tc>
                <a:tc>
                  <a:txBody>
                    <a:bodyPr/>
                    <a:lstStyle/>
                    <a:p>
                      <a:pPr marL="0" indent="0" algn="ctr">
                        <a:spcAft>
                          <a:spcPts val="0"/>
                        </a:spcAft>
                      </a:pPr>
                      <a:r>
                        <a:rPr lang="en-US" sz="2000" b="0" dirty="0">
                          <a:latin typeface="Times New Roman" pitchFamily="18" charset="0"/>
                        </a:rPr>
                        <a:t>1942-1943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78.0</a:t>
                      </a:r>
                    </a:p>
                  </a:txBody>
                  <a:tcPr marL="0" marR="0" marT="0" marB="0" anchor="ctr"/>
                </a:tc>
                <a:tc>
                  <a:txBody>
                    <a:bodyPr/>
                    <a:lstStyle/>
                    <a:p>
                      <a:pPr marL="0" indent="0" algn="ctr">
                        <a:spcAft>
                          <a:spcPts val="0"/>
                        </a:spcAft>
                      </a:pPr>
                      <a:r>
                        <a:rPr lang="en-US" sz="2000" b="0" dirty="0">
                          <a:latin typeface="Times New Roman" pitchFamily="18" charset="0"/>
                        </a:rPr>
                        <a:t>88.0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23</a:t>
                      </a:r>
                    </a:p>
                  </a:txBody>
                  <a:tcPr marL="0" marR="0" marT="0" marB="0" anchor="ctr"/>
                </a:tc>
                <a:tc>
                  <a:txBody>
                    <a:bodyPr/>
                    <a:lstStyle/>
                    <a:p>
                      <a:pPr marL="0" indent="0" algn="ctr">
                        <a:spcAft>
                          <a:spcPts val="0"/>
                        </a:spcAft>
                      </a:pPr>
                      <a:r>
                        <a:rPr lang="en-US" sz="2000" b="0" dirty="0">
                          <a:latin typeface="Times New Roman" pitchFamily="18" charset="0"/>
                        </a:rPr>
                        <a:t>1943-1944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74.0</a:t>
                      </a:r>
                    </a:p>
                  </a:txBody>
                  <a:tcPr marL="0" marR="0" marT="0" marB="0" anchor="ctr"/>
                </a:tc>
                <a:tc>
                  <a:txBody>
                    <a:bodyPr/>
                    <a:lstStyle/>
                    <a:p>
                      <a:pPr marL="0" indent="0" algn="ctr">
                        <a:spcAft>
                          <a:spcPts val="0"/>
                        </a:spcAft>
                      </a:pPr>
                      <a:r>
                        <a:rPr lang="en-US" sz="2000" b="0" dirty="0">
                          <a:latin typeface="Times New Roman" pitchFamily="18" charset="0"/>
                        </a:rPr>
                        <a:t>74.0</a:t>
                      </a:r>
                    </a:p>
                  </a:txBody>
                  <a:tcPr marL="0" marR="0" marT="0" marB="0" anchor="ctr"/>
                </a:tc>
                <a:tc>
                  <a:txBody>
                    <a:bodyPr/>
                    <a:lstStyle/>
                    <a:p>
                      <a:pPr marL="0" indent="0" algn="ctr">
                        <a:spcAft>
                          <a:spcPts val="0"/>
                        </a:spcAft>
                      </a:pPr>
                      <a:r>
                        <a:rPr lang="en-US" sz="2000" b="0" dirty="0">
                          <a:latin typeface="Times New Roman" pitchFamily="18" charset="0"/>
                        </a:rPr>
                        <a:t>64.0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93.0</a:t>
                      </a:r>
                    </a:p>
                  </a:txBody>
                  <a:tcPr marL="0" marR="0" marT="0" marB="0" anchor="ctr"/>
                </a:tc>
              </a:tr>
              <a:tr h="420624">
                <a:tc>
                  <a:txBody>
                    <a:bodyPr/>
                    <a:lstStyle/>
                    <a:p>
                      <a:pPr marL="0" indent="0" algn="ctr">
                        <a:spcAft>
                          <a:spcPts val="0"/>
                        </a:spcAft>
                      </a:pPr>
                      <a:r>
                        <a:rPr lang="en-US" sz="2000" b="0" dirty="0">
                          <a:latin typeface="Times New Roman" pitchFamily="18" charset="0"/>
                        </a:rPr>
                        <a:t>24</a:t>
                      </a:r>
                    </a:p>
                  </a:txBody>
                  <a:tcPr marL="0" marR="0" marT="0" marB="0" anchor="ctr"/>
                </a:tc>
                <a:tc>
                  <a:txBody>
                    <a:bodyPr/>
                    <a:lstStyle/>
                    <a:p>
                      <a:pPr marL="0" indent="0" algn="ctr">
                        <a:spcAft>
                          <a:spcPts val="0"/>
                        </a:spcAft>
                      </a:pPr>
                      <a:r>
                        <a:rPr lang="en-US" sz="2000" b="0" dirty="0">
                          <a:latin typeface="Times New Roman" pitchFamily="18" charset="0"/>
                        </a:rPr>
                        <a:t>1945-1946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88.0</a:t>
                      </a:r>
                    </a:p>
                  </a:txBody>
                  <a:tcPr marL="0" marR="0" marT="0" marB="0" anchor="ctr"/>
                </a:tc>
              </a:tr>
              <a:tr h="420624">
                <a:tc>
                  <a:txBody>
                    <a:bodyPr/>
                    <a:lstStyle/>
                    <a:p>
                      <a:pPr marL="0" indent="0" algn="ctr">
                        <a:spcAft>
                          <a:spcPts val="0"/>
                        </a:spcAft>
                      </a:pPr>
                      <a:r>
                        <a:rPr lang="en-US" sz="2000" b="0" dirty="0">
                          <a:latin typeface="Times New Roman" pitchFamily="18" charset="0"/>
                        </a:rPr>
                        <a:t>25</a:t>
                      </a:r>
                    </a:p>
                  </a:txBody>
                  <a:tcPr marL="0" marR="0" marT="0" marB="0" anchor="ctr"/>
                </a:tc>
                <a:tc>
                  <a:txBody>
                    <a:bodyPr/>
                    <a:lstStyle/>
                    <a:p>
                      <a:pPr marL="0" indent="0" algn="ctr">
                        <a:spcAft>
                          <a:spcPts val="0"/>
                        </a:spcAft>
                      </a:pPr>
                      <a:r>
                        <a:rPr lang="en-US" sz="2000" b="0" dirty="0">
                          <a:latin typeface="Times New Roman" pitchFamily="18" charset="0"/>
                        </a:rPr>
                        <a:t>1946-1947</a:t>
                      </a:r>
                    </a:p>
                  </a:txBody>
                  <a:tcPr marL="0" marR="0" marT="0" marB="0" anchor="ctr"/>
                </a:tc>
                <a:tc>
                  <a:txBody>
                    <a:bodyPr/>
                    <a:lstStyle/>
                    <a:p>
                      <a:pPr marL="0" indent="0" algn="ctr">
                        <a:spcAft>
                          <a:spcPts val="0"/>
                        </a:spcAft>
                      </a:pPr>
                      <a:r>
                        <a:rPr lang="en-US" sz="2000" b="0" dirty="0">
                          <a:latin typeface="Times New Roman" pitchFamily="18" charset="0"/>
                        </a:rPr>
                        <a:t>43.0</a:t>
                      </a:r>
                    </a:p>
                  </a:txBody>
                  <a:tcPr marL="0" marR="0" marT="0" marB="0" anchor="ctr"/>
                </a:tc>
                <a:tc>
                  <a:txBody>
                    <a:bodyPr/>
                    <a:lstStyle/>
                    <a:p>
                      <a:pPr marL="0" indent="0" algn="ctr">
                        <a:spcAft>
                          <a:spcPts val="0"/>
                        </a:spcAft>
                      </a:pPr>
                      <a:r>
                        <a:rPr lang="en-US" sz="2000" b="0" dirty="0">
                          <a:latin typeface="Times New Roman" pitchFamily="18" charset="0"/>
                        </a:rPr>
                        <a:t>54.0</a:t>
                      </a:r>
                    </a:p>
                  </a:txBody>
                  <a:tcPr marL="0" marR="0" marT="0" marB="0" anchor="ctr"/>
                </a:tc>
                <a:tc>
                  <a:txBody>
                    <a:bodyPr/>
                    <a:lstStyle/>
                    <a:p>
                      <a:pPr marL="0" indent="0" algn="ctr">
                        <a:spcAft>
                          <a:spcPts val="0"/>
                        </a:spcAft>
                      </a:pPr>
                      <a:r>
                        <a:rPr lang="en-US" sz="2000" b="0" dirty="0">
                          <a:latin typeface="Times New Roman" pitchFamily="18" charset="0"/>
                        </a:rPr>
                        <a:t>85.0</a:t>
                      </a:r>
                    </a:p>
                  </a:txBody>
                  <a:tcPr marL="0" marR="0" marT="0" marB="0" anchor="ctr"/>
                </a:tc>
                <a:tc>
                  <a:txBody>
                    <a:bodyPr/>
                    <a:lstStyle/>
                    <a:p>
                      <a:pPr marL="0" indent="0" algn="ctr">
                        <a:spcAft>
                          <a:spcPts val="0"/>
                        </a:spcAft>
                      </a:pPr>
                      <a:r>
                        <a:rPr lang="en-US" sz="2000" b="0" dirty="0">
                          <a:latin typeface="Times New Roman" pitchFamily="18" charset="0"/>
                        </a:rPr>
                        <a:t>65.0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65.0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84.0</a:t>
                      </a:r>
                    </a:p>
                  </a:txBody>
                  <a:tcPr marL="0" marR="0" marT="0" marB="0" anchor="ctr"/>
                </a:tc>
              </a:tr>
              <a:tr h="420624">
                <a:tc>
                  <a:txBody>
                    <a:bodyPr/>
                    <a:lstStyle/>
                    <a:p>
                      <a:pPr marL="0" indent="0" algn="ctr">
                        <a:spcAft>
                          <a:spcPts val="0"/>
                        </a:spcAft>
                      </a:pPr>
                      <a:r>
                        <a:rPr lang="en-US" sz="2000" b="0" dirty="0">
                          <a:latin typeface="Times New Roman" pitchFamily="18" charset="0"/>
                        </a:rPr>
                        <a:t>26</a:t>
                      </a:r>
                    </a:p>
                  </a:txBody>
                  <a:tcPr marL="0" marR="0" marT="0" marB="0" anchor="ctr"/>
                </a:tc>
                <a:tc>
                  <a:txBody>
                    <a:bodyPr/>
                    <a:lstStyle/>
                    <a:p>
                      <a:pPr marL="0" indent="0" algn="ctr">
                        <a:spcAft>
                          <a:spcPts val="0"/>
                        </a:spcAft>
                      </a:pPr>
                      <a:r>
                        <a:rPr lang="en-US" sz="2000" b="0" dirty="0">
                          <a:latin typeface="Times New Roman" pitchFamily="18" charset="0"/>
                        </a:rPr>
                        <a:t>1950-1951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77.1</a:t>
                      </a:r>
                    </a:p>
                  </a:txBody>
                  <a:tcPr marL="0" marR="0" marT="0" marB="0" anchor="ctr"/>
                </a:tc>
                <a:tc>
                  <a:txBody>
                    <a:bodyPr/>
                    <a:lstStyle/>
                    <a:p>
                      <a:pPr marL="0" indent="0" algn="ctr">
                        <a:spcAft>
                          <a:spcPts val="0"/>
                        </a:spcAft>
                      </a:pPr>
                      <a:r>
                        <a:rPr lang="en-US" sz="2000" b="0" dirty="0">
                          <a:latin typeface="Times New Roman" pitchFamily="18" charset="0"/>
                        </a:rPr>
                        <a:t>91.7</a:t>
                      </a:r>
                    </a:p>
                  </a:txBody>
                  <a:tcPr marL="0" marR="0" marT="0" marB="0" anchor="ctr"/>
                </a:tc>
                <a:tc>
                  <a:txBody>
                    <a:bodyPr/>
                    <a:lstStyle/>
                    <a:p>
                      <a:pPr marL="0" indent="0" algn="ctr">
                        <a:spcAft>
                          <a:spcPts val="0"/>
                        </a:spcAft>
                      </a:pPr>
                      <a:r>
                        <a:rPr lang="en-US" sz="2000" b="0" dirty="0">
                          <a:latin typeface="Times New Roman" pitchFamily="18" charset="0"/>
                        </a:rPr>
                        <a:t>62.0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27</a:t>
                      </a:r>
                    </a:p>
                  </a:txBody>
                  <a:tcPr marL="0" marR="0" marT="0" marB="0" anchor="ctr"/>
                </a:tc>
                <a:tc>
                  <a:txBody>
                    <a:bodyPr/>
                    <a:lstStyle/>
                    <a:p>
                      <a:pPr marL="0" indent="0" algn="ctr">
                        <a:spcAft>
                          <a:spcPts val="0"/>
                        </a:spcAft>
                      </a:pPr>
                      <a:r>
                        <a:rPr lang="en-US" sz="2000" b="0" dirty="0">
                          <a:latin typeface="Times New Roman" pitchFamily="18" charset="0"/>
                        </a:rPr>
                        <a:t>1951-1952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84.0</a:t>
                      </a:r>
                    </a:p>
                  </a:txBody>
                  <a:tcPr marL="0" marR="0" marT="0" marB="0" anchor="ctr"/>
                </a:tc>
                <a:tc>
                  <a:txBody>
                    <a:bodyPr/>
                    <a:lstStyle/>
                    <a:p>
                      <a:pPr marL="0" indent="0" algn="ctr">
                        <a:spcAft>
                          <a:spcPts val="0"/>
                        </a:spcAft>
                      </a:pPr>
                      <a:r>
                        <a:rPr lang="en-US" sz="2000" b="0" dirty="0">
                          <a:latin typeface="Times New Roman" pitchFamily="18" charset="0"/>
                        </a:rPr>
                        <a:t>84.4</a:t>
                      </a:r>
                    </a:p>
                  </a:txBody>
                  <a:tcPr marL="0" marR="0" marT="0" marB="0" anchor="ctr"/>
                </a:tc>
              </a:tr>
              <a:tr h="420624">
                <a:tc>
                  <a:txBody>
                    <a:bodyPr/>
                    <a:lstStyle/>
                    <a:p>
                      <a:pPr marL="0" indent="0" algn="ctr">
                        <a:spcAft>
                          <a:spcPts val="0"/>
                        </a:spcAft>
                      </a:pPr>
                      <a:r>
                        <a:rPr lang="en-US" sz="2000" b="0" dirty="0">
                          <a:latin typeface="Times New Roman" pitchFamily="18" charset="0"/>
                        </a:rPr>
                        <a:t>28</a:t>
                      </a:r>
                    </a:p>
                  </a:txBody>
                  <a:tcPr marL="0" marR="0" marT="0" marB="0" anchor="ctr"/>
                </a:tc>
                <a:tc>
                  <a:txBody>
                    <a:bodyPr/>
                    <a:lstStyle/>
                    <a:p>
                      <a:pPr marL="0" indent="0" algn="ctr">
                        <a:spcAft>
                          <a:spcPts val="0"/>
                        </a:spcAft>
                      </a:pPr>
                      <a:r>
                        <a:rPr lang="en-US" sz="2000" b="0" dirty="0">
                          <a:latin typeface="Times New Roman" pitchFamily="18" charset="0"/>
                        </a:rPr>
                        <a:t>1952-1953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70.8</a:t>
                      </a:r>
                    </a:p>
                  </a:txBody>
                  <a:tcPr marL="0" marR="0" marT="0" marB="0" anchor="ctr"/>
                </a:tc>
                <a:tc>
                  <a:txBody>
                    <a:bodyPr/>
                    <a:lstStyle/>
                    <a:p>
                      <a:pPr marL="0" indent="0" algn="ctr">
                        <a:spcAft>
                          <a:spcPts val="0"/>
                        </a:spcAft>
                      </a:pPr>
                      <a:r>
                        <a:rPr lang="en-US" sz="2000" b="0" dirty="0">
                          <a:latin typeface="Times New Roman" pitchFamily="18" charset="0"/>
                        </a:rPr>
                        <a:t>76.0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29</a:t>
                      </a:r>
                    </a:p>
                  </a:txBody>
                  <a:tcPr marL="0" marR="0" marT="0" marB="0" anchor="ctr"/>
                </a:tc>
                <a:tc>
                  <a:txBody>
                    <a:bodyPr/>
                    <a:lstStyle/>
                    <a:p>
                      <a:pPr marL="0" indent="0" algn="ctr">
                        <a:spcAft>
                          <a:spcPts val="0"/>
                        </a:spcAft>
                      </a:pPr>
                      <a:r>
                        <a:rPr lang="en-US" sz="2000" b="0" dirty="0">
                          <a:latin typeface="Times New Roman" pitchFamily="18" charset="0"/>
                        </a:rPr>
                        <a:t>1953-1954</a:t>
                      </a:r>
                    </a:p>
                  </a:txBody>
                  <a:tcPr marL="0" marR="0" marT="0" marB="0" anchor="ctr"/>
                </a:tc>
                <a:tc>
                  <a:txBody>
                    <a:bodyPr/>
                    <a:lstStyle/>
                    <a:p>
                      <a:pPr marL="0" indent="0" algn="ctr">
                        <a:spcAft>
                          <a:spcPts val="0"/>
                        </a:spcAft>
                      </a:pPr>
                      <a:r>
                        <a:rPr lang="en-US" sz="2000" b="0" dirty="0">
                          <a:latin typeface="Times New Roman" pitchFamily="18" charset="0"/>
                        </a:rPr>
                        <a:t>62.9</a:t>
                      </a:r>
                    </a:p>
                  </a:txBody>
                  <a:tcPr marL="0" marR="0" marT="0" marB="0" anchor="ctr"/>
                </a:tc>
                <a:tc>
                  <a:txBody>
                    <a:bodyPr/>
                    <a:lstStyle/>
                    <a:p>
                      <a:pPr marL="0" indent="0" algn="ctr">
                        <a:spcAft>
                          <a:spcPts val="0"/>
                        </a:spcAft>
                      </a:pPr>
                      <a:r>
                        <a:rPr lang="en-US" sz="2000" b="0" dirty="0">
                          <a:latin typeface="Times New Roman" pitchFamily="18" charset="0"/>
                        </a:rPr>
                        <a:t>55.5</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93.9</a:t>
                      </a:r>
                    </a:p>
                  </a:txBody>
                  <a:tcPr marL="0" marR="0" marT="0" marB="0" anchor="ctr"/>
                </a:tc>
              </a:tr>
              <a:tr h="420624">
                <a:tc>
                  <a:txBody>
                    <a:bodyPr/>
                    <a:lstStyle/>
                    <a:p>
                      <a:pPr marL="0" indent="0" algn="ctr">
                        <a:spcAft>
                          <a:spcPts val="0"/>
                        </a:spcAft>
                      </a:pPr>
                      <a:r>
                        <a:rPr lang="en-US" sz="2000" b="0" dirty="0">
                          <a:latin typeface="Times New Roman" pitchFamily="18" charset="0"/>
                        </a:rPr>
                        <a:t>30</a:t>
                      </a:r>
                    </a:p>
                  </a:txBody>
                  <a:tcPr marL="0" marR="0" marT="0" marB="0" anchor="ctr"/>
                </a:tc>
                <a:tc>
                  <a:txBody>
                    <a:bodyPr/>
                    <a:lstStyle/>
                    <a:p>
                      <a:pPr marL="0" indent="0" algn="ctr">
                        <a:spcAft>
                          <a:spcPts val="0"/>
                        </a:spcAft>
                      </a:pPr>
                      <a:r>
                        <a:rPr lang="en-US" sz="2000" b="0" dirty="0">
                          <a:latin typeface="Times New Roman" pitchFamily="18" charset="0"/>
                        </a:rPr>
                        <a:t>1954-1955</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85.6</a:t>
                      </a:r>
                    </a:p>
                  </a:txBody>
                  <a:tcPr marL="0" marR="0" marT="0" marB="0" anchor="ctr"/>
                </a:tc>
                <a:tc>
                  <a:txBody>
                    <a:bodyPr/>
                    <a:lstStyle/>
                    <a:p>
                      <a:pPr marL="0" indent="0" algn="ctr">
                        <a:spcAft>
                          <a:spcPts val="0"/>
                        </a:spcAft>
                      </a:pPr>
                      <a:r>
                        <a:rPr lang="en-US" sz="2000" b="0" dirty="0">
                          <a:latin typeface="Times New Roman" pitchFamily="18" charset="0"/>
                        </a:rPr>
                        <a:t>91.2</a:t>
                      </a:r>
                    </a:p>
                  </a:txBody>
                  <a:tcPr marL="0" marR="0" marT="0" marB="0" anchor="ctr"/>
                </a:tc>
                <a:tc>
                  <a:txBody>
                    <a:bodyPr/>
                    <a:lstStyle/>
                    <a:p>
                      <a:pPr marL="0" indent="0" algn="ctr">
                        <a:spcAft>
                          <a:spcPts val="0"/>
                        </a:spcAft>
                      </a:pPr>
                      <a:r>
                        <a:rPr lang="en-US" sz="2000" b="0" dirty="0">
                          <a:latin typeface="Times New Roman" pitchFamily="18" charset="0"/>
                        </a:rPr>
                        <a:t>96.2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31</a:t>
                      </a:r>
                    </a:p>
                  </a:txBody>
                  <a:tcPr marL="0" marR="0" marT="0" marB="0" anchor="ctr"/>
                </a:tc>
                <a:tc>
                  <a:txBody>
                    <a:bodyPr/>
                    <a:lstStyle/>
                    <a:p>
                      <a:pPr marL="0" indent="0" algn="ctr">
                        <a:spcAft>
                          <a:spcPts val="0"/>
                        </a:spcAft>
                      </a:pPr>
                      <a:r>
                        <a:rPr lang="en-US" sz="2000" b="0" dirty="0">
                          <a:latin typeface="Times New Roman" pitchFamily="18" charset="0"/>
                        </a:rPr>
                        <a:t>1957-1958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85.6</a:t>
                      </a:r>
                    </a:p>
                  </a:txBody>
                  <a:tcPr marL="0" marR="0" marT="0" marB="0" anchor="ctr"/>
                </a:tc>
                <a:tc>
                  <a:txBody>
                    <a:bodyPr/>
                    <a:lstStyle/>
                    <a:p>
                      <a:pPr marL="0" indent="0" algn="ctr">
                        <a:spcAft>
                          <a:spcPts val="0"/>
                        </a:spcAft>
                      </a:pPr>
                      <a:r>
                        <a:rPr lang="en-US" sz="2000" b="0" dirty="0">
                          <a:latin typeface="Times New Roman" pitchFamily="18" charset="0"/>
                        </a:rPr>
                        <a:t>87.3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32</a:t>
                      </a:r>
                    </a:p>
                  </a:txBody>
                  <a:tcPr marL="0" marR="0" marT="0" marB="0" anchor="ctr"/>
                </a:tc>
                <a:tc>
                  <a:txBody>
                    <a:bodyPr/>
                    <a:lstStyle/>
                    <a:p>
                      <a:pPr marL="0" indent="0" algn="ctr">
                        <a:spcAft>
                          <a:spcPts val="0"/>
                        </a:spcAft>
                      </a:pPr>
                      <a:r>
                        <a:rPr lang="en-US" sz="2000" b="0" dirty="0">
                          <a:latin typeface="Times New Roman" pitchFamily="18" charset="0"/>
                        </a:rPr>
                        <a:t>1959-1960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50.3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33</a:t>
                      </a:r>
                    </a:p>
                  </a:txBody>
                  <a:tcPr marL="0" marR="0" marT="0" marB="0" anchor="ctr"/>
                </a:tc>
                <a:tc>
                  <a:txBody>
                    <a:bodyPr/>
                    <a:lstStyle/>
                    <a:p>
                      <a:pPr marL="0" indent="0" algn="ctr">
                        <a:spcAft>
                          <a:spcPts val="0"/>
                        </a:spcAft>
                      </a:pPr>
                      <a:r>
                        <a:rPr lang="en-US" sz="2000" b="0" dirty="0">
                          <a:latin typeface="Times New Roman" pitchFamily="18" charset="0"/>
                        </a:rPr>
                        <a:t>1961-1962</a:t>
                      </a:r>
                    </a:p>
                  </a:txBody>
                  <a:tcPr marL="0" marR="0" marT="0" marB="0" anchor="ctr"/>
                </a:tc>
                <a:tc>
                  <a:txBody>
                    <a:bodyPr/>
                    <a:lstStyle/>
                    <a:p>
                      <a:pPr marL="0" indent="0" algn="ctr">
                        <a:spcAft>
                          <a:spcPts val="0"/>
                        </a:spcAft>
                      </a:pPr>
                      <a:r>
                        <a:rPr lang="en-US" sz="2000" b="0" dirty="0">
                          <a:latin typeface="Times New Roman" pitchFamily="18" charset="0"/>
                        </a:rPr>
                        <a:t>87.6</a:t>
                      </a:r>
                    </a:p>
                  </a:txBody>
                  <a:tcPr marL="0" marR="0" marT="0" marB="0" anchor="ctr"/>
                </a:tc>
                <a:tc>
                  <a:txBody>
                    <a:bodyPr/>
                    <a:lstStyle/>
                    <a:p>
                      <a:pPr marL="0" indent="0" algn="ctr">
                        <a:spcAft>
                          <a:spcPts val="0"/>
                        </a:spcAft>
                      </a:pPr>
                      <a:r>
                        <a:rPr lang="en-US" sz="2000" b="0" dirty="0">
                          <a:latin typeface="Times New Roman" pitchFamily="18" charset="0"/>
                        </a:rPr>
                        <a:t>61.3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30.4</a:t>
                      </a:r>
                    </a:p>
                  </a:txBody>
                  <a:tcPr marL="0" marR="0" marT="0" marB="0" anchor="ctr"/>
                </a:tc>
                <a:tc>
                  <a:txBody>
                    <a:bodyPr/>
                    <a:lstStyle/>
                    <a:p>
                      <a:pPr marL="0" indent="0" algn="ctr">
                        <a:spcAft>
                          <a:spcPts val="0"/>
                        </a:spcAft>
                      </a:pPr>
                      <a:r>
                        <a:rPr lang="en-US" sz="2000" b="0" dirty="0">
                          <a:latin typeface="Times New Roman" pitchFamily="18" charset="0"/>
                        </a:rPr>
                        <a:t>59.5</a:t>
                      </a:r>
                    </a:p>
                  </a:txBody>
                  <a:tcPr marL="0" marR="0" marT="0" marB="0" anchor="ctr"/>
                </a:tc>
                <a:tc>
                  <a:txBody>
                    <a:bodyPr/>
                    <a:lstStyle/>
                    <a:p>
                      <a:pPr marL="0" indent="0" algn="ctr">
                        <a:spcAft>
                          <a:spcPts val="0"/>
                        </a:spcAft>
                      </a:pPr>
                      <a:r>
                        <a:rPr lang="en-US" sz="2000" b="0" dirty="0">
                          <a:latin typeface="Times New Roman" pitchFamily="18" charset="0"/>
                        </a:rPr>
                        <a:t>56.2</a:t>
                      </a:r>
                    </a:p>
                  </a:txBody>
                  <a:tcPr marL="0" marR="0" marT="0" marB="0" anchor="ctr"/>
                </a:tc>
              </a:tr>
              <a:tr h="420624">
                <a:tc>
                  <a:txBody>
                    <a:bodyPr/>
                    <a:lstStyle/>
                    <a:p>
                      <a:pPr marL="0" indent="0" algn="ctr">
                        <a:spcAft>
                          <a:spcPts val="0"/>
                        </a:spcAft>
                      </a:pPr>
                      <a:r>
                        <a:rPr lang="en-US" sz="2000" b="0" dirty="0">
                          <a:latin typeface="Times New Roman" pitchFamily="18" charset="0"/>
                        </a:rPr>
                        <a:t>34</a:t>
                      </a:r>
                    </a:p>
                  </a:txBody>
                  <a:tcPr marL="0" marR="0" marT="0" marB="0" anchor="ctr"/>
                </a:tc>
                <a:tc>
                  <a:txBody>
                    <a:bodyPr/>
                    <a:lstStyle/>
                    <a:p>
                      <a:pPr marL="0" indent="0" algn="ctr">
                        <a:spcAft>
                          <a:spcPts val="0"/>
                        </a:spcAft>
                      </a:pPr>
                      <a:r>
                        <a:rPr lang="en-US" sz="2000" b="0" dirty="0">
                          <a:latin typeface="Times New Roman" pitchFamily="18" charset="0"/>
                        </a:rPr>
                        <a:t>1962-1963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57.6</a:t>
                      </a:r>
                    </a:p>
                  </a:txBody>
                  <a:tcPr marL="0" marR="0" marT="0" marB="0" anchor="ctr"/>
                </a:tc>
                <a:tc>
                  <a:txBody>
                    <a:bodyPr/>
                    <a:lstStyle/>
                    <a:p>
                      <a:pPr marL="0" indent="0" algn="ctr">
                        <a:spcAft>
                          <a:spcPts val="0"/>
                        </a:spcAft>
                      </a:pPr>
                      <a:r>
                        <a:rPr lang="en-US" sz="2000" b="0" dirty="0">
                          <a:latin typeface="Times New Roman" pitchFamily="18" charset="0"/>
                        </a:rPr>
                        <a:t>86.2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35</a:t>
                      </a:r>
                    </a:p>
                  </a:txBody>
                  <a:tcPr marL="0" marR="0" marT="0" marB="0" anchor="ctr"/>
                </a:tc>
                <a:tc>
                  <a:txBody>
                    <a:bodyPr/>
                    <a:lstStyle/>
                    <a:p>
                      <a:pPr marL="0" indent="0" algn="ctr">
                        <a:spcAft>
                          <a:spcPts val="0"/>
                        </a:spcAft>
                      </a:pPr>
                      <a:r>
                        <a:rPr lang="en-US" sz="2000" b="0" dirty="0">
                          <a:latin typeface="Times New Roman" pitchFamily="18" charset="0"/>
                        </a:rPr>
                        <a:t>1963-1964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68.4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87.7</a:t>
                      </a:r>
                    </a:p>
                  </a:txBody>
                  <a:tcPr marL="0" marR="0" marT="0" marB="0" anchor="ctr"/>
                </a:tc>
                <a:tc>
                  <a:txBody>
                    <a:bodyPr/>
                    <a:lstStyle/>
                    <a:p>
                      <a:pPr marL="0" indent="0" algn="ctr">
                        <a:spcAft>
                          <a:spcPts val="0"/>
                        </a:spcAft>
                      </a:pPr>
                      <a:r>
                        <a:rPr lang="en-US" sz="2000" b="0" dirty="0">
                          <a:latin typeface="Times New Roman" pitchFamily="18" charset="0"/>
                        </a:rPr>
                        <a:t>60.2</a:t>
                      </a:r>
                    </a:p>
                  </a:txBody>
                  <a:tcPr marL="0" marR="0" marT="0" marB="0" anchor="ctr"/>
                </a:tc>
                <a:tc>
                  <a:txBody>
                    <a:bodyPr/>
                    <a:lstStyle/>
                    <a:p>
                      <a:pPr marL="0" indent="0" algn="ctr">
                        <a:spcAft>
                          <a:spcPts val="0"/>
                        </a:spcAft>
                      </a:pPr>
                      <a:r>
                        <a:rPr lang="en-US" sz="2000" b="0" dirty="0">
                          <a:latin typeface="Times New Roman" pitchFamily="18" charset="0"/>
                        </a:rPr>
                        <a:t>86.6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36</a:t>
                      </a:r>
                    </a:p>
                  </a:txBody>
                  <a:tcPr marL="0" marR="0" marT="0" marB="0" anchor="ctr"/>
                </a:tc>
                <a:tc>
                  <a:txBody>
                    <a:bodyPr/>
                    <a:lstStyle/>
                    <a:p>
                      <a:pPr marL="0" indent="0" algn="ctr">
                        <a:spcAft>
                          <a:spcPts val="0"/>
                        </a:spcAft>
                      </a:pPr>
                      <a:r>
                        <a:rPr lang="en-US" sz="2000" b="0" dirty="0">
                          <a:latin typeface="Times New Roman" pitchFamily="18" charset="0"/>
                        </a:rPr>
                        <a:t>1965-1966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82.2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37</a:t>
                      </a:r>
                    </a:p>
                  </a:txBody>
                  <a:tcPr marL="0" marR="0" marT="0" marB="0" anchor="ctr"/>
                </a:tc>
                <a:tc>
                  <a:txBody>
                    <a:bodyPr/>
                    <a:lstStyle/>
                    <a:p>
                      <a:pPr marL="0" indent="0" algn="ctr">
                        <a:spcAft>
                          <a:spcPts val="0"/>
                        </a:spcAft>
                      </a:pPr>
                      <a:r>
                        <a:rPr lang="en-US" sz="2000" b="0" dirty="0">
                          <a:latin typeface="Times New Roman" pitchFamily="18" charset="0"/>
                        </a:rPr>
                        <a:t>1966-1967</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94.3</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38</a:t>
                      </a:r>
                    </a:p>
                  </a:txBody>
                  <a:tcPr marL="0" marR="0" marT="0" marB="0" anchor="ctr"/>
                </a:tc>
                <a:tc>
                  <a:txBody>
                    <a:bodyPr/>
                    <a:lstStyle/>
                    <a:p>
                      <a:pPr marL="0" indent="0" algn="ctr">
                        <a:spcAft>
                          <a:spcPts val="0"/>
                        </a:spcAft>
                      </a:pPr>
                      <a:r>
                        <a:rPr lang="en-US" sz="2000" b="0" dirty="0">
                          <a:latin typeface="Times New Roman" pitchFamily="18" charset="0"/>
                        </a:rPr>
                        <a:t>1967-1968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76.7</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39</a:t>
                      </a:r>
                    </a:p>
                  </a:txBody>
                  <a:tcPr marL="0" marR="0" marT="0" marB="0" anchor="ctr"/>
                </a:tc>
                <a:tc>
                  <a:txBody>
                    <a:bodyPr/>
                    <a:lstStyle/>
                    <a:p>
                      <a:pPr marL="0" indent="0" algn="ctr">
                        <a:spcAft>
                          <a:spcPts val="0"/>
                        </a:spcAft>
                      </a:pPr>
                      <a:r>
                        <a:rPr lang="en-US" sz="2000" b="0" dirty="0">
                          <a:latin typeface="Times New Roman" pitchFamily="18" charset="0"/>
                        </a:rPr>
                        <a:t>1969-1970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72.5</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40</a:t>
                      </a:r>
                    </a:p>
                  </a:txBody>
                  <a:tcPr marL="0" marR="0" marT="0" marB="0" anchor="ctr"/>
                </a:tc>
                <a:tc>
                  <a:txBody>
                    <a:bodyPr/>
                    <a:lstStyle/>
                    <a:p>
                      <a:pPr marL="0" indent="0" algn="ctr">
                        <a:spcAft>
                          <a:spcPts val="0"/>
                        </a:spcAft>
                      </a:pPr>
                      <a:r>
                        <a:rPr lang="en-US" sz="2000" b="0" dirty="0">
                          <a:latin typeface="Times New Roman" pitchFamily="18" charset="0"/>
                        </a:rPr>
                        <a:t>1973-1974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85.2</a:t>
                      </a:r>
                    </a:p>
                  </a:txBody>
                  <a:tcPr marL="0" marR="0" marT="0" marB="0" anchor="ctr"/>
                </a:tc>
                <a:tc>
                  <a:txBody>
                    <a:bodyPr/>
                    <a:lstStyle/>
                    <a:p>
                      <a:pPr marL="0" indent="0" algn="ctr">
                        <a:spcAft>
                          <a:spcPts val="0"/>
                        </a:spcAft>
                      </a:pPr>
                      <a:r>
                        <a:rPr lang="en-US" sz="2000" b="0" dirty="0">
                          <a:latin typeface="Times New Roman" pitchFamily="18" charset="0"/>
                        </a:rPr>
                        <a:t>96.4</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41</a:t>
                      </a:r>
                    </a:p>
                  </a:txBody>
                  <a:tcPr marL="0" marR="0" marT="0" marB="0" anchor="ctr"/>
                </a:tc>
                <a:tc>
                  <a:txBody>
                    <a:bodyPr/>
                    <a:lstStyle/>
                    <a:p>
                      <a:pPr marL="0" indent="0" algn="ctr">
                        <a:spcAft>
                          <a:spcPts val="0"/>
                        </a:spcAft>
                      </a:pPr>
                      <a:r>
                        <a:rPr lang="en-US" sz="2000" b="0" dirty="0">
                          <a:latin typeface="Times New Roman" pitchFamily="18" charset="0"/>
                        </a:rPr>
                        <a:t>1986-1987</a:t>
                      </a:r>
                    </a:p>
                  </a:txBody>
                  <a:tcPr marL="0" marR="0" marT="0" marB="0" anchor="ctr"/>
                </a:tc>
                <a:tc>
                  <a:txBody>
                    <a:bodyPr/>
                    <a:lstStyle/>
                    <a:p>
                      <a:pPr marL="0" indent="0" algn="ctr">
                        <a:spcAft>
                          <a:spcPts val="0"/>
                        </a:spcAft>
                      </a:pPr>
                      <a:r>
                        <a:rPr lang="en-US" sz="2000" b="0" dirty="0">
                          <a:latin typeface="Times New Roman" pitchFamily="18" charset="0"/>
                        </a:rPr>
                        <a:t>68.0</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82.3</a:t>
                      </a:r>
                    </a:p>
                  </a:txBody>
                  <a:tcPr marL="0" marR="0" marT="0" marB="0" anchor="ctr"/>
                </a:tc>
              </a:tr>
              <a:tr h="420624">
                <a:tc>
                  <a:txBody>
                    <a:bodyPr/>
                    <a:lstStyle/>
                    <a:p>
                      <a:pPr marL="0" indent="0" algn="ctr">
                        <a:spcAft>
                          <a:spcPts val="0"/>
                        </a:spcAft>
                      </a:pPr>
                      <a:r>
                        <a:rPr lang="en-US" sz="2000" b="0" dirty="0">
                          <a:latin typeface="Times New Roman" pitchFamily="18" charset="0"/>
                        </a:rPr>
                        <a:t>42</a:t>
                      </a:r>
                    </a:p>
                  </a:txBody>
                  <a:tcPr marL="0" marR="0" marT="0" marB="0" anchor="ctr"/>
                </a:tc>
                <a:tc>
                  <a:txBody>
                    <a:bodyPr/>
                    <a:lstStyle/>
                    <a:p>
                      <a:pPr marL="0" indent="0" algn="ctr">
                        <a:spcAft>
                          <a:spcPts val="0"/>
                        </a:spcAft>
                      </a:pPr>
                      <a:r>
                        <a:rPr lang="en-US" sz="2000" b="0" dirty="0">
                          <a:latin typeface="Times New Roman" pitchFamily="18" charset="0"/>
                        </a:rPr>
                        <a:t>1990-1991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93.8</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0624">
                <a:tc>
                  <a:txBody>
                    <a:bodyPr/>
                    <a:lstStyle/>
                    <a:p>
                      <a:pPr marL="0" indent="0" algn="ctr">
                        <a:spcAft>
                          <a:spcPts val="0"/>
                        </a:spcAft>
                      </a:pPr>
                      <a:r>
                        <a:rPr lang="en-US" sz="2000" b="0" dirty="0">
                          <a:latin typeface="Times New Roman" pitchFamily="18" charset="0"/>
                        </a:rPr>
                        <a:t>43</a:t>
                      </a:r>
                    </a:p>
                  </a:txBody>
                  <a:tcPr marL="0" marR="0" marT="0" marB="0" anchor="ctr"/>
                </a:tc>
                <a:tc>
                  <a:txBody>
                    <a:bodyPr/>
                    <a:lstStyle/>
                    <a:p>
                      <a:pPr marL="0" indent="0" algn="ctr">
                        <a:spcAft>
                          <a:spcPts val="0"/>
                        </a:spcAft>
                      </a:pPr>
                      <a:r>
                        <a:rPr lang="en-US" sz="2000" b="0" dirty="0">
                          <a:latin typeface="Times New Roman" pitchFamily="18" charset="0"/>
                        </a:rPr>
                        <a:t>1994-1995</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98.7</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93.1</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r h="429768">
                <a:tc>
                  <a:txBody>
                    <a:bodyPr/>
                    <a:lstStyle/>
                    <a:p>
                      <a:pPr marL="0" indent="0" algn="ctr">
                        <a:spcAft>
                          <a:spcPts val="0"/>
                        </a:spcAft>
                      </a:pPr>
                      <a:r>
                        <a:rPr lang="en-US" sz="2000" b="0" dirty="0">
                          <a:latin typeface="Times New Roman" pitchFamily="18" charset="0"/>
                        </a:rPr>
                        <a:t>44</a:t>
                      </a:r>
                    </a:p>
                  </a:txBody>
                  <a:tcPr marL="0" marR="0" marT="0" marB="0" anchor="ctr"/>
                </a:tc>
                <a:tc>
                  <a:txBody>
                    <a:bodyPr/>
                    <a:lstStyle/>
                    <a:p>
                      <a:pPr marL="0" indent="0" algn="ctr">
                        <a:spcAft>
                          <a:spcPts val="0"/>
                        </a:spcAft>
                      </a:pPr>
                      <a:r>
                        <a:rPr lang="en-US" sz="2000" b="0" dirty="0">
                          <a:latin typeface="Times New Roman" pitchFamily="18" charset="0"/>
                        </a:rPr>
                        <a:t>1995-1996</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indent="0" algn="ctr">
                        <a:spcAft>
                          <a:spcPts val="0"/>
                        </a:spcAft>
                      </a:pPr>
                      <a:r>
                        <a:rPr lang="en-US" sz="2000" b="0" dirty="0">
                          <a:latin typeface="Times New Roman" pitchFamily="18" charset="0"/>
                        </a:rPr>
                        <a:t>91.2</a:t>
                      </a: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c>
                  <a:txBody>
                    <a:bodyPr/>
                    <a:lstStyle/>
                    <a:p>
                      <a:pPr marL="0" algn="ctr">
                        <a:spcAft>
                          <a:spcPts val="0"/>
                        </a:spcAft>
                      </a:pPr>
                      <a:endParaRPr sz="2000" b="0" dirty="0">
                        <a:latin typeface="Times New Roman" pitchFamily="18" charset="0"/>
                      </a:endParaRPr>
                    </a:p>
                  </a:txBody>
                  <a:tcPr marL="0" marR="0" marT="0" marB="0" anchor="ctr"/>
                </a:tc>
              </a:tr>
            </a:tbl>
          </a:graphicData>
        </a:graphic>
      </p:graphicFrame>
      <p:sp>
        <p:nvSpPr>
          <p:cNvPr id="4" name="TextBox 3"/>
          <p:cNvSpPr txBox="1"/>
          <p:nvPr/>
        </p:nvSpPr>
        <p:spPr>
          <a:xfrm>
            <a:off x="685800" y="725424"/>
            <a:ext cx="11591544" cy="12201144"/>
          </a:xfrm>
          <a:prstGeom prst="rect">
            <a:avLst/>
          </a:prstGeom>
          <a:noFill/>
        </p:spPr>
        <p:txBody>
          <a:bodyPr vert="horz" wrap="square" lIns="0" tIns="0" rIns="0" bIns="0" rtlCol="0">
            <a:normAutofit/>
          </a:bodyPr>
          <a:lstStyle/>
          <a:p>
            <a:r>
              <a:rPr lang="en-US" sz="6200" dirty="0" smtClean="0">
                <a:solidFill>
                  <a:srgbClr val="000099"/>
                </a:solidFill>
                <a:latin typeface="Times New Roman" pitchFamily="18" charset="0"/>
              </a:rPr>
              <a:t>Based on long-term observations at hydrological stations (starting from 1985), the table shows average monthly observed natural water </a:t>
            </a:r>
            <a:r>
              <a:rPr lang="en-US" sz="6200" dirty="0" smtClean="0">
                <a:solidFill>
                  <a:srgbClr val="000099"/>
                </a:solidFill>
                <a:latin typeface="Times New Roman" pitchFamily="18" charset="0"/>
              </a:rPr>
              <a:t>discharge in the </a:t>
            </a:r>
            <a:r>
              <a:rPr lang="en-US" sz="6200" dirty="0" smtClean="0">
                <a:solidFill>
                  <a:srgbClr val="000099"/>
                </a:solidFill>
                <a:latin typeface="Times New Roman" pitchFamily="18" charset="0"/>
              </a:rPr>
              <a:t>Dniester River </a:t>
            </a:r>
            <a:r>
              <a:rPr lang="en-US" sz="6200" dirty="0" smtClean="0">
                <a:solidFill>
                  <a:srgbClr val="000099"/>
                </a:solidFill>
                <a:latin typeface="Times New Roman" pitchFamily="18" charset="0"/>
              </a:rPr>
              <a:t>below </a:t>
            </a:r>
            <a:r>
              <a:rPr lang="en-US" sz="6200" dirty="0" smtClean="0">
                <a:solidFill>
                  <a:srgbClr val="000099"/>
                </a:solidFill>
                <a:latin typeface="Times New Roman" pitchFamily="18" charset="0"/>
              </a:rPr>
              <a:t>100 m3/s by year, month.</a:t>
            </a:r>
            <a:endParaRPr lang="en-US" sz="62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6</a:t>
            </a:fld>
            <a:endParaRPr lang="en-US"/>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601738402"/>
              </p:ext>
            </p:extLst>
          </p:nvPr>
        </p:nvGraphicFramePr>
        <p:xfrm>
          <a:off x="1737360" y="6876182"/>
          <a:ext cx="26624280" cy="13825728"/>
        </p:xfrm>
        <a:graphic>
          <a:graphicData uri="http://schemas.openxmlformats.org/drawingml/2006/table">
            <a:tbl>
              <a:tblPr/>
              <a:tblGrid>
                <a:gridCol w="1789176"/>
                <a:gridCol w="1761744"/>
                <a:gridCol w="1780032"/>
                <a:gridCol w="1770888"/>
                <a:gridCol w="1770888"/>
                <a:gridCol w="1783080"/>
                <a:gridCol w="1770888"/>
                <a:gridCol w="1770888"/>
                <a:gridCol w="1770888"/>
                <a:gridCol w="1780032"/>
                <a:gridCol w="1789176"/>
                <a:gridCol w="1770888"/>
                <a:gridCol w="1773936"/>
                <a:gridCol w="1764792"/>
                <a:gridCol w="1776984"/>
              </a:tblGrid>
              <a:tr h="457200">
                <a:tc>
                  <a:txBody>
                    <a:bodyPr/>
                    <a:lstStyle/>
                    <a:p>
                      <a:pPr marL="0" indent="0" algn="r"/>
                      <a:r>
                        <a:rPr lang="en-US" sz="2100" b="0" dirty="0">
                          <a:latin typeface="Times New Roman" pitchFamily="18" charset="0"/>
                        </a:rPr>
                        <a:t>Year </a:t>
                      </a:r>
                      <a:r>
                        <a:rPr lang="en-US" sz="2100" b="0" dirty="0">
                          <a:solidFill>
                            <a:srgbClr val="555555"/>
                          </a:solidFill>
                          <a:latin typeface="Times New Roman" pitchFamily="18" charset="0"/>
                        </a:rPr>
                        <a:t>/</a:t>
                      </a:r>
                    </a:p>
                  </a:txBody>
                  <a:tcPr marL="0" marR="0" marT="0" marB="0" anchor="ctr">
                    <a:lnR w="12700" cap="flat" cmpd="sng" algn="ctr">
                      <a:solidFill>
                        <a:schemeClr val="bg1">
                          <a:lumMod val="85000"/>
                        </a:schemeClr>
                      </a:solidFill>
                      <a:prstDash val="solid"/>
                      <a:round/>
                      <a:headEnd type="none" w="med" len="med"/>
                      <a:tailEnd type="none" w="med" len="med"/>
                    </a:lnR>
                  </a:tcPr>
                </a:tc>
                <a:tc>
                  <a:txBody>
                    <a:bodyPr/>
                    <a:lstStyle/>
                    <a:p>
                      <a:pPr marL="108000" indent="0" algn="l"/>
                      <a:r>
                        <a:rPr lang="en-US" sz="2100" b="0" dirty="0">
                          <a:latin typeface="Times New Roman" pitchFamily="18" charset="0"/>
                        </a:rPr>
                        <a:t>month</a:t>
                      </a:r>
                    </a:p>
                  </a:txBody>
                  <a:tcPr marL="0" marR="0" marT="0" marB="0" anchor="ctr">
                    <a:lnL w="12700" cap="flat" cmpd="sng" algn="ctr">
                      <a:solidFill>
                        <a:schemeClr val="bg1">
                          <a:lumMod val="85000"/>
                        </a:schemeClr>
                      </a:solidFill>
                      <a:prstDash val="solid"/>
                      <a:round/>
                      <a:headEnd type="none" w="med" len="med"/>
                      <a:tailEnd type="none" w="med" len="med"/>
                    </a:lnL>
                  </a:tcPr>
                </a:tc>
                <a:tc>
                  <a:txBody>
                    <a:bodyPr/>
                    <a:lstStyle/>
                    <a:p>
                      <a:pPr marL="0" indent="0" algn="ctr"/>
                      <a:r>
                        <a:rPr lang="en-US" sz="2100" b="0" dirty="0">
                          <a:latin typeface="Times New Roman" pitchFamily="18" charset="0"/>
                        </a:rPr>
                        <a:t>III</a:t>
                      </a:r>
                    </a:p>
                  </a:txBody>
                  <a:tcPr marL="0" marR="0" marT="0" marB="0" anchor="b"/>
                </a:tc>
                <a:tc>
                  <a:txBody>
                    <a:bodyPr/>
                    <a:lstStyle/>
                    <a:p>
                      <a:pPr marL="0" indent="0" algn="ctr"/>
                      <a:r>
                        <a:rPr lang="en-US" sz="2100" b="0" dirty="0">
                          <a:latin typeface="Times New Roman" pitchFamily="18" charset="0"/>
                        </a:rPr>
                        <a:t>IV</a:t>
                      </a:r>
                    </a:p>
                  </a:txBody>
                  <a:tcPr marL="0" marR="0" marT="0" marB="0" anchor="b"/>
                </a:tc>
                <a:tc>
                  <a:txBody>
                    <a:bodyPr/>
                    <a:lstStyle/>
                    <a:p>
                      <a:pPr marL="0" indent="0" algn="ctr"/>
                      <a:r>
                        <a:rPr lang="en-US" sz="2100" b="0" dirty="0">
                          <a:latin typeface="Times New Roman" pitchFamily="18" charset="0"/>
                        </a:rPr>
                        <a:t>V</a:t>
                      </a:r>
                    </a:p>
                  </a:txBody>
                  <a:tcPr marL="0" marR="0" marT="0" marB="0" anchor="b"/>
                </a:tc>
                <a:tc>
                  <a:txBody>
                    <a:bodyPr/>
                    <a:lstStyle/>
                    <a:p>
                      <a:pPr marL="0" indent="0" algn="ctr"/>
                      <a:r>
                        <a:rPr lang="en-US" sz="2100" b="0" dirty="0">
                          <a:latin typeface="Times New Roman" pitchFamily="18" charset="0"/>
                        </a:rPr>
                        <a:t>VI</a:t>
                      </a:r>
                    </a:p>
                  </a:txBody>
                  <a:tcPr marL="0" marR="0" marT="0" marB="0" anchor="b"/>
                </a:tc>
                <a:tc>
                  <a:txBody>
                    <a:bodyPr/>
                    <a:lstStyle/>
                    <a:p>
                      <a:pPr marL="0" indent="0" algn="ctr"/>
                      <a:r>
                        <a:rPr lang="en-US" sz="2100" b="0" dirty="0">
                          <a:latin typeface="Times New Roman" pitchFamily="18" charset="0"/>
                        </a:rPr>
                        <a:t>vn</a:t>
                      </a:r>
                    </a:p>
                  </a:txBody>
                  <a:tcPr marL="0" marR="0" marT="0" marB="0" anchor="b"/>
                </a:tc>
                <a:tc>
                  <a:txBody>
                    <a:bodyPr/>
                    <a:lstStyle/>
                    <a:p>
                      <a:pPr marL="0" indent="0" algn="ctr"/>
                      <a:r>
                        <a:rPr lang="en-US" sz="2100" b="0" dirty="0">
                          <a:latin typeface="Times New Roman" pitchFamily="18" charset="0"/>
                        </a:rPr>
                        <a:t>VIII</a:t>
                      </a:r>
                    </a:p>
                  </a:txBody>
                  <a:tcPr marL="0" marR="0" marT="0" marB="0" anchor="b"/>
                </a:tc>
                <a:tc>
                  <a:txBody>
                    <a:bodyPr/>
                    <a:lstStyle/>
                    <a:p>
                      <a:pPr marL="0" indent="0" algn="ctr"/>
                      <a:r>
                        <a:rPr lang="en-US" sz="2100" b="0" dirty="0">
                          <a:latin typeface="Times New Roman" pitchFamily="18" charset="0"/>
                        </a:rPr>
                        <a:t>IX</a:t>
                      </a:r>
                    </a:p>
                  </a:txBody>
                  <a:tcPr marL="0" marR="0" marT="0" marB="0" anchor="b"/>
                </a:tc>
                <a:tc>
                  <a:txBody>
                    <a:bodyPr/>
                    <a:lstStyle/>
                    <a:p>
                      <a:pPr marL="0" indent="0" algn="ctr"/>
                      <a:r>
                        <a:rPr lang="en-US" sz="2100" b="0" dirty="0">
                          <a:latin typeface="Times New Roman" pitchFamily="18" charset="0"/>
                        </a:rPr>
                        <a:t>X</a:t>
                      </a:r>
                    </a:p>
                  </a:txBody>
                  <a:tcPr marL="0" marR="0" marT="0" marB="0" anchor="b"/>
                </a:tc>
                <a:tc>
                  <a:txBody>
                    <a:bodyPr/>
                    <a:lstStyle/>
                    <a:p>
                      <a:pPr marL="0" indent="0" algn="ctr"/>
                      <a:r>
                        <a:rPr lang="en-US" sz="2100" b="0" dirty="0">
                          <a:latin typeface="Times New Roman" pitchFamily="18" charset="0"/>
                        </a:rPr>
                        <a:t>XI</a:t>
                      </a:r>
                    </a:p>
                  </a:txBody>
                  <a:tcPr marL="0" marR="0" marT="0" marB="0" anchor="b"/>
                </a:tc>
                <a:tc>
                  <a:txBody>
                    <a:bodyPr/>
                    <a:lstStyle/>
                    <a:p>
                      <a:pPr marL="0" indent="0" algn="ctr"/>
                      <a:r>
                        <a:rPr lang="en-US" sz="2100" b="0" dirty="0">
                          <a:latin typeface="Times New Roman" pitchFamily="18" charset="0"/>
                        </a:rPr>
                        <a:t>XII</a:t>
                      </a:r>
                    </a:p>
                  </a:txBody>
                  <a:tcPr marL="0" marR="0" marT="0" marB="0" anchor="b"/>
                </a:tc>
                <a:tc>
                  <a:txBody>
                    <a:bodyPr/>
                    <a:lstStyle/>
                    <a:p>
                      <a:pPr marL="0" indent="0" algn="ctr"/>
                      <a:r>
                        <a:rPr lang="en-US" sz="2100" b="0" dirty="0">
                          <a:solidFill>
                            <a:srgbClr val="1D1D1D"/>
                          </a:solidFill>
                          <a:latin typeface="Times New Roman" pitchFamily="18" charset="0"/>
                        </a:rPr>
                        <a:t>I</a:t>
                      </a:r>
                    </a:p>
                  </a:txBody>
                  <a:tcPr marL="0" marR="0" marT="0" marB="0" anchor="b"/>
                </a:tc>
                <a:tc>
                  <a:txBody>
                    <a:bodyPr/>
                    <a:lstStyle/>
                    <a:p>
                      <a:pPr marL="0" indent="0" algn="ctr"/>
                      <a:r>
                        <a:rPr lang="en-US" sz="2100" b="0" dirty="0">
                          <a:solidFill>
                            <a:srgbClr val="1D1D1D"/>
                          </a:solidFill>
                          <a:latin typeface="Times New Roman" pitchFamily="18" charset="0"/>
                        </a:rPr>
                        <a:t>II</a:t>
                      </a:r>
                    </a:p>
                  </a:txBody>
                  <a:tcPr marL="0" marR="0" marT="0" marB="0" anchor="b"/>
                </a:tc>
                <a:tc>
                  <a:txBody>
                    <a:bodyPr/>
                    <a:lstStyle/>
                    <a:p>
                      <a:pPr marL="0" indent="0" algn="ctr"/>
                      <a:r>
                        <a:rPr lang="en-US" sz="2100" b="0" dirty="0">
                          <a:solidFill>
                            <a:srgbClr val="1D1D1D"/>
                          </a:solidFill>
                          <a:latin typeface="Times New Roman" pitchFamily="18" charset="0"/>
                        </a:rPr>
                        <a:t>Average</a:t>
                      </a:r>
                    </a:p>
                  </a:txBody>
                  <a:tcPr marL="0" marR="0" marT="0" marB="0" anchor="b"/>
                </a:tc>
              </a:tr>
              <a:tr h="441960">
                <a:tc>
                  <a:txBody>
                    <a:bodyPr/>
                    <a:lstStyle/>
                    <a:p>
                      <a:pPr marL="0" indent="0" algn="r"/>
                      <a:r>
                        <a:rPr lang="en-US" sz="2100" b="0" dirty="0">
                          <a:latin typeface="Times New Roman" pitchFamily="18" charset="0"/>
                        </a:rPr>
                        <a:t>1983</a:t>
                      </a:r>
                    </a:p>
                  </a:txBody>
                  <a:tcPr marL="0" marR="0" marT="0" marB="0" anchor="ctr">
                    <a:lnR w="12700" cap="flat" cmpd="sng" algn="ctr">
                      <a:solidFill>
                        <a:schemeClr val="bg1">
                          <a:lumMod val="85000"/>
                        </a:schemeClr>
                      </a:solidFill>
                      <a:prstDash val="solid"/>
                      <a:round/>
                      <a:headEnd type="none" w="med" len="med"/>
                      <a:tailEnd type="none" w="med" len="med"/>
                    </a:lnR>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1984</a:t>
                      </a:r>
                    </a:p>
                  </a:txBody>
                  <a:tcPr marL="0" marR="0" marT="0" marB="0" anchor="ctr">
                    <a:lnL w="12700" cap="flat" cmpd="sng" algn="ctr">
                      <a:solidFill>
                        <a:schemeClr val="bg1">
                          <a:lumMod val="85000"/>
                        </a:schemeClr>
                      </a:solidFill>
                      <a:prstDash val="solid"/>
                      <a:round/>
                      <a:headEnd type="none" w="med" len="med"/>
                      <a:tailEnd type="none" w="med" len="med"/>
                    </a:lnL>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277</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378</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319</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354</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271</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268</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168</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164</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110</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110</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140</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no</a:t>
                      </a:r>
                    </a:p>
                  </a:txBody>
                  <a:tcPr marL="0" marR="0" marT="0" marB="0" anchor="b">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223</a:t>
                      </a:r>
                    </a:p>
                  </a:txBody>
                  <a:tcPr marL="0" marR="0" marT="0" marB="0" anchor="b">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1984</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1985</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413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435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109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no</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1985</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1986</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426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440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167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288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1986</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1987</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100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170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8912">
                <a:tc>
                  <a:txBody>
                    <a:bodyPr/>
                    <a:lstStyle/>
                    <a:p>
                      <a:pPr marL="0" indent="0" algn="r"/>
                      <a:r>
                        <a:rPr lang="en-US" sz="2100" b="0" dirty="0">
                          <a:latin typeface="Times New Roman" pitchFamily="18" charset="0"/>
                        </a:rPr>
                        <a:t>1987</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1988</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101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1988</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1989</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418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403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1989</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1990</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807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426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281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274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1990</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1991</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174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121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1991</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1992</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289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452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405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138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137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247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1992</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1993</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532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243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1993</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1994</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304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269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1994</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1995</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305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1995</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1996</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301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108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1996</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1997</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850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353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151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293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1997</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1998</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343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406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314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367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347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338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1998</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1999</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557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500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800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748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513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291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426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1999</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2000</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879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725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165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475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355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2000</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2001</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379</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755</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214</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194</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143</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101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115</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234</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228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41960">
                <a:tc>
                  <a:txBody>
                    <a:bodyPr/>
                    <a:lstStyle/>
                    <a:p>
                      <a:pPr marL="0" indent="0" algn="r"/>
                      <a:r>
                        <a:rPr lang="en-US" sz="2100" b="0" dirty="0">
                          <a:latin typeface="Times New Roman" pitchFamily="18" charset="0"/>
                        </a:rPr>
                        <a:t>2001</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2002</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356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602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402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305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295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503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356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2002</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2003</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388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268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134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132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2003</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2004</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501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388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177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312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206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2004</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2005</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319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285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176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2005</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2006</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444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508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346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138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110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2006</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2007</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309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868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615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217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142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231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41960">
                <a:tc>
                  <a:txBody>
                    <a:bodyPr/>
                    <a:lstStyle/>
                    <a:p>
                      <a:pPr marL="0" indent="0" algn="r"/>
                      <a:r>
                        <a:rPr lang="en-US" sz="2100" b="0" dirty="0">
                          <a:latin typeface="Times New Roman" pitchFamily="18" charset="0"/>
                        </a:rPr>
                        <a:t>2007</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2008</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338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149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165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296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230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2008</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2009</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329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1025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412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407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441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260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371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403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2009</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2010</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456</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613</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341</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243</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194</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154</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131</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242</a:t>
                      </a:r>
                    </a:p>
                  </a:txBody>
                  <a:tcPr marL="0" marR="0" marT="0" marB="0"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222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266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29768">
                <a:tc>
                  <a:txBody>
                    <a:bodyPr/>
                    <a:lstStyle/>
                    <a:p>
                      <a:pPr marL="0" indent="0" algn="r"/>
                      <a:r>
                        <a:rPr lang="en-US" sz="2100" b="0" dirty="0">
                          <a:latin typeface="Times New Roman" pitchFamily="18" charset="0"/>
                        </a:rPr>
                        <a:t>2010</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2011</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482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361</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558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854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873</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234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197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376</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218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424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2816">
                <a:tc>
                  <a:txBody>
                    <a:bodyPr/>
                    <a:lstStyle/>
                    <a:p>
                      <a:pPr marL="0" indent="0" algn="r"/>
                      <a:r>
                        <a:rPr lang="en-US" sz="2100" b="0" dirty="0">
                          <a:latin typeface="Times New Roman" pitchFamily="18" charset="0"/>
                        </a:rPr>
                        <a:t>2011</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108000" indent="0" algn="l"/>
                      <a:r>
                        <a:rPr lang="en-US" sz="2100" b="0" dirty="0">
                          <a:latin typeface="Times New Roman" pitchFamily="18" charset="0"/>
                        </a:rPr>
                        <a:t>2012</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252</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249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207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189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399</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340</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154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107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167</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latin typeface="Times New Roman" pitchFamily="18" charset="0"/>
                        </a:rPr>
                        <a:t>125</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128</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indent="0" algn="ctr"/>
                      <a:r>
                        <a:rPr lang="en-US" sz="2100" b="0" dirty="0">
                          <a:solidFill>
                            <a:srgbClr val="1D1D1D"/>
                          </a:solidFill>
                          <a:latin typeface="Times New Roman" pitchFamily="18" charset="0"/>
                        </a:rPr>
                        <a:t>204</a:t>
                      </a:r>
                    </a:p>
                  </a:txBody>
                  <a:tcPr marL="0" marR="0" marT="0" marB="0" anchor="b">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r>
              <a:tr h="438912">
                <a:tc>
                  <a:txBody>
                    <a:bodyPr/>
                    <a:lstStyle/>
                    <a:p>
                      <a:pPr marL="0" indent="0" algn="r"/>
                      <a:r>
                        <a:rPr lang="en-US" sz="2100" b="0" dirty="0">
                          <a:latin typeface="Times New Roman" pitchFamily="18" charset="0"/>
                        </a:rPr>
                        <a:t>2012</a:t>
                      </a:r>
                    </a:p>
                  </a:txBody>
                  <a:tcPr marL="0" marR="0" marT="0" marB="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tcPr>
                </a:tc>
                <a:tc>
                  <a:txBody>
                    <a:bodyPr/>
                    <a:lstStyle/>
                    <a:p>
                      <a:pPr marL="108000" indent="0" algn="l"/>
                      <a:r>
                        <a:rPr lang="en-US" sz="2100" b="0" dirty="0">
                          <a:latin typeface="Times New Roman" pitchFamily="18" charset="0"/>
                        </a:rPr>
                        <a:t>2013</a:t>
                      </a:r>
                    </a:p>
                  </a:txBody>
                  <a:tcPr marL="0" marR="0" marT="0" marB="0" anchor="ctr">
                    <a:lnL w="12700" cap="flat" cmpd="sng" algn="ctr">
                      <a:solidFill>
                        <a:schemeClr val="bg1">
                          <a:lumMod val="85000"/>
                        </a:schemeClr>
                      </a:solidFill>
                      <a:prstDash val="solid"/>
                      <a:round/>
                      <a:headEnd type="none" w="med" len="med"/>
                      <a:tailEnd type="none" w="med" len="med"/>
                    </a:lnL>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310</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285</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199</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261</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198</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solidFill>
                            <a:srgbClr val="1D1D1D"/>
                          </a:solidFill>
                          <a:latin typeface="Times New Roman" pitchFamily="18" charset="0"/>
                        </a:rPr>
                        <a:t>194</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154</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100</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97</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solidFill>
                            <a:srgbClr val="1D1D1D"/>
                          </a:solidFill>
                          <a:latin typeface="Times New Roman" pitchFamily="18" charset="0"/>
                        </a:rPr>
                        <a:t>113</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solidFill>
                            <a:srgbClr val="1D1D1D"/>
                          </a:solidFill>
                          <a:latin typeface="Times New Roman" pitchFamily="18" charset="0"/>
                        </a:rPr>
                        <a:t>111</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latin typeface="Times New Roman" pitchFamily="18" charset="0"/>
                        </a:rPr>
                        <a:t>228</a:t>
                      </a:r>
                    </a:p>
                  </a:txBody>
                  <a:tcPr marL="0" marR="0" marT="0" marB="0" anchor="b">
                    <a:lnT w="12700" cap="flat" cmpd="sng" algn="ctr">
                      <a:solidFill>
                        <a:schemeClr val="bg1">
                          <a:lumMod val="85000"/>
                        </a:schemeClr>
                      </a:solidFill>
                      <a:prstDash val="solid"/>
                      <a:round/>
                      <a:headEnd type="none" w="med" len="med"/>
                      <a:tailEnd type="none" w="med" len="med"/>
                    </a:lnT>
                  </a:tcPr>
                </a:tc>
                <a:tc>
                  <a:txBody>
                    <a:bodyPr/>
                    <a:lstStyle/>
                    <a:p>
                      <a:pPr marL="0" indent="0" algn="ctr"/>
                      <a:r>
                        <a:rPr lang="en-US" sz="2100" b="0" dirty="0">
                          <a:solidFill>
                            <a:srgbClr val="1D1D1D"/>
                          </a:solidFill>
                          <a:latin typeface="Times New Roman" pitchFamily="18" charset="0"/>
                        </a:rPr>
                        <a:t>187</a:t>
                      </a:r>
                    </a:p>
                  </a:txBody>
                  <a:tcPr marL="0" marR="0" marT="0" marB="0" anchor="b">
                    <a:lnT w="12700" cap="flat" cmpd="sng" algn="ctr">
                      <a:solidFill>
                        <a:schemeClr val="bg1">
                          <a:lumMod val="85000"/>
                        </a:schemeClr>
                      </a:solidFill>
                      <a:prstDash val="solid"/>
                      <a:round/>
                      <a:headEnd type="none" w="med" len="med"/>
                      <a:tailEnd type="none" w="med" len="med"/>
                    </a:lnT>
                  </a:tcPr>
                </a:tc>
              </a:tr>
              <a:tr h="374904">
                <a:tc>
                  <a:txBody>
                    <a:bodyPr/>
                    <a:lstStyle/>
                    <a:p>
                      <a:pPr marL="0" algn="r"/>
                      <a:endParaRPr sz="2100" b="0" dirty="0">
                        <a:latin typeface="Times New Roman" pitchFamily="18" charset="0"/>
                      </a:endParaRPr>
                    </a:p>
                  </a:txBody>
                  <a:tcPr marL="0" marR="0" marT="0" marB="0" anchor="ctr">
                    <a:lnR w="12700" cap="flat" cmpd="sng" algn="ctr">
                      <a:solidFill>
                        <a:schemeClr val="bg1">
                          <a:lumMod val="85000"/>
                        </a:schemeClr>
                      </a:solidFill>
                      <a:prstDash val="solid"/>
                      <a:round/>
                      <a:headEnd type="none" w="med" len="med"/>
                      <a:tailEnd type="none" w="med" len="med"/>
                    </a:lnR>
                  </a:tcPr>
                </a:tc>
                <a:tc>
                  <a:txBody>
                    <a:bodyPr/>
                    <a:lstStyle/>
                    <a:p>
                      <a:pPr marL="108000" algn="l"/>
                      <a:endParaRPr sz="2100" b="0" dirty="0">
                        <a:latin typeface="Times New Roman" pitchFamily="18" charset="0"/>
                      </a:endParaRPr>
                    </a:p>
                  </a:txBody>
                  <a:tcPr marL="0" marR="0" marT="0" marB="0" anchor="ctr">
                    <a:lnL w="12700" cap="flat" cmpd="sng" algn="ctr">
                      <a:solidFill>
                        <a:schemeClr val="bg1">
                          <a:lumMod val="85000"/>
                        </a:schemeClr>
                      </a:solidFill>
                      <a:prstDash val="solid"/>
                      <a:round/>
                      <a:headEnd type="none" w="med" len="med"/>
                      <a:tailEnd type="none" w="med" len="med"/>
                    </a:lnL>
                  </a:tcPr>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c>
                  <a:txBody>
                    <a:bodyPr/>
                    <a:lstStyle/>
                    <a:p>
                      <a:pPr marL="0" algn="ctr"/>
                      <a:endParaRPr sz="2100" b="0" dirty="0">
                        <a:latin typeface="Times New Roman" pitchFamily="18" charset="0"/>
                      </a:endParaRPr>
                    </a:p>
                  </a:txBody>
                  <a:tcPr marL="0" marR="0" marT="0" marB="0"/>
                </a:tc>
              </a:tr>
            </a:tbl>
          </a:graphicData>
        </a:graphic>
      </p:graphicFrame>
      <p:sp>
        <p:nvSpPr>
          <p:cNvPr id="4" name="TextBox 3"/>
          <p:cNvSpPr txBox="1"/>
          <p:nvPr/>
        </p:nvSpPr>
        <p:spPr>
          <a:xfrm>
            <a:off x="685800" y="762000"/>
            <a:ext cx="28215335" cy="5833872"/>
          </a:xfrm>
          <a:prstGeom prst="rect">
            <a:avLst/>
          </a:prstGeom>
          <a:noFill/>
        </p:spPr>
        <p:txBody>
          <a:bodyPr vert="horz" wrap="square" lIns="0" tIns="0" rIns="0" bIns="0" rtlCol="0">
            <a:normAutofit/>
          </a:bodyPr>
          <a:lstStyle/>
          <a:p>
            <a:r>
              <a:rPr lang="en-US" sz="6200" dirty="0" smtClean="0">
                <a:solidFill>
                  <a:srgbClr val="000099"/>
                </a:solidFill>
                <a:latin typeface="Times New Roman" pitchFamily="18" charset="0"/>
              </a:rPr>
              <a:t>As can bee seen from the table below, after the commissioning of the Dniester HPP-1, the regulated water flow does not fall below 97 m</a:t>
            </a:r>
            <a:r>
              <a:rPr lang="en-US" sz="6200" baseline="30000" dirty="0" smtClean="0">
                <a:solidFill>
                  <a:srgbClr val="000099"/>
                </a:solidFill>
                <a:latin typeface="Times New Roman" pitchFamily="18" charset="0"/>
              </a:rPr>
              <a:t>3</a:t>
            </a:r>
            <a:r>
              <a:rPr lang="en-US" sz="6200" dirty="0" smtClean="0">
                <a:solidFill>
                  <a:srgbClr val="000099"/>
                </a:solidFill>
                <a:latin typeface="Times New Roman" pitchFamily="18" charset="0"/>
              </a:rPr>
              <a:t>/s. If we add lateral inflow of 3 m3/s in the buffer reservoir section, we </a:t>
            </a:r>
            <a:r>
              <a:rPr lang="en-US" sz="6200" dirty="0" smtClean="0">
                <a:solidFill>
                  <a:srgbClr val="000099"/>
                </a:solidFill>
                <a:latin typeface="Times New Roman" pitchFamily="18" charset="0"/>
              </a:rPr>
              <a:t>can see </a:t>
            </a:r>
            <a:r>
              <a:rPr lang="en-US" sz="6200" dirty="0" smtClean="0">
                <a:solidFill>
                  <a:srgbClr val="000099"/>
                </a:solidFill>
                <a:latin typeface="Times New Roman" pitchFamily="18" charset="0"/>
              </a:rPr>
              <a:t>that the observed minimum average monthly flow below the Dniester cascade was not less than 100 m</a:t>
            </a:r>
            <a:r>
              <a:rPr lang="en-US" sz="6200" baseline="30000" dirty="0" smtClean="0">
                <a:solidFill>
                  <a:srgbClr val="000099"/>
                </a:solidFill>
                <a:latin typeface="Times New Roman" pitchFamily="18" charset="0"/>
              </a:rPr>
              <a:t>3</a:t>
            </a:r>
            <a:r>
              <a:rPr lang="en-US" sz="6200" dirty="0" smtClean="0">
                <a:solidFill>
                  <a:srgbClr val="000099"/>
                </a:solidFill>
                <a:latin typeface="Times New Roman" pitchFamily="18" charset="0"/>
              </a:rPr>
              <a:t>/s .</a:t>
            </a:r>
            <a:endParaRPr lang="en-US" sz="62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7</a:t>
            </a:fld>
            <a:endParaRPr lang="en-US"/>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TextBox 4"/>
          <p:cNvSpPr txBox="1"/>
          <p:nvPr/>
        </p:nvSpPr>
        <p:spPr>
          <a:xfrm>
            <a:off x="1411224" y="801624"/>
            <a:ext cx="27224735" cy="8586966"/>
          </a:xfrm>
          <a:prstGeom prst="rect">
            <a:avLst/>
          </a:prstGeom>
          <a:noFill/>
        </p:spPr>
        <p:txBody>
          <a:bodyPr vert="horz" wrap="square" lIns="0" tIns="0" rIns="0" bIns="0" rtlCol="0">
            <a:spAutoFit/>
          </a:bodyPr>
          <a:lstStyle/>
          <a:p>
            <a:r>
              <a:rPr lang="en-US" sz="6200" dirty="0" smtClean="0">
                <a:solidFill>
                  <a:srgbClr val="000099"/>
                </a:solidFill>
                <a:latin typeface="Times New Roman" pitchFamily="18" charset="0"/>
              </a:rPr>
              <a:t>When the new version of the Rules was being agreed on, the necessity of increasing the minimum average daily flow from 100 m3/s to 130 m3/s was voiced many times.</a:t>
            </a:r>
          </a:p>
          <a:p>
            <a:r>
              <a:rPr lang="en-US" sz="6200" dirty="0" smtClean="0">
                <a:solidFill>
                  <a:srgbClr val="000099"/>
                </a:solidFill>
                <a:latin typeface="Times New Roman" pitchFamily="18" charset="0"/>
              </a:rPr>
              <a:t>As a result of the water and energy balance calculations of discharge parameters for the 118 years’ period, deviations (years in which the water discharge was less than 130 m</a:t>
            </a:r>
            <a:r>
              <a:rPr lang="en-US" sz="6200" baseline="30000" dirty="0" smtClean="0">
                <a:solidFill>
                  <a:srgbClr val="000099"/>
                </a:solidFill>
                <a:latin typeface="Times New Roman" pitchFamily="18" charset="0"/>
              </a:rPr>
              <a:t>3</a:t>
            </a:r>
            <a:r>
              <a:rPr lang="en-US" sz="6200" dirty="0" smtClean="0">
                <a:solidFill>
                  <a:srgbClr val="000099"/>
                </a:solidFill>
                <a:latin typeface="Times New Roman" pitchFamily="18" charset="0"/>
              </a:rPr>
              <a:t>/s during one or more months) were observed in 18 years, namely: 1897/98; 1899/1900; 1908/09; 1918/19; 1919/20; 1927/28; 1938/39; 1943/44; 1950/51; 1951/52; 1958/59; 1961/62; 1963/64; 1964/65; 1968/69; 1972/73; 1983/84; 2005/06.</a:t>
            </a:r>
          </a:p>
          <a:p>
            <a:r>
              <a:rPr lang="en-US" sz="6200" dirty="0" smtClean="0">
                <a:solidFill>
                  <a:srgbClr val="000099"/>
                </a:solidFill>
                <a:latin typeface="Times New Roman" pitchFamily="18" charset="0"/>
              </a:rPr>
              <a:t>The exceedance probability by number of uninterupted years with a water discharge of 130 m3/s will be as follows:</a:t>
            </a:r>
          </a:p>
        </p:txBody>
      </p:sp>
      <p:sp>
        <p:nvSpPr>
          <p:cNvPr id="6" name="TextBox 5"/>
          <p:cNvSpPr txBox="1"/>
          <p:nvPr/>
        </p:nvSpPr>
        <p:spPr>
          <a:xfrm>
            <a:off x="1411224" y="15099792"/>
            <a:ext cx="27224735" cy="2862322"/>
          </a:xfrm>
          <a:prstGeom prst="rect">
            <a:avLst/>
          </a:prstGeom>
          <a:noFill/>
        </p:spPr>
        <p:txBody>
          <a:bodyPr vert="horz" wrap="square" lIns="0" tIns="0" rIns="0" bIns="0" rtlCol="0">
            <a:spAutoFit/>
          </a:bodyPr>
          <a:lstStyle/>
          <a:p>
            <a:r>
              <a:rPr lang="en-US" sz="6200" dirty="0" smtClean="0">
                <a:solidFill>
                  <a:srgbClr val="000099"/>
                </a:solidFill>
                <a:latin typeface="Times New Roman" pitchFamily="18" charset="0"/>
              </a:rPr>
              <a:t>Where:</a:t>
            </a:r>
          </a:p>
          <a:p>
            <a:r>
              <a:rPr lang="en-US" sz="6200" dirty="0" smtClean="0">
                <a:solidFill>
                  <a:srgbClr val="000099"/>
                </a:solidFill>
                <a:latin typeface="Times New Roman" pitchFamily="18" charset="0"/>
              </a:rPr>
              <a:t>m – the number of years in the series of observations, excluding the years of deviation</a:t>
            </a:r>
          </a:p>
          <a:p>
            <a:r>
              <a:rPr lang="en-US" sz="6200" dirty="0" smtClean="0">
                <a:solidFill>
                  <a:srgbClr val="000099"/>
                </a:solidFill>
                <a:latin typeface="Times New Roman" pitchFamily="18" charset="0"/>
              </a:rPr>
              <a:t>n – the number of years in the series of observations.</a:t>
            </a:r>
            <a:endParaRPr lang="en-US" sz="6200" dirty="0">
              <a:solidFill>
                <a:srgbClr val="000099"/>
              </a:solidFill>
              <a:latin typeface="Times New Roman" pitchFamily="18" charset="0"/>
            </a:endParaRPr>
          </a:p>
        </p:txBody>
      </p:sp>
      <p:sp>
        <p:nvSpPr>
          <p:cNvPr id="7" name="Номер слайда 6"/>
          <p:cNvSpPr>
            <a:spLocks noGrp="1"/>
          </p:cNvSpPr>
          <p:nvPr>
            <p:ph type="sldNum" sz="quarter" idx="10"/>
          </p:nvPr>
        </p:nvSpPr>
        <p:spPr/>
        <p:txBody>
          <a:bodyPr/>
          <a:lstStyle/>
          <a:p>
            <a:fld id="{B2B6B5FB-33C2-4413-AB43-6CEECC7A5740}" type="slidenum">
              <a:rPr lang="uk-UA" smtClean="0"/>
              <a:t>8</a:t>
            </a:fld>
            <a:endParaRPr lang="en-US"/>
          </a:p>
        </p:txBody>
      </p:sp>
      <p:pic>
        <p:nvPicPr>
          <p:cNvPr id="10" name="Рисунок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1550" y="11887834"/>
            <a:ext cx="12768098" cy="2874270"/>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623709028"/>
              </p:ext>
            </p:extLst>
          </p:nvPr>
        </p:nvGraphicFramePr>
        <p:xfrm>
          <a:off x="3810000" y="10469880"/>
          <a:ext cx="21183600" cy="7001256"/>
        </p:xfrm>
        <a:graphic>
          <a:graphicData uri="http://schemas.openxmlformats.org/drawingml/2006/table">
            <a:tbl>
              <a:tblPr/>
              <a:tblGrid>
                <a:gridCol w="10591800"/>
                <a:gridCol w="10591800"/>
              </a:tblGrid>
              <a:tr h="643128">
                <a:tc>
                  <a:txBody>
                    <a:bodyPr/>
                    <a:lstStyle/>
                    <a:p>
                      <a:pPr marR="457200" indent="0" algn="l"/>
                      <a:r>
                        <a:rPr lang="en-US" sz="3700" dirty="0">
                          <a:latin typeface="Times New Roman" pitchFamily="18" charset="0"/>
                        </a:rPr>
                        <a:t>Indicator</a:t>
                      </a:r>
                    </a:p>
                  </a:txBody>
                  <a:tcPr marL="0" marR="0" marT="0" marB="0" anchor="b"/>
                </a:tc>
                <a:tc>
                  <a:txBody>
                    <a:bodyPr/>
                    <a:lstStyle/>
                    <a:p>
                      <a:pPr marR="457200" indent="0" algn="ctr"/>
                      <a:r>
                        <a:rPr lang="en-US" sz="3700" dirty="0">
                          <a:latin typeface="Times New Roman" pitchFamily="18" charset="0"/>
                        </a:rPr>
                        <a:t>Value</a:t>
                      </a:r>
                    </a:p>
                  </a:txBody>
                  <a:tcPr marL="0" marR="0" marT="0" marB="0" anchor="b"/>
                </a:tc>
              </a:tr>
              <a:tr h="1240536">
                <a:tc>
                  <a:txBody>
                    <a:bodyPr/>
                    <a:lstStyle/>
                    <a:p>
                      <a:pPr indent="546100" algn="l">
                        <a:lnSpc>
                          <a:spcPts val="4776"/>
                        </a:lnSpc>
                      </a:pPr>
                      <a:r>
                        <a:rPr lang="en-US" sz="3700" dirty="0">
                          <a:latin typeface="Times New Roman" pitchFamily="18" charset="0"/>
                        </a:rPr>
                        <a:t>Average monthly compensating release, m</a:t>
                      </a:r>
                      <a:r>
                        <a:rPr lang="en-US" sz="3700" baseline="30000" dirty="0">
                          <a:latin typeface="Times New Roman" pitchFamily="18" charset="0"/>
                        </a:rPr>
                        <a:t>3</a:t>
                      </a:r>
                      <a:r>
                        <a:rPr lang="en-US" sz="3700" dirty="0">
                          <a:latin typeface="Times New Roman" pitchFamily="18" charset="0"/>
                        </a:rPr>
                        <a:t>/s:</a:t>
                      </a:r>
                    </a:p>
                  </a:txBody>
                  <a:tcPr marL="0" marR="0" marT="0" marB="0" anchor="b">
                    <a:lnB w="12700" cap="flat" cmpd="sng" algn="ctr">
                      <a:noFill/>
                      <a:prstDash val="solid"/>
                      <a:round/>
                      <a:headEnd type="none" w="med" len="med"/>
                      <a:tailEnd type="none" w="med" len="med"/>
                    </a:lnB>
                  </a:tcPr>
                </a:tc>
                <a:tc>
                  <a:txBody>
                    <a:bodyPr/>
                    <a:lstStyle/>
                    <a:p>
                      <a:pPr algn="ctr"/>
                      <a:endParaRPr sz="5900" dirty="0">
                        <a:latin typeface="Times New Roman" pitchFamily="18" charset="0"/>
                      </a:endParaRPr>
                    </a:p>
                  </a:txBody>
                  <a:tcPr marL="0" marR="0" marT="0" marB="0" anchor="b">
                    <a:lnB w="12700" cap="flat" cmpd="sng" algn="ctr">
                      <a:noFill/>
                      <a:prstDash val="solid"/>
                      <a:round/>
                      <a:headEnd type="none" w="med" len="med"/>
                      <a:tailEnd type="none" w="med" len="med"/>
                    </a:lnB>
                  </a:tcPr>
                </a:tc>
              </a:tr>
              <a:tr h="664464">
                <a:tc>
                  <a:txBody>
                    <a:bodyPr/>
                    <a:lstStyle/>
                    <a:p>
                      <a:pPr indent="0" algn="l"/>
                      <a:r>
                        <a:rPr lang="en-US" sz="3700" dirty="0">
                          <a:latin typeface="Times New Roman" pitchFamily="18" charset="0"/>
                        </a:rPr>
                        <a:t>- 99 % exceedance robability;</a:t>
                      </a:r>
                    </a:p>
                  </a:txBody>
                  <a:tcPr marL="0" marR="0" marT="0" marB="0" anchor="b">
                    <a:lnT w="12700" cap="flat" cmpd="sng" algn="ctr">
                      <a:noFill/>
                      <a:prstDash val="solid"/>
                      <a:round/>
                      <a:headEnd type="none" w="med" len="med"/>
                      <a:tailEnd type="none" w="med" len="med"/>
                    </a:lnT>
                  </a:tcPr>
                </a:tc>
                <a:tc>
                  <a:txBody>
                    <a:bodyPr/>
                    <a:lstStyle/>
                    <a:p>
                      <a:pPr marR="457200" indent="0" algn="ctr"/>
                      <a:r>
                        <a:rPr lang="en-US" sz="3700" dirty="0">
                          <a:latin typeface="Times New Roman" pitchFamily="18" charset="0"/>
                        </a:rPr>
                        <a:t>100</a:t>
                      </a:r>
                    </a:p>
                  </a:txBody>
                  <a:tcPr marL="0" marR="0" marT="0" marB="0" anchor="b">
                    <a:lnT w="12700" cap="flat" cmpd="sng" algn="ctr">
                      <a:noFill/>
                      <a:prstDash val="solid"/>
                      <a:round/>
                      <a:headEnd type="none" w="med" len="med"/>
                      <a:tailEnd type="none" w="med" len="med"/>
                    </a:lnT>
                  </a:tcPr>
                </a:tc>
              </a:tr>
              <a:tr h="633984">
                <a:tc>
                  <a:txBody>
                    <a:bodyPr/>
                    <a:lstStyle/>
                    <a:p>
                      <a:pPr indent="0" algn="l"/>
                      <a:r>
                        <a:rPr lang="en-US" sz="3700" dirty="0">
                          <a:latin typeface="Times New Roman" pitchFamily="18" charset="0"/>
                        </a:rPr>
                        <a:t>- 95 % exceedance robability;</a:t>
                      </a:r>
                    </a:p>
                  </a:txBody>
                  <a:tcPr marL="0" marR="0" marT="0" marB="0" anchor="b"/>
                </a:tc>
                <a:tc>
                  <a:txBody>
                    <a:bodyPr/>
                    <a:lstStyle/>
                    <a:p>
                      <a:pPr marR="457200" indent="0" algn="ctr"/>
                      <a:r>
                        <a:rPr lang="en-US" sz="3700" dirty="0">
                          <a:latin typeface="Times New Roman" pitchFamily="18" charset="0"/>
                        </a:rPr>
                        <a:t>104</a:t>
                      </a:r>
                    </a:p>
                  </a:txBody>
                  <a:tcPr marL="0" marR="0" marT="0" marB="0" anchor="b"/>
                </a:tc>
              </a:tr>
              <a:tr h="633984">
                <a:tc>
                  <a:txBody>
                    <a:bodyPr/>
                    <a:lstStyle/>
                    <a:p>
                      <a:pPr indent="0" algn="l"/>
                      <a:r>
                        <a:rPr lang="en-US" sz="3700" dirty="0">
                          <a:latin typeface="Times New Roman" pitchFamily="18" charset="0"/>
                        </a:rPr>
                        <a:t>- 90 % exceedance robability;</a:t>
                      </a:r>
                    </a:p>
                  </a:txBody>
                  <a:tcPr marL="0" marR="0" marT="0" marB="0" anchor="b"/>
                </a:tc>
                <a:tc>
                  <a:txBody>
                    <a:bodyPr/>
                    <a:lstStyle/>
                    <a:p>
                      <a:pPr marR="457200" indent="0" algn="ctr"/>
                      <a:r>
                        <a:rPr lang="en-US" sz="3700" dirty="0">
                          <a:latin typeface="Times New Roman" pitchFamily="18" charset="0"/>
                        </a:rPr>
                        <a:t>108</a:t>
                      </a:r>
                    </a:p>
                  </a:txBody>
                  <a:tcPr marL="0" marR="0" marT="0" marB="0" anchor="b"/>
                </a:tc>
              </a:tr>
              <a:tr h="637032">
                <a:tc>
                  <a:txBody>
                    <a:bodyPr/>
                    <a:lstStyle/>
                    <a:p>
                      <a:pPr indent="0" algn="l"/>
                      <a:r>
                        <a:rPr lang="en-US" sz="3700" dirty="0">
                          <a:latin typeface="Times New Roman" pitchFamily="18" charset="0"/>
                        </a:rPr>
                        <a:t>- 84 % exceedance robability;</a:t>
                      </a:r>
                    </a:p>
                  </a:txBody>
                  <a:tcPr marL="0" marR="0" marT="0" marB="0" anchor="b"/>
                </a:tc>
                <a:tc>
                  <a:txBody>
                    <a:bodyPr/>
                    <a:lstStyle/>
                    <a:p>
                      <a:pPr marR="457200" indent="0" algn="ctr"/>
                      <a:r>
                        <a:rPr lang="en-US" sz="3700" dirty="0">
                          <a:latin typeface="Times New Roman" pitchFamily="18" charset="0"/>
                        </a:rPr>
                        <a:t>130</a:t>
                      </a:r>
                    </a:p>
                  </a:txBody>
                  <a:tcPr marL="0" marR="0" marT="0" marB="0" anchor="b"/>
                </a:tc>
              </a:tr>
              <a:tr h="633984">
                <a:tc>
                  <a:txBody>
                    <a:bodyPr/>
                    <a:lstStyle/>
                    <a:p>
                      <a:pPr indent="0" algn="l"/>
                      <a:r>
                        <a:rPr lang="en-US" sz="3700" dirty="0">
                          <a:latin typeface="Times New Roman" pitchFamily="18" charset="0"/>
                        </a:rPr>
                        <a:t>- 75 % exceedance robability;</a:t>
                      </a:r>
                    </a:p>
                  </a:txBody>
                  <a:tcPr marL="0" marR="0" marT="0" marB="0" anchor="b"/>
                </a:tc>
                <a:tc>
                  <a:txBody>
                    <a:bodyPr/>
                    <a:lstStyle/>
                    <a:p>
                      <a:pPr marR="457200" indent="0" algn="ctr"/>
                      <a:r>
                        <a:rPr lang="en-US" sz="3700" dirty="0">
                          <a:latin typeface="Times New Roman" pitchFamily="18" charset="0"/>
                        </a:rPr>
                        <a:t>160</a:t>
                      </a:r>
                    </a:p>
                  </a:txBody>
                  <a:tcPr marL="0" marR="0" marT="0" marB="0" anchor="b"/>
                </a:tc>
              </a:tr>
              <a:tr h="633984">
                <a:tc>
                  <a:txBody>
                    <a:bodyPr/>
                    <a:lstStyle/>
                    <a:p>
                      <a:pPr indent="0" algn="l"/>
                      <a:r>
                        <a:rPr lang="en-US" sz="3700" dirty="0">
                          <a:latin typeface="Times New Roman" pitchFamily="18" charset="0"/>
                        </a:rPr>
                        <a:t>- 50 % exceedance robability;</a:t>
                      </a:r>
                    </a:p>
                  </a:txBody>
                  <a:tcPr marL="0" marR="0" marT="0" marB="0" anchor="b"/>
                </a:tc>
                <a:tc>
                  <a:txBody>
                    <a:bodyPr/>
                    <a:lstStyle/>
                    <a:p>
                      <a:pPr marR="457200" indent="0" algn="ctr"/>
                      <a:r>
                        <a:rPr lang="en-US" sz="3700" dirty="0">
                          <a:latin typeface="Times New Roman" pitchFamily="18" charset="0"/>
                        </a:rPr>
                        <a:t>213</a:t>
                      </a:r>
                    </a:p>
                  </a:txBody>
                  <a:tcPr marL="0" marR="0" marT="0" marB="0" anchor="b"/>
                </a:tc>
              </a:tr>
              <a:tr h="637032">
                <a:tc>
                  <a:txBody>
                    <a:bodyPr/>
                    <a:lstStyle/>
                    <a:p>
                      <a:pPr indent="0" algn="l"/>
                      <a:r>
                        <a:rPr lang="en-US" sz="3700" dirty="0">
                          <a:latin typeface="Times New Roman" pitchFamily="18" charset="0"/>
                        </a:rPr>
                        <a:t>- 25 % exceedance robability;</a:t>
                      </a:r>
                    </a:p>
                  </a:txBody>
                  <a:tcPr marL="0" marR="0" marT="0" marB="0" anchor="b"/>
                </a:tc>
                <a:tc>
                  <a:txBody>
                    <a:bodyPr/>
                    <a:lstStyle/>
                    <a:p>
                      <a:pPr marR="457200" indent="0" algn="ctr"/>
                      <a:r>
                        <a:rPr lang="en-US" sz="3700" dirty="0">
                          <a:latin typeface="Times New Roman" pitchFamily="18" charset="0"/>
                        </a:rPr>
                        <a:t>281</a:t>
                      </a:r>
                    </a:p>
                  </a:txBody>
                  <a:tcPr marL="0" marR="0" marT="0" marB="0" anchor="b"/>
                </a:tc>
              </a:tr>
              <a:tr h="643128">
                <a:tc>
                  <a:txBody>
                    <a:bodyPr/>
                    <a:lstStyle/>
                    <a:p>
                      <a:pPr indent="0" algn="l"/>
                      <a:r>
                        <a:rPr lang="en-US" sz="3700" dirty="0">
                          <a:latin typeface="Times New Roman" pitchFamily="18" charset="0"/>
                        </a:rPr>
                        <a:t>- 16 % exceedance robability;</a:t>
                      </a:r>
                    </a:p>
                  </a:txBody>
                  <a:tcPr marL="0" marR="0" marT="0" marB="0" anchor="b"/>
                </a:tc>
                <a:tc>
                  <a:txBody>
                    <a:bodyPr/>
                    <a:lstStyle/>
                    <a:p>
                      <a:pPr marR="457200" indent="0" algn="ctr"/>
                      <a:r>
                        <a:rPr lang="en-US" sz="3700" dirty="0">
                          <a:latin typeface="Times New Roman" pitchFamily="18" charset="0"/>
                        </a:rPr>
                        <a:t>344</a:t>
                      </a:r>
                    </a:p>
                  </a:txBody>
                  <a:tcPr marL="0" marR="0" marT="0" marB="0" anchor="b"/>
                </a:tc>
              </a:tr>
            </a:tbl>
          </a:graphicData>
        </a:graphic>
      </p:graphicFrame>
      <p:sp>
        <p:nvSpPr>
          <p:cNvPr id="4" name="TextBox 3"/>
          <p:cNvSpPr txBox="1"/>
          <p:nvPr/>
        </p:nvSpPr>
        <p:spPr>
          <a:xfrm>
            <a:off x="1447800" y="877824"/>
            <a:ext cx="27072335" cy="8997696"/>
          </a:xfrm>
          <a:prstGeom prst="rect">
            <a:avLst/>
          </a:prstGeom>
          <a:noFill/>
        </p:spPr>
        <p:txBody>
          <a:bodyPr vert="horz" wrap="square" lIns="0" tIns="0" rIns="0" bIns="0" rtlCol="0">
            <a:normAutofit/>
          </a:bodyPr>
          <a:lstStyle/>
          <a:p>
            <a:r>
              <a:rPr lang="en-US" sz="5800" dirty="0" smtClean="0">
                <a:solidFill>
                  <a:srgbClr val="000099"/>
                </a:solidFill>
                <a:latin typeface="Times New Roman" pitchFamily="18" charset="0"/>
              </a:rPr>
              <a:t>During a summer-autumn period, Dniester reservoir operates in the mode of compensating releases, which are made to provide water to Dniester users located downstream up to the mouth. The values of the compensating releases are approved by the Interdisciplinary Commission depending on the anticipated water consumption, expected aggregated influx into the Dniester reservoir and intermediate inflow volume in the section between the Dniester cascade and the Dniester mouth. Average monthly compensating releases with various probability are presented in the table.</a:t>
            </a:r>
            <a:endParaRPr lang="en-US" sz="5800" dirty="0">
              <a:solidFill>
                <a:srgbClr val="000099"/>
              </a:solidFill>
              <a:latin typeface="Times New Roman" pitchFamily="18" charset="0"/>
            </a:endParaRPr>
          </a:p>
        </p:txBody>
      </p:sp>
      <p:sp>
        <p:nvSpPr>
          <p:cNvPr id="5" name="Номер слайда 4"/>
          <p:cNvSpPr>
            <a:spLocks noGrp="1"/>
          </p:cNvSpPr>
          <p:nvPr>
            <p:ph type="sldNum" sz="quarter" idx="10"/>
          </p:nvPr>
        </p:nvSpPr>
        <p:spPr/>
        <p:txBody>
          <a:bodyPr/>
          <a:lstStyle/>
          <a:p>
            <a:fld id="{B2B6B5FB-33C2-4413-AB43-6CEECC7A5740}" type="slidenum">
              <a:rPr lang="uk-UA" smtClean="0"/>
              <a:t>9</a:t>
            </a:fld>
            <a:endParaRPr lang="en-US"/>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TotalTime>
  <Words>2043</Words>
  <Application>Microsoft Office PowerPoint</Application>
  <PresentationFormat>Произвольный</PresentationFormat>
  <Paragraphs>796</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МАЭСТРО</dc:title>
  <dc:subject>Система архитектурно-строительного проектирования</dc:subject>
  <dc:creator>Трактовенко И.А. &amp; Ривилис А.Н.</dc:creator>
  <cp:keywords/>
  <cp:lastModifiedBy>Lena</cp:lastModifiedBy>
  <cp:revision>21</cp:revision>
  <dcterms:modified xsi:type="dcterms:W3CDTF">2018-10-15T10:32:02Z</dcterms:modified>
</cp:coreProperties>
</file>