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0" r:id="rId3"/>
    <p:sldId id="268" r:id="rId4"/>
    <p:sldId id="266" r:id="rId5"/>
    <p:sldId id="265" r:id="rId6"/>
    <p:sldId id="298" r:id="rId7"/>
    <p:sldId id="280" r:id="rId8"/>
    <p:sldId id="281" r:id="rId9"/>
    <p:sldId id="282" r:id="rId10"/>
    <p:sldId id="262" r:id="rId11"/>
    <p:sldId id="270" r:id="rId12"/>
    <p:sldId id="271" r:id="rId13"/>
    <p:sldId id="273" r:id="rId14"/>
    <p:sldId id="285" r:id="rId15"/>
    <p:sldId id="286" r:id="rId16"/>
    <p:sldId id="287" r:id="rId17"/>
    <p:sldId id="289" r:id="rId18"/>
    <p:sldId id="290" r:id="rId19"/>
    <p:sldId id="269" r:id="rId20"/>
    <p:sldId id="291" r:id="rId21"/>
    <p:sldId id="293" r:id="rId22"/>
    <p:sldId id="294" r:id="rId23"/>
    <p:sldId id="295" r:id="rId24"/>
    <p:sldId id="296" r:id="rId25"/>
    <p:sldId id="297" r:id="rId26"/>
    <p:sldId id="278"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089"/>
    <p:restoredTop sz="94698"/>
  </p:normalViewPr>
  <p:slideViewPr>
    <p:cSldViewPr snapToGrid="0" snapToObjects="1">
      <p:cViewPr varScale="1">
        <p:scale>
          <a:sx n="84" d="100"/>
          <a:sy n="84" d="100"/>
        </p:scale>
        <p:origin x="328" y="17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png"/></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7F05D-E313-764E-8018-5691A7F16BE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8F2A1AF-9D12-DB47-B56F-93A366C5CB6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A1D04AF1-3685-AF4F-B4C3-198E39D456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11F91-5871-F343-AC62-C11670762620}"/>
              </a:ext>
            </a:extLst>
          </p:cNvPr>
          <p:cNvSpPr>
            <a:spLocks noGrp="1"/>
          </p:cNvSpPr>
          <p:nvPr>
            <p:ph type="sldNum" sz="quarter" idx="12"/>
          </p:nvPr>
        </p:nvSpPr>
        <p:spPr/>
        <p:txBody>
          <a:bodyPr/>
          <a:lstStyle/>
          <a:p>
            <a:fld id="{09288B2F-33C0-4D41-B8AD-A631A800BA00}" type="slidenum">
              <a:rPr lang="en-US" smtClean="0"/>
              <a:pPr/>
              <a:t>‹#›</a:t>
            </a:fld>
            <a:endParaRPr lang="en-US"/>
          </a:p>
        </p:txBody>
      </p:sp>
      <p:pic>
        <p:nvPicPr>
          <p:cNvPr id="8" name="Picture 7">
            <a:extLst>
              <a:ext uri="{FF2B5EF4-FFF2-40B4-BE49-F238E27FC236}">
                <a16:creationId xmlns:a16="http://schemas.microsoft.com/office/drawing/2014/main" id="{F2C75E7E-BFDE-9D4C-8DA9-372FA01B1473}"/>
              </a:ext>
            </a:extLst>
          </p:cNvPr>
          <p:cNvPicPr>
            <a:picLocks noChangeAspect="1"/>
          </p:cNvPicPr>
          <p:nvPr userDrawn="1"/>
        </p:nvPicPr>
        <p:blipFill>
          <a:blip r:embed="rId2"/>
          <a:stretch>
            <a:fillRect/>
          </a:stretch>
        </p:blipFill>
        <p:spPr>
          <a:xfrm>
            <a:off x="9672909" y="211138"/>
            <a:ext cx="2146300" cy="241300"/>
          </a:xfrm>
          <a:prstGeom prst="rect">
            <a:avLst/>
          </a:prstGeom>
        </p:spPr>
      </p:pic>
      <p:sp>
        <p:nvSpPr>
          <p:cNvPr id="7" name="TextBox 6">
            <a:extLst>
              <a:ext uri="{FF2B5EF4-FFF2-40B4-BE49-F238E27FC236}">
                <a16:creationId xmlns:a16="http://schemas.microsoft.com/office/drawing/2014/main" id="{A864D573-F493-F64E-90E0-7C0EB167FFD8}"/>
              </a:ext>
            </a:extLst>
          </p:cNvPr>
          <p:cNvSpPr txBox="1"/>
          <p:nvPr userDrawn="1"/>
        </p:nvSpPr>
        <p:spPr>
          <a:xfrm>
            <a:off x="294468" y="6459716"/>
            <a:ext cx="2897653" cy="307777"/>
          </a:xfrm>
          <a:prstGeom prst="rect">
            <a:avLst/>
          </a:prstGeom>
          <a:noFill/>
        </p:spPr>
        <p:txBody>
          <a:bodyPr wrap="none" rtlCol="0">
            <a:spAutoFit/>
          </a:bodyPr>
          <a:lstStyle/>
          <a:p>
            <a:r>
              <a:rPr lang="en-US" sz="1400" b="1" dirty="0"/>
              <a:t>PEDRO CUNHA SERRA, CONSULTANT</a:t>
            </a:r>
            <a:endParaRPr lang="en-US" sz="1600" b="1" dirty="0"/>
          </a:p>
        </p:txBody>
      </p:sp>
      <p:pic>
        <p:nvPicPr>
          <p:cNvPr id="9" name="Picture 8">
            <a:extLst>
              <a:ext uri="{FF2B5EF4-FFF2-40B4-BE49-F238E27FC236}">
                <a16:creationId xmlns:a16="http://schemas.microsoft.com/office/drawing/2014/main" id="{0EDDEA53-C2C3-8741-91A8-8D92BDE42665}"/>
              </a:ext>
            </a:extLst>
          </p:cNvPr>
          <p:cNvPicPr>
            <a:picLocks noChangeAspect="1"/>
          </p:cNvPicPr>
          <p:nvPr userDrawn="1"/>
        </p:nvPicPr>
        <p:blipFill rotWithShape="1">
          <a:blip r:embed="rId3"/>
          <a:srcRect l="48057" r="35182" b="36811"/>
          <a:stretch/>
        </p:blipFill>
        <p:spPr>
          <a:xfrm>
            <a:off x="140017" y="71088"/>
            <a:ext cx="1051560" cy="1051275"/>
          </a:xfrm>
          <a:prstGeom prst="rect">
            <a:avLst/>
          </a:prstGeom>
        </p:spPr>
      </p:pic>
    </p:spTree>
    <p:extLst>
      <p:ext uri="{BB962C8B-B14F-4D97-AF65-F5344CB8AC3E}">
        <p14:creationId xmlns:p14="http://schemas.microsoft.com/office/powerpoint/2010/main" val="38021173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358B43-F2A5-5545-A55C-F1A4415CBD7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2A34FEC-D5BD-CF4C-B2CA-88A4F3ADEDC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1A3010-9190-8A4C-84DB-41E42E75598A}"/>
              </a:ext>
            </a:extLst>
          </p:cNvPr>
          <p:cNvSpPr>
            <a:spLocks noGrp="1"/>
          </p:cNvSpPr>
          <p:nvPr>
            <p:ph type="dt" sz="half" idx="10"/>
          </p:nvPr>
        </p:nvSpPr>
        <p:spPr/>
        <p:txBody>
          <a:bodyPr/>
          <a:lstStyle/>
          <a:p>
            <a:fld id="{28D70CF0-F9AD-5F40-AE03-3BA7541FE2CA}" type="datetimeFigureOut">
              <a:rPr lang="en-US" smtClean="0"/>
              <a:pPr/>
              <a:t>9/18/18</a:t>
            </a:fld>
            <a:endParaRPr lang="en-US"/>
          </a:p>
        </p:txBody>
      </p:sp>
      <p:sp>
        <p:nvSpPr>
          <p:cNvPr id="5" name="Footer Placeholder 4">
            <a:extLst>
              <a:ext uri="{FF2B5EF4-FFF2-40B4-BE49-F238E27FC236}">
                <a16:creationId xmlns:a16="http://schemas.microsoft.com/office/drawing/2014/main" id="{1BF7A891-DEE3-C54B-B9B5-827D8817EA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4FCF57-0C3D-0942-A02F-0023F3A95263}"/>
              </a:ext>
            </a:extLst>
          </p:cNvPr>
          <p:cNvSpPr>
            <a:spLocks noGrp="1"/>
          </p:cNvSpPr>
          <p:nvPr>
            <p:ph type="sldNum" sz="quarter" idx="12"/>
          </p:nvPr>
        </p:nvSpPr>
        <p:spPr/>
        <p:txBody>
          <a:bodyPr/>
          <a:lstStyle/>
          <a:p>
            <a:fld id="{09288B2F-33C0-4D41-B8AD-A631A800BA00}" type="slidenum">
              <a:rPr lang="en-US" smtClean="0"/>
              <a:pPr/>
              <a:t>‹#›</a:t>
            </a:fld>
            <a:endParaRPr lang="en-US"/>
          </a:p>
        </p:txBody>
      </p:sp>
    </p:spTree>
    <p:extLst>
      <p:ext uri="{BB962C8B-B14F-4D97-AF65-F5344CB8AC3E}">
        <p14:creationId xmlns:p14="http://schemas.microsoft.com/office/powerpoint/2010/main" val="31832964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812F3B7-8488-4245-A269-ACA4971ED0F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26C8F09-FEF5-7347-80EA-11AE2D675B0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4035C3-2724-0145-AE02-DB418AA40FDD}"/>
              </a:ext>
            </a:extLst>
          </p:cNvPr>
          <p:cNvSpPr>
            <a:spLocks noGrp="1"/>
          </p:cNvSpPr>
          <p:nvPr>
            <p:ph type="dt" sz="half" idx="10"/>
          </p:nvPr>
        </p:nvSpPr>
        <p:spPr/>
        <p:txBody>
          <a:bodyPr/>
          <a:lstStyle/>
          <a:p>
            <a:fld id="{28D70CF0-F9AD-5F40-AE03-3BA7541FE2CA}" type="datetimeFigureOut">
              <a:rPr lang="en-US" smtClean="0"/>
              <a:pPr/>
              <a:t>9/18/18</a:t>
            </a:fld>
            <a:endParaRPr lang="en-US"/>
          </a:p>
        </p:txBody>
      </p:sp>
      <p:sp>
        <p:nvSpPr>
          <p:cNvPr id="5" name="Footer Placeholder 4">
            <a:extLst>
              <a:ext uri="{FF2B5EF4-FFF2-40B4-BE49-F238E27FC236}">
                <a16:creationId xmlns:a16="http://schemas.microsoft.com/office/drawing/2014/main" id="{8C660E58-90CF-6E4D-B7B9-7201726688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01DE03-536D-0A41-B3A7-92CE77BF1C8F}"/>
              </a:ext>
            </a:extLst>
          </p:cNvPr>
          <p:cNvSpPr>
            <a:spLocks noGrp="1"/>
          </p:cNvSpPr>
          <p:nvPr>
            <p:ph type="sldNum" sz="quarter" idx="12"/>
          </p:nvPr>
        </p:nvSpPr>
        <p:spPr/>
        <p:txBody>
          <a:bodyPr/>
          <a:lstStyle/>
          <a:p>
            <a:fld id="{09288B2F-33C0-4D41-B8AD-A631A800BA00}" type="slidenum">
              <a:rPr lang="en-US" smtClean="0"/>
              <a:pPr/>
              <a:t>‹#›</a:t>
            </a:fld>
            <a:endParaRPr lang="en-US"/>
          </a:p>
        </p:txBody>
      </p:sp>
    </p:spTree>
    <p:extLst>
      <p:ext uri="{BB962C8B-B14F-4D97-AF65-F5344CB8AC3E}">
        <p14:creationId xmlns:p14="http://schemas.microsoft.com/office/powerpoint/2010/main" val="1430552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6268A-C896-3C45-8915-B891D042956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59AF3C2-AC16-3240-A8EE-6A212E58615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F284E3-D576-1F42-94DF-A76DBF6F3A4C}"/>
              </a:ext>
            </a:extLst>
          </p:cNvPr>
          <p:cNvSpPr>
            <a:spLocks noGrp="1"/>
          </p:cNvSpPr>
          <p:nvPr>
            <p:ph type="dt" sz="half" idx="10"/>
          </p:nvPr>
        </p:nvSpPr>
        <p:spPr/>
        <p:txBody>
          <a:bodyPr/>
          <a:lstStyle/>
          <a:p>
            <a:fld id="{28D70CF0-F9AD-5F40-AE03-3BA7541FE2CA}" type="datetimeFigureOut">
              <a:rPr lang="en-US" smtClean="0"/>
              <a:pPr/>
              <a:t>9/18/18</a:t>
            </a:fld>
            <a:endParaRPr lang="en-US"/>
          </a:p>
        </p:txBody>
      </p:sp>
      <p:sp>
        <p:nvSpPr>
          <p:cNvPr id="5" name="Footer Placeholder 4">
            <a:extLst>
              <a:ext uri="{FF2B5EF4-FFF2-40B4-BE49-F238E27FC236}">
                <a16:creationId xmlns:a16="http://schemas.microsoft.com/office/drawing/2014/main" id="{0154A1F7-C1F1-FA47-A1DA-03FFF79A9C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E3E706-C55D-274D-BA13-6569F9DF40B8}"/>
              </a:ext>
            </a:extLst>
          </p:cNvPr>
          <p:cNvSpPr>
            <a:spLocks noGrp="1"/>
          </p:cNvSpPr>
          <p:nvPr>
            <p:ph type="sldNum" sz="quarter" idx="12"/>
          </p:nvPr>
        </p:nvSpPr>
        <p:spPr/>
        <p:txBody>
          <a:bodyPr/>
          <a:lstStyle/>
          <a:p>
            <a:fld id="{09288B2F-33C0-4D41-B8AD-A631A800BA00}" type="slidenum">
              <a:rPr lang="en-US" smtClean="0"/>
              <a:pPr/>
              <a:t>‹#›</a:t>
            </a:fld>
            <a:endParaRPr lang="en-US"/>
          </a:p>
        </p:txBody>
      </p:sp>
    </p:spTree>
    <p:extLst>
      <p:ext uri="{BB962C8B-B14F-4D97-AF65-F5344CB8AC3E}">
        <p14:creationId xmlns:p14="http://schemas.microsoft.com/office/powerpoint/2010/main" val="12969743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20BEC-F600-E443-8D58-747D15C7CC8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BA26E49-C6C9-9C41-AE49-9C5DD915E3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204C948-0030-264B-8FF1-3209E0537894}"/>
              </a:ext>
            </a:extLst>
          </p:cNvPr>
          <p:cNvSpPr>
            <a:spLocks noGrp="1"/>
          </p:cNvSpPr>
          <p:nvPr>
            <p:ph type="dt" sz="half" idx="10"/>
          </p:nvPr>
        </p:nvSpPr>
        <p:spPr/>
        <p:txBody>
          <a:bodyPr/>
          <a:lstStyle/>
          <a:p>
            <a:fld id="{28D70CF0-F9AD-5F40-AE03-3BA7541FE2CA}" type="datetimeFigureOut">
              <a:rPr lang="en-US" smtClean="0"/>
              <a:pPr/>
              <a:t>9/18/18</a:t>
            </a:fld>
            <a:endParaRPr lang="en-US"/>
          </a:p>
        </p:txBody>
      </p:sp>
      <p:sp>
        <p:nvSpPr>
          <p:cNvPr id="5" name="Footer Placeholder 4">
            <a:extLst>
              <a:ext uri="{FF2B5EF4-FFF2-40B4-BE49-F238E27FC236}">
                <a16:creationId xmlns:a16="http://schemas.microsoft.com/office/drawing/2014/main" id="{3C3D369A-FA49-6048-9D83-F5F79EA75A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049220-5DBF-1140-9DE4-41BC671F7277}"/>
              </a:ext>
            </a:extLst>
          </p:cNvPr>
          <p:cNvSpPr>
            <a:spLocks noGrp="1"/>
          </p:cNvSpPr>
          <p:nvPr>
            <p:ph type="sldNum" sz="quarter" idx="12"/>
          </p:nvPr>
        </p:nvSpPr>
        <p:spPr/>
        <p:txBody>
          <a:bodyPr/>
          <a:lstStyle/>
          <a:p>
            <a:fld id="{09288B2F-33C0-4D41-B8AD-A631A800BA00}" type="slidenum">
              <a:rPr lang="en-US" smtClean="0"/>
              <a:pPr/>
              <a:t>‹#›</a:t>
            </a:fld>
            <a:endParaRPr lang="en-US"/>
          </a:p>
        </p:txBody>
      </p:sp>
    </p:spTree>
    <p:extLst>
      <p:ext uri="{BB962C8B-B14F-4D97-AF65-F5344CB8AC3E}">
        <p14:creationId xmlns:p14="http://schemas.microsoft.com/office/powerpoint/2010/main" val="2441647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C1DA3-C999-C94B-A9E3-6351F82908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707E864-093A-CB4E-94A4-DF01A6A9E4C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EED8BE8-4EC7-6747-BB79-C7B3AA27BF84}"/>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69F663-AFF4-AC46-A240-CABDCC634A03}"/>
              </a:ext>
            </a:extLst>
          </p:cNvPr>
          <p:cNvSpPr>
            <a:spLocks noGrp="1"/>
          </p:cNvSpPr>
          <p:nvPr>
            <p:ph type="dt" sz="half" idx="10"/>
          </p:nvPr>
        </p:nvSpPr>
        <p:spPr/>
        <p:txBody>
          <a:bodyPr/>
          <a:lstStyle/>
          <a:p>
            <a:fld id="{28D70CF0-F9AD-5F40-AE03-3BA7541FE2CA}" type="datetimeFigureOut">
              <a:rPr lang="en-US" smtClean="0"/>
              <a:pPr/>
              <a:t>9/18/18</a:t>
            </a:fld>
            <a:endParaRPr lang="en-US"/>
          </a:p>
        </p:txBody>
      </p:sp>
      <p:sp>
        <p:nvSpPr>
          <p:cNvPr id="6" name="Footer Placeholder 5">
            <a:extLst>
              <a:ext uri="{FF2B5EF4-FFF2-40B4-BE49-F238E27FC236}">
                <a16:creationId xmlns:a16="http://schemas.microsoft.com/office/drawing/2014/main" id="{966F670B-65A0-5A47-BABC-C53F21B38A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9D8315E-3AF4-7A44-95C7-5890BD91817E}"/>
              </a:ext>
            </a:extLst>
          </p:cNvPr>
          <p:cNvSpPr>
            <a:spLocks noGrp="1"/>
          </p:cNvSpPr>
          <p:nvPr>
            <p:ph type="sldNum" sz="quarter" idx="12"/>
          </p:nvPr>
        </p:nvSpPr>
        <p:spPr/>
        <p:txBody>
          <a:bodyPr/>
          <a:lstStyle/>
          <a:p>
            <a:fld id="{09288B2F-33C0-4D41-B8AD-A631A800BA00}" type="slidenum">
              <a:rPr lang="en-US" smtClean="0"/>
              <a:pPr/>
              <a:t>‹#›</a:t>
            </a:fld>
            <a:endParaRPr lang="en-US"/>
          </a:p>
        </p:txBody>
      </p:sp>
    </p:spTree>
    <p:extLst>
      <p:ext uri="{BB962C8B-B14F-4D97-AF65-F5344CB8AC3E}">
        <p14:creationId xmlns:p14="http://schemas.microsoft.com/office/powerpoint/2010/main" val="285997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E268B-7B66-F241-AF56-2838D7BB78B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6D94A42-3B10-4941-9DE0-EC42A976C35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6F73571-85BA-D541-9108-7373A3295CF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F1AAA3A-A7AF-BA43-B470-B3EE08F6C1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E96AA29-A3CF-9E4E-B246-7C89E54EC48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30BD706-E2B3-F34C-BDE2-86CADDDF9842}"/>
              </a:ext>
            </a:extLst>
          </p:cNvPr>
          <p:cNvSpPr>
            <a:spLocks noGrp="1"/>
          </p:cNvSpPr>
          <p:nvPr>
            <p:ph type="dt" sz="half" idx="10"/>
          </p:nvPr>
        </p:nvSpPr>
        <p:spPr/>
        <p:txBody>
          <a:bodyPr/>
          <a:lstStyle/>
          <a:p>
            <a:fld id="{28D70CF0-F9AD-5F40-AE03-3BA7541FE2CA}" type="datetimeFigureOut">
              <a:rPr lang="en-US" smtClean="0"/>
              <a:pPr/>
              <a:t>9/18/18</a:t>
            </a:fld>
            <a:endParaRPr lang="en-US"/>
          </a:p>
        </p:txBody>
      </p:sp>
      <p:sp>
        <p:nvSpPr>
          <p:cNvPr id="8" name="Footer Placeholder 7">
            <a:extLst>
              <a:ext uri="{FF2B5EF4-FFF2-40B4-BE49-F238E27FC236}">
                <a16:creationId xmlns:a16="http://schemas.microsoft.com/office/drawing/2014/main" id="{830FDE41-072C-6E4B-AC71-0096294A628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5F22B9C-7A8A-004F-9FBE-1AC0EDB2A1FA}"/>
              </a:ext>
            </a:extLst>
          </p:cNvPr>
          <p:cNvSpPr>
            <a:spLocks noGrp="1"/>
          </p:cNvSpPr>
          <p:nvPr>
            <p:ph type="sldNum" sz="quarter" idx="12"/>
          </p:nvPr>
        </p:nvSpPr>
        <p:spPr/>
        <p:txBody>
          <a:bodyPr/>
          <a:lstStyle/>
          <a:p>
            <a:fld id="{09288B2F-33C0-4D41-B8AD-A631A800BA00}" type="slidenum">
              <a:rPr lang="en-US" smtClean="0"/>
              <a:pPr/>
              <a:t>‹#›</a:t>
            </a:fld>
            <a:endParaRPr lang="en-US"/>
          </a:p>
        </p:txBody>
      </p:sp>
    </p:spTree>
    <p:extLst>
      <p:ext uri="{BB962C8B-B14F-4D97-AF65-F5344CB8AC3E}">
        <p14:creationId xmlns:p14="http://schemas.microsoft.com/office/powerpoint/2010/main" val="11764110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1BB30-6EBF-9444-974D-33D806355B4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71D2ADA-DF76-844E-A0B8-7E46EF2BBB08}"/>
              </a:ext>
            </a:extLst>
          </p:cNvPr>
          <p:cNvSpPr>
            <a:spLocks noGrp="1"/>
          </p:cNvSpPr>
          <p:nvPr>
            <p:ph type="dt" sz="half" idx="10"/>
          </p:nvPr>
        </p:nvSpPr>
        <p:spPr/>
        <p:txBody>
          <a:bodyPr/>
          <a:lstStyle/>
          <a:p>
            <a:fld id="{28D70CF0-F9AD-5F40-AE03-3BA7541FE2CA}" type="datetimeFigureOut">
              <a:rPr lang="en-US" smtClean="0"/>
              <a:pPr/>
              <a:t>9/18/18</a:t>
            </a:fld>
            <a:endParaRPr lang="en-US"/>
          </a:p>
        </p:txBody>
      </p:sp>
      <p:sp>
        <p:nvSpPr>
          <p:cNvPr id="4" name="Footer Placeholder 3">
            <a:extLst>
              <a:ext uri="{FF2B5EF4-FFF2-40B4-BE49-F238E27FC236}">
                <a16:creationId xmlns:a16="http://schemas.microsoft.com/office/drawing/2014/main" id="{90F9ED3C-3E81-4743-BA17-C9F1C3F80DB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60840B6-79EE-884A-B0CC-082BF2421B9A}"/>
              </a:ext>
            </a:extLst>
          </p:cNvPr>
          <p:cNvSpPr>
            <a:spLocks noGrp="1"/>
          </p:cNvSpPr>
          <p:nvPr>
            <p:ph type="sldNum" sz="quarter" idx="12"/>
          </p:nvPr>
        </p:nvSpPr>
        <p:spPr/>
        <p:txBody>
          <a:bodyPr/>
          <a:lstStyle/>
          <a:p>
            <a:fld id="{09288B2F-33C0-4D41-B8AD-A631A800BA00}" type="slidenum">
              <a:rPr lang="en-US" smtClean="0"/>
              <a:pPr/>
              <a:t>‹#›</a:t>
            </a:fld>
            <a:endParaRPr lang="en-US"/>
          </a:p>
        </p:txBody>
      </p:sp>
    </p:spTree>
    <p:extLst>
      <p:ext uri="{BB962C8B-B14F-4D97-AF65-F5344CB8AC3E}">
        <p14:creationId xmlns:p14="http://schemas.microsoft.com/office/powerpoint/2010/main" val="33526908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C2F5F2-4061-F143-BC2C-8AC81D5A3CA4}"/>
              </a:ext>
            </a:extLst>
          </p:cNvPr>
          <p:cNvSpPr>
            <a:spLocks noGrp="1"/>
          </p:cNvSpPr>
          <p:nvPr>
            <p:ph type="dt" sz="half" idx="10"/>
          </p:nvPr>
        </p:nvSpPr>
        <p:spPr/>
        <p:txBody>
          <a:bodyPr/>
          <a:lstStyle/>
          <a:p>
            <a:fld id="{28D70CF0-F9AD-5F40-AE03-3BA7541FE2CA}" type="datetimeFigureOut">
              <a:rPr lang="en-US" smtClean="0"/>
              <a:pPr/>
              <a:t>9/18/18</a:t>
            </a:fld>
            <a:endParaRPr lang="en-US"/>
          </a:p>
        </p:txBody>
      </p:sp>
      <p:sp>
        <p:nvSpPr>
          <p:cNvPr id="3" name="Footer Placeholder 2">
            <a:extLst>
              <a:ext uri="{FF2B5EF4-FFF2-40B4-BE49-F238E27FC236}">
                <a16:creationId xmlns:a16="http://schemas.microsoft.com/office/drawing/2014/main" id="{5440A0DA-A881-8141-B5E7-57C5A96F5FA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BDA03F1-E442-A548-A812-9F388D44CF40}"/>
              </a:ext>
            </a:extLst>
          </p:cNvPr>
          <p:cNvSpPr>
            <a:spLocks noGrp="1"/>
          </p:cNvSpPr>
          <p:nvPr>
            <p:ph type="sldNum" sz="quarter" idx="12"/>
          </p:nvPr>
        </p:nvSpPr>
        <p:spPr/>
        <p:txBody>
          <a:bodyPr/>
          <a:lstStyle/>
          <a:p>
            <a:fld id="{09288B2F-33C0-4D41-B8AD-A631A800BA00}" type="slidenum">
              <a:rPr lang="en-US" smtClean="0"/>
              <a:pPr/>
              <a:t>‹#›</a:t>
            </a:fld>
            <a:endParaRPr lang="en-US"/>
          </a:p>
        </p:txBody>
      </p:sp>
    </p:spTree>
    <p:extLst>
      <p:ext uri="{BB962C8B-B14F-4D97-AF65-F5344CB8AC3E}">
        <p14:creationId xmlns:p14="http://schemas.microsoft.com/office/powerpoint/2010/main" val="11796985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98E90-2055-1646-AE24-4EA7058B29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BBB253A-7DE7-C24B-B30C-1FCDE78F547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C409556-6AFB-B94A-BAFF-05815F88E4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E7606C5-B992-CA44-BCA8-A620E8E890B6}"/>
              </a:ext>
            </a:extLst>
          </p:cNvPr>
          <p:cNvSpPr>
            <a:spLocks noGrp="1"/>
          </p:cNvSpPr>
          <p:nvPr>
            <p:ph type="dt" sz="half" idx="10"/>
          </p:nvPr>
        </p:nvSpPr>
        <p:spPr/>
        <p:txBody>
          <a:bodyPr/>
          <a:lstStyle/>
          <a:p>
            <a:fld id="{28D70CF0-F9AD-5F40-AE03-3BA7541FE2CA}" type="datetimeFigureOut">
              <a:rPr lang="en-US" smtClean="0"/>
              <a:pPr/>
              <a:t>9/18/18</a:t>
            </a:fld>
            <a:endParaRPr lang="en-US"/>
          </a:p>
        </p:txBody>
      </p:sp>
      <p:sp>
        <p:nvSpPr>
          <p:cNvPr id="6" name="Footer Placeholder 5">
            <a:extLst>
              <a:ext uri="{FF2B5EF4-FFF2-40B4-BE49-F238E27FC236}">
                <a16:creationId xmlns:a16="http://schemas.microsoft.com/office/drawing/2014/main" id="{F04439EB-712A-5F40-9BB3-A15F3ED7F7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9415C4-42C0-7E41-8B18-C2DFD74851A6}"/>
              </a:ext>
            </a:extLst>
          </p:cNvPr>
          <p:cNvSpPr>
            <a:spLocks noGrp="1"/>
          </p:cNvSpPr>
          <p:nvPr>
            <p:ph type="sldNum" sz="quarter" idx="12"/>
          </p:nvPr>
        </p:nvSpPr>
        <p:spPr/>
        <p:txBody>
          <a:bodyPr/>
          <a:lstStyle/>
          <a:p>
            <a:fld id="{09288B2F-33C0-4D41-B8AD-A631A800BA00}" type="slidenum">
              <a:rPr lang="en-US" smtClean="0"/>
              <a:pPr/>
              <a:t>‹#›</a:t>
            </a:fld>
            <a:endParaRPr lang="en-US"/>
          </a:p>
        </p:txBody>
      </p:sp>
    </p:spTree>
    <p:extLst>
      <p:ext uri="{BB962C8B-B14F-4D97-AF65-F5344CB8AC3E}">
        <p14:creationId xmlns:p14="http://schemas.microsoft.com/office/powerpoint/2010/main" val="2132595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369140-66E4-5E41-BE5E-E92E6FAA22D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9385DAF-D072-7448-8771-5044E7D5A41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BFA340F-723D-974B-AF66-48FF2E6D41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485D8FF-9C01-BE41-9A82-45EE1099FFCF}"/>
              </a:ext>
            </a:extLst>
          </p:cNvPr>
          <p:cNvSpPr>
            <a:spLocks noGrp="1"/>
          </p:cNvSpPr>
          <p:nvPr>
            <p:ph type="dt" sz="half" idx="10"/>
          </p:nvPr>
        </p:nvSpPr>
        <p:spPr/>
        <p:txBody>
          <a:bodyPr/>
          <a:lstStyle/>
          <a:p>
            <a:fld id="{28D70CF0-F9AD-5F40-AE03-3BA7541FE2CA}" type="datetimeFigureOut">
              <a:rPr lang="en-US" smtClean="0"/>
              <a:pPr/>
              <a:t>9/18/18</a:t>
            </a:fld>
            <a:endParaRPr lang="en-US"/>
          </a:p>
        </p:txBody>
      </p:sp>
      <p:sp>
        <p:nvSpPr>
          <p:cNvPr id="6" name="Footer Placeholder 5">
            <a:extLst>
              <a:ext uri="{FF2B5EF4-FFF2-40B4-BE49-F238E27FC236}">
                <a16:creationId xmlns:a16="http://schemas.microsoft.com/office/drawing/2014/main" id="{A47659EF-7E94-474F-9FD7-45513BB64B0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342CDA1-FA9E-AD42-A319-063B07D737D2}"/>
              </a:ext>
            </a:extLst>
          </p:cNvPr>
          <p:cNvSpPr>
            <a:spLocks noGrp="1"/>
          </p:cNvSpPr>
          <p:nvPr>
            <p:ph type="sldNum" sz="quarter" idx="12"/>
          </p:nvPr>
        </p:nvSpPr>
        <p:spPr/>
        <p:txBody>
          <a:bodyPr/>
          <a:lstStyle/>
          <a:p>
            <a:fld id="{09288B2F-33C0-4D41-B8AD-A631A800BA00}" type="slidenum">
              <a:rPr lang="en-US" smtClean="0"/>
              <a:pPr/>
              <a:t>‹#›</a:t>
            </a:fld>
            <a:endParaRPr lang="en-US"/>
          </a:p>
        </p:txBody>
      </p:sp>
    </p:spTree>
    <p:extLst>
      <p:ext uri="{BB962C8B-B14F-4D97-AF65-F5344CB8AC3E}">
        <p14:creationId xmlns:p14="http://schemas.microsoft.com/office/powerpoint/2010/main" val="38949170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8DD377E-DA8B-6F45-849E-C2687C0384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4E1ECB2-72E5-6F46-AB13-C38EE469AEE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F795D9-5A80-914B-860B-A283D0675D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D70CF0-F9AD-5F40-AE03-3BA7541FE2CA}" type="datetimeFigureOut">
              <a:rPr lang="en-US" smtClean="0"/>
              <a:pPr/>
              <a:t>9/18/18</a:t>
            </a:fld>
            <a:endParaRPr lang="en-US"/>
          </a:p>
        </p:txBody>
      </p:sp>
      <p:sp>
        <p:nvSpPr>
          <p:cNvPr id="5" name="Footer Placeholder 4">
            <a:extLst>
              <a:ext uri="{FF2B5EF4-FFF2-40B4-BE49-F238E27FC236}">
                <a16:creationId xmlns:a16="http://schemas.microsoft.com/office/drawing/2014/main" id="{3EE38A95-55A8-A94C-A872-3FE3D23F4A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AEA3FAE-D9B6-9A46-8A12-E6B2D3D091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288B2F-33C0-4D41-B8AD-A631A800BA00}" type="slidenum">
              <a:rPr lang="en-US" smtClean="0"/>
              <a:pPr/>
              <a:t>‹#›</a:t>
            </a:fld>
            <a:endParaRPr lang="en-US"/>
          </a:p>
        </p:txBody>
      </p:sp>
    </p:spTree>
    <p:extLst>
      <p:ext uri="{BB962C8B-B14F-4D97-AF65-F5344CB8AC3E}">
        <p14:creationId xmlns:p14="http://schemas.microsoft.com/office/powerpoint/2010/main" val="30812915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4DBF65F-C6D5-F543-AB5D-42C7C94A753D}"/>
              </a:ext>
            </a:extLst>
          </p:cNvPr>
          <p:cNvSpPr/>
          <p:nvPr/>
        </p:nvSpPr>
        <p:spPr>
          <a:xfrm>
            <a:off x="9488386" y="106879"/>
            <a:ext cx="2529444"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DFA4D13C-C027-894E-8D77-F0E32A277B9F}"/>
              </a:ext>
            </a:extLst>
          </p:cNvPr>
          <p:cNvSpPr txBox="1"/>
          <p:nvPr/>
        </p:nvSpPr>
        <p:spPr>
          <a:xfrm>
            <a:off x="2220686" y="2418347"/>
            <a:ext cx="8015844" cy="2708434"/>
          </a:xfrm>
          <a:prstGeom prst="rect">
            <a:avLst/>
          </a:prstGeom>
          <a:noFill/>
        </p:spPr>
        <p:txBody>
          <a:bodyPr wrap="square" rtlCol="0">
            <a:spAutoFit/>
          </a:bodyPr>
          <a:lstStyle/>
          <a:p>
            <a:pPr algn="ctr"/>
            <a:r>
              <a:rPr lang="en-US" sz="2400" b="1" dirty="0"/>
              <a:t>New Regulations to Operate the Water Reservoirs of the HPP and PSPP Dniester Cascade</a:t>
            </a:r>
          </a:p>
          <a:p>
            <a:pPr algn="ctr"/>
            <a:endParaRPr lang="en-US" sz="2000" b="1" dirty="0"/>
          </a:p>
          <a:p>
            <a:pPr algn="ctr"/>
            <a:r>
              <a:rPr lang="en-US" sz="2400" b="1" dirty="0"/>
              <a:t>Comments on the Draft Document</a:t>
            </a:r>
          </a:p>
          <a:p>
            <a:pPr algn="ctr"/>
            <a:endParaRPr lang="en-US" b="1" dirty="0"/>
          </a:p>
          <a:p>
            <a:pPr algn="ctr"/>
            <a:endParaRPr lang="en-US" b="1" dirty="0"/>
          </a:p>
          <a:p>
            <a:pPr algn="ctr"/>
            <a:endParaRPr lang="en-US" b="1" dirty="0"/>
          </a:p>
          <a:p>
            <a:pPr algn="ctr"/>
            <a:r>
              <a:rPr lang="en-US" sz="2400" b="1" dirty="0"/>
              <a:t>Pedro Cunha Serra, Consultant</a:t>
            </a:r>
            <a:endParaRPr lang="en-US" sz="2400" dirty="0"/>
          </a:p>
        </p:txBody>
      </p:sp>
      <p:graphicFrame>
        <p:nvGraphicFramePr>
          <p:cNvPr id="7" name="Object 6">
            <a:extLst>
              <a:ext uri="{FF2B5EF4-FFF2-40B4-BE49-F238E27FC236}">
                <a16:creationId xmlns:a16="http://schemas.microsoft.com/office/drawing/2014/main" id="{9EAC8CB2-6B88-4149-BD63-51A1C3312F60}"/>
              </a:ext>
            </a:extLst>
          </p:cNvPr>
          <p:cNvGraphicFramePr>
            <a:graphicFrameLocks noChangeAspect="1"/>
          </p:cNvGraphicFramePr>
          <p:nvPr>
            <p:extLst>
              <p:ext uri="{D42A27DB-BD31-4B8C-83A1-F6EECF244321}">
                <p14:modId xmlns:p14="http://schemas.microsoft.com/office/powerpoint/2010/main" val="1757544829"/>
              </p:ext>
            </p:extLst>
          </p:nvPr>
        </p:nvGraphicFramePr>
        <p:xfrm>
          <a:off x="5192632" y="434521"/>
          <a:ext cx="6273800" cy="1656184"/>
        </p:xfrm>
        <a:graphic>
          <a:graphicData uri="http://schemas.openxmlformats.org/presentationml/2006/ole">
            <mc:AlternateContent xmlns:mc="http://schemas.openxmlformats.org/markup-compatibility/2006">
              <mc:Choice xmlns:v="urn:schemas-microsoft-com:vml" Requires="v">
                <p:oleObj spid="_x0000_s1109" name="Document" r:id="rId3" imgW="6273569" imgH="1752535" progId="Word.Document.12">
                  <p:embed/>
                </p:oleObj>
              </mc:Choice>
              <mc:Fallback>
                <p:oleObj name="Document" r:id="rId3" imgW="6273569" imgH="1752535" progId="Word.Document.12">
                  <p:embed/>
                  <p:pic>
                    <p:nvPicPr>
                      <p:cNvPr id="0" name="Picture 7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92632" y="434521"/>
                        <a:ext cx="6273800" cy="165618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5">
            <a:extLst>
              <a:ext uri="{FF2B5EF4-FFF2-40B4-BE49-F238E27FC236}">
                <a16:creationId xmlns:a16="http://schemas.microsoft.com/office/drawing/2014/main" id="{BFBD7944-6FF2-804A-80E6-3334CC4B0003}"/>
              </a:ext>
            </a:extLst>
          </p:cNvPr>
          <p:cNvSpPr/>
          <p:nvPr/>
        </p:nvSpPr>
        <p:spPr>
          <a:xfrm>
            <a:off x="0" y="61159"/>
            <a:ext cx="1249680" cy="960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5980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FE15F91-F653-1646-AC06-D68AC8CC9A24}"/>
              </a:ext>
            </a:extLst>
          </p:cNvPr>
          <p:cNvSpPr txBox="1"/>
          <p:nvPr/>
        </p:nvSpPr>
        <p:spPr>
          <a:xfrm>
            <a:off x="740488" y="881393"/>
            <a:ext cx="11100422" cy="584775"/>
          </a:xfrm>
          <a:prstGeom prst="rect">
            <a:avLst/>
          </a:prstGeom>
          <a:noFill/>
        </p:spPr>
        <p:txBody>
          <a:bodyPr wrap="square" rtlCol="0">
            <a:spAutoFit/>
          </a:bodyPr>
          <a:lstStyle/>
          <a:p>
            <a:pPr>
              <a:spcBef>
                <a:spcPts val="600"/>
              </a:spcBef>
              <a:spcAft>
                <a:spcPts val="600"/>
              </a:spcAft>
            </a:pPr>
            <a:r>
              <a:rPr lang="en-GB" sz="1600" dirty="0">
                <a:latin typeface="Arial" panose="020B0604020202020204" pitchFamily="34" charset="0"/>
                <a:cs typeface="Arial" panose="020B0604020202020204" pitchFamily="34" charset="0"/>
              </a:rPr>
              <a:t>The natural annual runoff of the Dniester River at Dniestrovski HPP-1 and Dubasary HPP sections are presented (it is assumed that the runoff at Dniestrovski HPP-2 is the same as for Dniestrovski HPP-1):</a:t>
            </a:r>
            <a:endParaRPr lang="en-US" sz="1600"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1A43F2DD-C66A-9A49-932A-AE96D6139C98}"/>
              </a:ext>
            </a:extLst>
          </p:cNvPr>
          <p:cNvPicPr>
            <a:picLocks noChangeAspect="1"/>
          </p:cNvPicPr>
          <p:nvPr/>
        </p:nvPicPr>
        <p:blipFill>
          <a:blip r:embed="rId2"/>
          <a:stretch>
            <a:fillRect/>
          </a:stretch>
        </p:blipFill>
        <p:spPr>
          <a:xfrm>
            <a:off x="2465069" y="1569719"/>
            <a:ext cx="7334251" cy="4531353"/>
          </a:xfrm>
          <a:prstGeom prst="rect">
            <a:avLst/>
          </a:prstGeom>
        </p:spPr>
      </p:pic>
      <p:sp>
        <p:nvSpPr>
          <p:cNvPr id="5" name="TextBox 4">
            <a:extLst>
              <a:ext uri="{FF2B5EF4-FFF2-40B4-BE49-F238E27FC236}">
                <a16:creationId xmlns:a16="http://schemas.microsoft.com/office/drawing/2014/main" id="{D7FB6D00-3F13-DD4D-91DA-62C72936A298}"/>
              </a:ext>
            </a:extLst>
          </p:cNvPr>
          <p:cNvSpPr txBox="1"/>
          <p:nvPr/>
        </p:nvSpPr>
        <p:spPr>
          <a:xfrm>
            <a:off x="3505201" y="6041459"/>
            <a:ext cx="7940040" cy="584775"/>
          </a:xfrm>
          <a:prstGeom prst="rect">
            <a:avLst/>
          </a:prstGeom>
          <a:noFill/>
        </p:spPr>
        <p:txBody>
          <a:bodyPr wrap="square" rtlCol="0">
            <a:spAutoFit/>
          </a:bodyPr>
          <a:lstStyle/>
          <a:p>
            <a:r>
              <a:rPr lang="en-GB" sz="1600" dirty="0">
                <a:latin typeface="Arial" panose="020B0604020202020204" pitchFamily="34" charset="0"/>
                <a:cs typeface="Arial" panose="020B0604020202020204" pitchFamily="34" charset="0"/>
              </a:rPr>
              <a:t>(this table reads this way: 25% of the years the Dniester discharge will be above 10.4 km</a:t>
            </a:r>
            <a:r>
              <a:rPr lang="en-GB" sz="1600" baseline="30000" dirty="0">
                <a:latin typeface="Arial" panose="020B0604020202020204" pitchFamily="34" charset="0"/>
                <a:cs typeface="Arial" panose="020B0604020202020204" pitchFamily="34" charset="0"/>
              </a:rPr>
              <a:t>3</a:t>
            </a:r>
            <a:r>
              <a:rPr lang="en-GB" sz="1600" dirty="0">
                <a:latin typeface="Arial" panose="020B0604020202020204" pitchFamily="34" charset="0"/>
                <a:cs typeface="Arial" panose="020B0604020202020204" pitchFamily="34" charset="0"/>
              </a:rPr>
              <a:t> at Dniestrovski HPP-1 site)</a:t>
            </a:r>
            <a:endParaRPr lang="en-US" sz="16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12A99865-B39B-054E-B8C6-6CF6D840ADEF}"/>
              </a:ext>
            </a:extLst>
          </p:cNvPr>
          <p:cNvSpPr txBox="1"/>
          <p:nvPr/>
        </p:nvSpPr>
        <p:spPr>
          <a:xfrm>
            <a:off x="3767843" y="390104"/>
            <a:ext cx="3570208"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Hydrology of the Dniester river</a:t>
            </a:r>
          </a:p>
        </p:txBody>
      </p:sp>
    </p:spTree>
    <p:extLst>
      <p:ext uri="{BB962C8B-B14F-4D97-AF65-F5344CB8AC3E}">
        <p14:creationId xmlns:p14="http://schemas.microsoft.com/office/powerpoint/2010/main" val="14398291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B8CF878-FB96-4D47-A87E-DCF841E6048C}"/>
              </a:ext>
            </a:extLst>
          </p:cNvPr>
          <p:cNvPicPr>
            <a:picLocks noChangeAspect="1"/>
          </p:cNvPicPr>
          <p:nvPr/>
        </p:nvPicPr>
        <p:blipFill rotWithShape="1">
          <a:blip r:embed="rId2"/>
          <a:srcRect b="3291"/>
          <a:stretch/>
        </p:blipFill>
        <p:spPr>
          <a:xfrm>
            <a:off x="4160520" y="794908"/>
            <a:ext cx="7726680" cy="5795896"/>
          </a:xfrm>
          <a:prstGeom prst="rect">
            <a:avLst/>
          </a:prstGeom>
          <a:ln>
            <a:solidFill>
              <a:schemeClr val="tx1"/>
            </a:solidFill>
          </a:ln>
        </p:spPr>
      </p:pic>
      <p:sp>
        <p:nvSpPr>
          <p:cNvPr id="6" name="TextBox 5">
            <a:extLst>
              <a:ext uri="{FF2B5EF4-FFF2-40B4-BE49-F238E27FC236}">
                <a16:creationId xmlns:a16="http://schemas.microsoft.com/office/drawing/2014/main" id="{8E3CF67A-ACA6-764A-9AC2-033CB061DAA5}"/>
              </a:ext>
            </a:extLst>
          </p:cNvPr>
          <p:cNvSpPr txBox="1"/>
          <p:nvPr/>
        </p:nvSpPr>
        <p:spPr>
          <a:xfrm>
            <a:off x="641268" y="1140979"/>
            <a:ext cx="2985852" cy="4493538"/>
          </a:xfrm>
          <a:prstGeom prst="rect">
            <a:avLst/>
          </a:prstGeom>
          <a:noFill/>
        </p:spPr>
        <p:txBody>
          <a:bodyPr wrap="square" rtlCol="0">
            <a:spAutoFit/>
          </a:bodyPr>
          <a:lstStyle/>
          <a:p>
            <a:pPr algn="just">
              <a:spcBef>
                <a:spcPts val="1200"/>
              </a:spcBef>
              <a:spcAft>
                <a:spcPts val="600"/>
              </a:spcAft>
            </a:pPr>
            <a:r>
              <a:rPr lang="en-US" sz="1600" dirty="0">
                <a:latin typeface="Arial" panose="020B0604020202020204" pitchFamily="34" charset="0"/>
                <a:cs typeface="Arial" panose="020B0604020202020204" pitchFamily="34" charset="0"/>
              </a:rPr>
              <a:t>The table presents the so called irretrievable water consumptions that have been considered in the design of the Regulations.</a:t>
            </a:r>
          </a:p>
          <a:p>
            <a:pPr algn="just">
              <a:spcBef>
                <a:spcPts val="1200"/>
              </a:spcBef>
              <a:spcAft>
                <a:spcPts val="600"/>
              </a:spcAft>
            </a:pPr>
            <a:r>
              <a:rPr lang="en-US" sz="1600" dirty="0">
                <a:latin typeface="Arial" panose="020B0604020202020204" pitchFamily="34" charset="0"/>
                <a:cs typeface="Arial" panose="020B0604020202020204" pitchFamily="34" charset="0"/>
              </a:rPr>
              <a:t>As nowadays irrigation is much below this figures, what really the table shows are the future needs that have to be considered in the operation.</a:t>
            </a:r>
          </a:p>
          <a:p>
            <a:pPr algn="just">
              <a:spcBef>
                <a:spcPts val="1200"/>
              </a:spcBef>
              <a:spcAft>
                <a:spcPts val="600"/>
              </a:spcAft>
            </a:pPr>
            <a:r>
              <a:rPr lang="en-US" sz="1600" dirty="0">
                <a:latin typeface="Arial" panose="020B0604020202020204" pitchFamily="34" charset="0"/>
                <a:cs typeface="Arial" panose="020B0604020202020204" pitchFamily="34" charset="0"/>
              </a:rPr>
              <a:t>Nevertheless, stakeholders claim that more water should be released in order to satisfy their needs during the dry season (130 m3/s were mentioned).</a:t>
            </a:r>
          </a:p>
        </p:txBody>
      </p:sp>
      <p:sp>
        <p:nvSpPr>
          <p:cNvPr id="8" name="TextBox 7">
            <a:extLst>
              <a:ext uri="{FF2B5EF4-FFF2-40B4-BE49-F238E27FC236}">
                <a16:creationId xmlns:a16="http://schemas.microsoft.com/office/drawing/2014/main" id="{ADC56808-7C4C-8540-A5E1-945768E4B52B}"/>
              </a:ext>
            </a:extLst>
          </p:cNvPr>
          <p:cNvSpPr txBox="1"/>
          <p:nvPr/>
        </p:nvSpPr>
        <p:spPr>
          <a:xfrm>
            <a:off x="3737363" y="268184"/>
            <a:ext cx="3813865"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Irretrievable water consumptions</a:t>
            </a:r>
          </a:p>
        </p:txBody>
      </p:sp>
    </p:spTree>
    <p:extLst>
      <p:ext uri="{BB962C8B-B14F-4D97-AF65-F5344CB8AC3E}">
        <p14:creationId xmlns:p14="http://schemas.microsoft.com/office/powerpoint/2010/main" val="5454585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96">
            <a:extLst>
              <a:ext uri="{FF2B5EF4-FFF2-40B4-BE49-F238E27FC236}">
                <a16:creationId xmlns:a16="http://schemas.microsoft.com/office/drawing/2014/main" id="{3B41D84C-1B87-BD4D-9AF9-699CFFD4DA92}"/>
              </a:ext>
            </a:extLst>
          </p:cNvPr>
          <p:cNvPicPr/>
          <p:nvPr/>
        </p:nvPicPr>
        <p:blipFill rotWithShape="1">
          <a:blip r:embed="rId2" cstate="print">
            <a:extLst>
              <a:ext uri="{28A0092B-C50C-407E-A947-70E740481C1C}">
                <a14:useLocalDpi xmlns:a14="http://schemas.microsoft.com/office/drawing/2010/main" val="0"/>
              </a:ext>
            </a:extLst>
          </a:blip>
          <a:srcRect l="7546" t="15260" r="2541" b="15145"/>
          <a:stretch/>
        </p:blipFill>
        <p:spPr bwMode="auto">
          <a:xfrm>
            <a:off x="4881685" y="665018"/>
            <a:ext cx="6625505" cy="6094145"/>
          </a:xfrm>
          <a:prstGeom prst="rect">
            <a:avLst/>
          </a:prstGeom>
          <a:noFill/>
          <a:ln>
            <a:noFill/>
          </a:ln>
          <a:extLst>
            <a:ext uri="{53640926-AAD7-44d8-BBD7-CCE9431645EC}">
              <a14:shadowObscured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14="http://schemas.microsoft.com/office/drawing/2010/main" xmlns:w="http://schemas.openxmlformats.org/wordprocessingml/2006/main" xmlns:w10="urn:schemas-microsoft-com:office:word" xmlns:v="urn:schemas-microsoft-com:vml" xmlns:o="urn:schemas-microsoft-com:office:office" xmlns:mv="urn:schemas-microsoft-com:mac:vml" xmlns:mo="http://schemas.microsoft.com/office/mac/office/2008/main" xmlns="" xmlns:lc="http://schemas.openxmlformats.org/drawingml/2006/lockedCanvas"/>
            </a:ext>
          </a:extLst>
        </p:spPr>
      </p:pic>
      <p:sp>
        <p:nvSpPr>
          <p:cNvPr id="3" name="TextBox 2">
            <a:extLst>
              <a:ext uri="{FF2B5EF4-FFF2-40B4-BE49-F238E27FC236}">
                <a16:creationId xmlns:a16="http://schemas.microsoft.com/office/drawing/2014/main" id="{A44725AF-EECC-4945-B30D-32903ADCB329}"/>
              </a:ext>
            </a:extLst>
          </p:cNvPr>
          <p:cNvSpPr txBox="1"/>
          <p:nvPr/>
        </p:nvSpPr>
        <p:spPr>
          <a:xfrm>
            <a:off x="641268" y="1172933"/>
            <a:ext cx="4045032" cy="5078313"/>
          </a:xfrm>
          <a:prstGeom prst="rect">
            <a:avLst/>
          </a:prstGeom>
          <a:noFill/>
        </p:spPr>
        <p:txBody>
          <a:bodyPr wrap="square" rtlCol="0">
            <a:spAutoFit/>
          </a:bodyPr>
          <a:lstStyle/>
          <a:p>
            <a:pPr algn="just">
              <a:spcBef>
                <a:spcPts val="600"/>
              </a:spcBef>
              <a:spcAft>
                <a:spcPts val="600"/>
              </a:spcAft>
            </a:pPr>
            <a:r>
              <a:rPr lang="en-US" sz="1600" dirty="0">
                <a:latin typeface="Arial" panose="020B0604020202020204" pitchFamily="34" charset="0"/>
                <a:cs typeface="Arial" panose="020B0604020202020204" pitchFamily="34" charset="0"/>
              </a:rPr>
              <a:t>The Operating curves are a very important part of the UR, as they delimit zones where the operator is somehow conditioned and has his operational capacity more or less stringently limited by the rules.</a:t>
            </a:r>
          </a:p>
          <a:p>
            <a:pPr lvl="1" algn="just">
              <a:spcBef>
                <a:spcPts val="600"/>
              </a:spcBef>
              <a:spcAft>
                <a:spcPts val="600"/>
              </a:spcAft>
            </a:pPr>
            <a:r>
              <a:rPr lang="en-US" sz="1600" dirty="0">
                <a:latin typeface="Arial" panose="020B0604020202020204" pitchFamily="34" charset="0"/>
                <a:cs typeface="Arial" panose="020B0604020202020204" pitchFamily="34" charset="0"/>
              </a:rPr>
              <a:t>Further efforts should be developed in order to make the use of this curves clearer to the stakeholders.</a:t>
            </a:r>
          </a:p>
          <a:p>
            <a:pPr lvl="1" algn="just">
              <a:spcBef>
                <a:spcPts val="600"/>
              </a:spcBef>
              <a:spcAft>
                <a:spcPts val="600"/>
              </a:spcAft>
            </a:pPr>
            <a:r>
              <a:rPr lang="en-US" sz="1600" dirty="0">
                <a:latin typeface="Arial" panose="020B0604020202020204" pitchFamily="34" charset="0"/>
                <a:cs typeface="Arial" panose="020B0604020202020204" pitchFamily="34" charset="0"/>
              </a:rPr>
              <a:t>The meaning of the 114,7 m operating level should be made more clear.</a:t>
            </a:r>
          </a:p>
          <a:p>
            <a:pPr marL="893763" lvl="2" indent="-215900" algn="just">
              <a:spcBef>
                <a:spcPts val="600"/>
              </a:spcBef>
              <a:spcAft>
                <a:spcPts val="600"/>
              </a:spcAft>
              <a:buFont typeface="Arial" panose="020B0604020202020204" pitchFamily="34" charset="0"/>
              <a:buChar char="•"/>
            </a:pPr>
            <a:r>
              <a:rPr lang="en-US" sz="1600" dirty="0">
                <a:latin typeface="Arial" panose="020B0604020202020204" pitchFamily="34" charset="0"/>
                <a:cs typeface="Arial" panose="020B0604020202020204" pitchFamily="34" charset="0"/>
              </a:rPr>
              <a:t>What are the rules when the water level in the reservoir is situated in zone II.</a:t>
            </a:r>
          </a:p>
          <a:p>
            <a:pPr marL="893763" lvl="2" indent="-215900" algn="just">
              <a:spcBef>
                <a:spcPts val="600"/>
              </a:spcBef>
              <a:spcAft>
                <a:spcPts val="600"/>
              </a:spcAft>
              <a:buFont typeface="Arial" panose="020B0604020202020204" pitchFamily="34" charset="0"/>
              <a:buChar char="•"/>
            </a:pPr>
            <a:r>
              <a:rPr lang="en-US" sz="1600" dirty="0">
                <a:latin typeface="Arial" panose="020B0604020202020204" pitchFamily="34" charset="0"/>
                <a:cs typeface="Arial" panose="020B0604020202020204" pitchFamily="34" charset="0"/>
              </a:rPr>
              <a:t>And in zone III.</a:t>
            </a:r>
          </a:p>
          <a:p>
            <a:pPr marL="893763" lvl="2" indent="-215900" algn="just">
              <a:spcBef>
                <a:spcPts val="600"/>
              </a:spcBef>
              <a:spcAft>
                <a:spcPts val="600"/>
              </a:spcAft>
              <a:buFont typeface="Arial" panose="020B0604020202020204" pitchFamily="34" charset="0"/>
              <a:buChar char="•"/>
            </a:pPr>
            <a:r>
              <a:rPr lang="en-US" sz="1600" dirty="0">
                <a:latin typeface="Arial" panose="020B0604020202020204" pitchFamily="34" charset="0"/>
                <a:cs typeface="Arial" panose="020B0604020202020204" pitchFamily="34" charset="0"/>
              </a:rPr>
              <a:t>And in Zone IV.</a:t>
            </a:r>
          </a:p>
        </p:txBody>
      </p:sp>
      <p:sp>
        <p:nvSpPr>
          <p:cNvPr id="4" name="TextBox 3">
            <a:extLst>
              <a:ext uri="{FF2B5EF4-FFF2-40B4-BE49-F238E27FC236}">
                <a16:creationId xmlns:a16="http://schemas.microsoft.com/office/drawing/2014/main" id="{57EFD217-BD67-384C-8DAD-B67E99C903AA}"/>
              </a:ext>
            </a:extLst>
          </p:cNvPr>
          <p:cNvSpPr txBox="1"/>
          <p:nvPr/>
        </p:nvSpPr>
        <p:spPr>
          <a:xfrm>
            <a:off x="3737363" y="268184"/>
            <a:ext cx="4698722"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Dniestrovski 1 dispatch operating curves</a:t>
            </a:r>
          </a:p>
        </p:txBody>
      </p:sp>
    </p:spTree>
    <p:extLst>
      <p:ext uri="{BB962C8B-B14F-4D97-AF65-F5344CB8AC3E}">
        <p14:creationId xmlns:p14="http://schemas.microsoft.com/office/powerpoint/2010/main" val="15593767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55E5072-F19D-B543-9F42-6253D92E5945}"/>
              </a:ext>
            </a:extLst>
          </p:cNvPr>
          <p:cNvSpPr txBox="1"/>
          <p:nvPr/>
        </p:nvSpPr>
        <p:spPr>
          <a:xfrm>
            <a:off x="1173481" y="1138069"/>
            <a:ext cx="9443070" cy="4955203"/>
          </a:xfrm>
          <a:prstGeom prst="rect">
            <a:avLst/>
          </a:prstGeom>
          <a:noFill/>
        </p:spPr>
        <p:txBody>
          <a:bodyPr wrap="square" rtlCol="0">
            <a:spAutoFit/>
          </a:bodyPr>
          <a:lstStyle/>
          <a:p>
            <a:pPr algn="just">
              <a:spcBef>
                <a:spcPts val="600"/>
              </a:spcBef>
              <a:spcAft>
                <a:spcPts val="600"/>
              </a:spcAft>
            </a:pPr>
            <a:r>
              <a:rPr lang="en-GB" sz="1600" dirty="0">
                <a:latin typeface="Arial" panose="020B0604020202020204" pitchFamily="34" charset="0"/>
                <a:cs typeface="Arial" panose="020B0604020202020204" pitchFamily="34" charset="0"/>
              </a:rPr>
              <a:t>Dniestrovski 1 reservoir is to be used for flood control, besides seasonal flow regulation.</a:t>
            </a:r>
          </a:p>
          <a:p>
            <a:pPr algn="just">
              <a:spcBef>
                <a:spcPts val="600"/>
              </a:spcBef>
              <a:spcAft>
                <a:spcPts val="600"/>
              </a:spcAft>
            </a:pPr>
            <a:r>
              <a:rPr lang="en-GB" sz="1600" dirty="0">
                <a:latin typeface="Arial" panose="020B0604020202020204" pitchFamily="34" charset="0"/>
                <a:cs typeface="Arial" panose="020B0604020202020204" pitchFamily="34" charset="0"/>
              </a:rPr>
              <a:t>The storage capacity that is considered to be used for flood routing is in the order of 570 </a:t>
            </a:r>
            <a:r>
              <a:rPr lang="en-GB" sz="1600" dirty="0" err="1">
                <a:latin typeface="Arial" panose="020B0604020202020204" pitchFamily="34" charset="0"/>
                <a:cs typeface="Arial" panose="020B0604020202020204" pitchFamily="34" charset="0"/>
              </a:rPr>
              <a:t>mln</a:t>
            </a:r>
            <a:r>
              <a:rPr lang="en-GB" sz="1600" dirty="0">
                <a:latin typeface="Arial" panose="020B0604020202020204" pitchFamily="34" charset="0"/>
                <a:cs typeface="Arial" panose="020B0604020202020204" pitchFamily="34" charset="0"/>
              </a:rPr>
              <a:t> m</a:t>
            </a:r>
            <a:r>
              <a:rPr lang="en-GB" sz="1600" baseline="30000" dirty="0">
                <a:latin typeface="Arial" panose="020B0604020202020204" pitchFamily="34" charset="0"/>
                <a:cs typeface="Arial" panose="020B0604020202020204" pitchFamily="34" charset="0"/>
              </a:rPr>
              <a:t>3</a:t>
            </a:r>
            <a:r>
              <a:rPr lang="en-GB" sz="1600" dirty="0">
                <a:latin typeface="Arial" panose="020B0604020202020204" pitchFamily="34" charset="0"/>
                <a:cs typeface="Arial" panose="020B0604020202020204" pitchFamily="34" charset="0"/>
              </a:rPr>
              <a:t>, the zone I volume. This volume can be increased up to 1400 </a:t>
            </a:r>
            <a:r>
              <a:rPr lang="en-GB" sz="1600" dirty="0" err="1">
                <a:latin typeface="Arial" panose="020B0604020202020204" pitchFamily="34" charset="0"/>
                <a:cs typeface="Arial" panose="020B0604020202020204" pitchFamily="34" charset="0"/>
              </a:rPr>
              <a:t>mln</a:t>
            </a:r>
            <a:r>
              <a:rPr lang="en-GB" sz="1600" dirty="0">
                <a:latin typeface="Arial" panose="020B0604020202020204" pitchFamily="34" charset="0"/>
                <a:cs typeface="Arial" panose="020B0604020202020204" pitchFamily="34" charset="0"/>
              </a:rPr>
              <a:t> m</a:t>
            </a:r>
            <a:r>
              <a:rPr lang="en-GB" sz="1600" baseline="30000" dirty="0">
                <a:latin typeface="Arial" panose="020B0604020202020204" pitchFamily="34" charset="0"/>
                <a:cs typeface="Arial" panose="020B0604020202020204" pitchFamily="34" charset="0"/>
              </a:rPr>
              <a:t>3</a:t>
            </a:r>
            <a:r>
              <a:rPr lang="en-GB" sz="1600" dirty="0">
                <a:latin typeface="Arial" panose="020B0604020202020204" pitchFamily="34" charset="0"/>
                <a:cs typeface="Arial" panose="020B0604020202020204" pitchFamily="34" charset="0"/>
              </a:rPr>
              <a:t> in case zone II is also available. </a:t>
            </a:r>
          </a:p>
          <a:p>
            <a:pPr algn="just">
              <a:spcBef>
                <a:spcPts val="600"/>
              </a:spcBef>
              <a:spcAft>
                <a:spcPts val="600"/>
              </a:spcAft>
            </a:pPr>
            <a:r>
              <a:rPr lang="en-GB" sz="1600" dirty="0">
                <a:latin typeface="Arial" panose="020B0604020202020204" pitchFamily="34" charset="0"/>
                <a:cs typeface="Arial" panose="020B0604020202020204" pitchFamily="34" charset="0"/>
              </a:rPr>
              <a:t>Precautionarily the draft Regulations consider the zone I volume only and therefore flood routing is of little use in case of very big floods, as could be expected. But even in this case some routing will take place in case the flood control facility (the volume between levels 121.0 m and 125.0 m) is not full.</a:t>
            </a:r>
          </a:p>
          <a:p>
            <a:pPr algn="just">
              <a:spcBef>
                <a:spcPts val="600"/>
              </a:spcBef>
              <a:spcAft>
                <a:spcPts val="600"/>
              </a:spcAft>
            </a:pPr>
            <a:r>
              <a:rPr lang="en-GB" sz="1600" dirty="0">
                <a:latin typeface="Arial" panose="020B0604020202020204" pitchFamily="34" charset="0"/>
                <a:cs typeface="Arial" panose="020B0604020202020204" pitchFamily="34" charset="0"/>
              </a:rPr>
              <a:t>Anyway, the draft Regulations assume a conservative (pessimistic) scenario and assume that no routing will take place above 8320 m</a:t>
            </a:r>
            <a:r>
              <a:rPr lang="en-GB" sz="1600" baseline="30000" dirty="0">
                <a:latin typeface="Arial" panose="020B0604020202020204" pitchFamily="34" charset="0"/>
                <a:cs typeface="Arial" panose="020B0604020202020204" pitchFamily="34" charset="0"/>
              </a:rPr>
              <a:t>3</a:t>
            </a:r>
            <a:r>
              <a:rPr lang="en-GB" sz="1600" dirty="0">
                <a:latin typeface="Arial" panose="020B0604020202020204" pitchFamily="34" charset="0"/>
                <a:cs typeface="Arial" panose="020B0604020202020204" pitchFamily="34" charset="0"/>
              </a:rPr>
              <a:t>/s peak flow, which corresponds to the 1 in 100 years frequency.</a:t>
            </a:r>
          </a:p>
          <a:p>
            <a:pPr algn="just">
              <a:spcBef>
                <a:spcPts val="600"/>
              </a:spcBef>
              <a:spcAft>
                <a:spcPts val="600"/>
              </a:spcAft>
            </a:pPr>
            <a:r>
              <a:rPr lang="en-GB" sz="1600" dirty="0">
                <a:latin typeface="Arial" panose="020B0604020202020204" pitchFamily="34" charset="0"/>
                <a:cs typeface="Arial" panose="020B0604020202020204" pitchFamily="34" charset="0"/>
              </a:rPr>
              <a:t>This can be argued as realistic as such huge floods represent very large volumes of water and when the peak flow arrives to the reservoir this is already filled to the top (125.0 m).</a:t>
            </a:r>
          </a:p>
          <a:p>
            <a:pPr algn="just">
              <a:spcBef>
                <a:spcPts val="600"/>
              </a:spcBef>
              <a:spcAft>
                <a:spcPts val="600"/>
              </a:spcAft>
            </a:pPr>
            <a:r>
              <a:rPr lang="en-GB" sz="1600" dirty="0">
                <a:latin typeface="Arial" panose="020B0604020202020204" pitchFamily="34" charset="0"/>
                <a:cs typeface="Arial" panose="020B0604020202020204" pitchFamily="34" charset="0"/>
              </a:rPr>
              <a:t>Flood routing can be improved resorting to </a:t>
            </a:r>
            <a:r>
              <a:rPr lang="en-GB" sz="1600" b="1" dirty="0">
                <a:latin typeface="Arial" panose="020B0604020202020204" pitchFamily="34" charset="0"/>
                <a:cs typeface="Arial" panose="020B0604020202020204" pitchFamily="34" charset="0"/>
              </a:rPr>
              <a:t>hydrologic forecast </a:t>
            </a:r>
            <a:r>
              <a:rPr lang="en-GB" sz="1600" dirty="0">
                <a:latin typeface="Arial" panose="020B0604020202020204" pitchFamily="34" charset="0"/>
                <a:cs typeface="Arial" panose="020B0604020202020204" pitchFamily="34" charset="0"/>
              </a:rPr>
              <a:t>and 24h forecast is proposed. This is perhaps something that can be improved with 48, eventually 72 hours forecast. We believe this should be tried.</a:t>
            </a:r>
          </a:p>
          <a:p>
            <a:pPr algn="just">
              <a:spcBef>
                <a:spcPts val="600"/>
              </a:spcBef>
              <a:spcAft>
                <a:spcPts val="600"/>
              </a:spcAft>
            </a:pPr>
            <a:r>
              <a:rPr lang="en-GB" sz="1600" dirty="0">
                <a:latin typeface="Arial" panose="020B0604020202020204" pitchFamily="34" charset="0"/>
                <a:cs typeface="Arial" panose="020B0604020202020204" pitchFamily="34" charset="0"/>
              </a:rPr>
              <a:t>Most probably flood routing can also be improved by </a:t>
            </a:r>
            <a:r>
              <a:rPr lang="en-GB" sz="1600" b="1" dirty="0">
                <a:latin typeface="Arial" panose="020B0604020202020204" pitchFamily="34" charset="0"/>
                <a:cs typeface="Arial" panose="020B0604020202020204" pitchFamily="34" charset="0"/>
              </a:rPr>
              <a:t>coordinating the operation of Dniestrovski 1 and Dubasary reservoirs </a:t>
            </a:r>
            <a:r>
              <a:rPr lang="en-GB" sz="1600" dirty="0">
                <a:latin typeface="Arial" panose="020B0604020202020204" pitchFamily="34" charset="0"/>
                <a:cs typeface="Arial" panose="020B0604020202020204" pitchFamily="34" charset="0"/>
              </a:rPr>
              <a:t>(1,000 m</a:t>
            </a:r>
            <a:r>
              <a:rPr lang="en-GB" sz="1600" baseline="30000" dirty="0">
                <a:latin typeface="Arial" panose="020B0604020202020204" pitchFamily="34" charset="0"/>
                <a:cs typeface="Arial" panose="020B0604020202020204" pitchFamily="34" charset="0"/>
              </a:rPr>
              <a:t>3</a:t>
            </a:r>
            <a:r>
              <a:rPr lang="en-GB" sz="1600" dirty="0">
                <a:latin typeface="Arial" panose="020B0604020202020204" pitchFamily="34" charset="0"/>
                <a:cs typeface="Arial" panose="020B0604020202020204" pitchFamily="34" charset="0"/>
              </a:rPr>
              <a:t>/s in 24 hours represent 86.4 </a:t>
            </a:r>
            <a:r>
              <a:rPr lang="en-GB" sz="1600" dirty="0" err="1">
                <a:latin typeface="Arial" panose="020B0604020202020204" pitchFamily="34" charset="0"/>
                <a:cs typeface="Arial" panose="020B0604020202020204" pitchFamily="34" charset="0"/>
              </a:rPr>
              <a:t>mln</a:t>
            </a:r>
            <a:r>
              <a:rPr lang="en-GB" sz="1600" dirty="0">
                <a:latin typeface="Arial" panose="020B0604020202020204" pitchFamily="34" charset="0"/>
                <a:cs typeface="Arial" panose="020B0604020202020204" pitchFamily="34" charset="0"/>
              </a:rPr>
              <a:t> m</a:t>
            </a:r>
            <a:r>
              <a:rPr lang="en-GB" sz="1600" baseline="30000" dirty="0">
                <a:latin typeface="Arial" panose="020B0604020202020204" pitchFamily="34" charset="0"/>
                <a:cs typeface="Arial" panose="020B0604020202020204" pitchFamily="34" charset="0"/>
              </a:rPr>
              <a:t>3</a:t>
            </a:r>
            <a:r>
              <a:rPr lang="en-GB" sz="1600" dirty="0">
                <a:latin typeface="Arial" panose="020B0604020202020204" pitchFamily="34" charset="0"/>
                <a:cs typeface="Arial" panose="020B0604020202020204" pitchFamily="34" charset="0"/>
              </a:rPr>
              <a:t>, something in the order of </a:t>
            </a:r>
            <a:r>
              <a:rPr lang="en-GB" sz="1600" dirty="0" err="1">
                <a:latin typeface="Arial" panose="020B0604020202020204" pitchFamily="34" charset="0"/>
                <a:cs typeface="Arial" panose="020B0604020202020204" pitchFamily="34" charset="0"/>
              </a:rPr>
              <a:t>Dubasary’s</a:t>
            </a:r>
            <a:r>
              <a:rPr lang="en-GB" sz="1600" dirty="0">
                <a:latin typeface="Arial" panose="020B0604020202020204" pitchFamily="34" charset="0"/>
                <a:cs typeface="Arial" panose="020B0604020202020204" pitchFamily="34" charset="0"/>
              </a:rPr>
              <a:t> reservoir capacity).</a:t>
            </a:r>
            <a:endParaRPr lang="en-US" sz="16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F25845E7-20DE-E944-A549-6D163FE2759D}"/>
              </a:ext>
            </a:extLst>
          </p:cNvPr>
          <p:cNvSpPr txBox="1"/>
          <p:nvPr/>
        </p:nvSpPr>
        <p:spPr>
          <a:xfrm>
            <a:off x="4804163" y="329144"/>
            <a:ext cx="1672253"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Flood routing</a:t>
            </a:r>
          </a:p>
        </p:txBody>
      </p:sp>
    </p:spTree>
    <p:extLst>
      <p:ext uri="{BB962C8B-B14F-4D97-AF65-F5344CB8AC3E}">
        <p14:creationId xmlns:p14="http://schemas.microsoft.com/office/powerpoint/2010/main" val="39767156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55E5072-F19D-B543-9F42-6253D92E5945}"/>
              </a:ext>
            </a:extLst>
          </p:cNvPr>
          <p:cNvSpPr txBox="1"/>
          <p:nvPr/>
        </p:nvSpPr>
        <p:spPr>
          <a:xfrm>
            <a:off x="1295400" y="1005840"/>
            <a:ext cx="9646919" cy="4862870"/>
          </a:xfrm>
          <a:prstGeom prst="rect">
            <a:avLst/>
          </a:prstGeom>
          <a:noFill/>
        </p:spPr>
        <p:txBody>
          <a:bodyPr wrap="square" rtlCol="0">
            <a:spAutoFit/>
          </a:bodyPr>
          <a:lstStyle/>
          <a:p>
            <a:pPr algn="just">
              <a:spcBef>
                <a:spcPts val="600"/>
              </a:spcBef>
              <a:spcAft>
                <a:spcPts val="600"/>
              </a:spcAft>
            </a:pPr>
            <a:r>
              <a:rPr lang="en-GB" sz="1600" dirty="0">
                <a:latin typeface="Arial" panose="020B0604020202020204" pitchFamily="34" charset="0"/>
                <a:cs typeface="Arial" panose="020B0604020202020204" pitchFamily="34" charset="0"/>
              </a:rPr>
              <a:t>This issue is object of monthly Protocols that are signed by the participants in the Interdepartmental Commission in Kiev. In April the mainly spring flows are at stake.</a:t>
            </a:r>
            <a:endParaRPr lang="en-US" sz="1600" dirty="0">
              <a:latin typeface="Arial" panose="020B0604020202020204" pitchFamily="34" charset="0"/>
              <a:cs typeface="Arial" panose="020B0604020202020204" pitchFamily="34" charset="0"/>
            </a:endParaRPr>
          </a:p>
          <a:p>
            <a:pPr algn="just">
              <a:spcBef>
                <a:spcPts val="600"/>
              </a:spcBef>
              <a:spcAft>
                <a:spcPts val="600"/>
              </a:spcAft>
            </a:pPr>
            <a:r>
              <a:rPr lang="en-GB" sz="1600" dirty="0">
                <a:latin typeface="Arial" panose="020B0604020202020204" pitchFamily="34" charset="0"/>
                <a:cs typeface="Arial" panose="020B0604020202020204" pitchFamily="34" charset="0"/>
              </a:rPr>
              <a:t>The first floods flowing into Dniestrovski 1 reservoir (peak flows above 1,000 m</a:t>
            </a:r>
            <a:r>
              <a:rPr lang="en-GB" sz="1600" baseline="30000" dirty="0">
                <a:latin typeface="Arial" panose="020B0604020202020204" pitchFamily="34" charset="0"/>
                <a:cs typeface="Arial" panose="020B0604020202020204" pitchFamily="34" charset="0"/>
              </a:rPr>
              <a:t>3</a:t>
            </a:r>
            <a:r>
              <a:rPr lang="en-GB" sz="1600" dirty="0">
                <a:latin typeface="Arial" panose="020B0604020202020204" pitchFamily="34" charset="0"/>
                <a:cs typeface="Arial" panose="020B0604020202020204" pitchFamily="34" charset="0"/>
              </a:rPr>
              <a:t>/s or something of the kind) usually occur in March and April, if we consider the available information, but can come earlier (February, as it was the case in 1961, 1966, 1968, 1977 and 1979) or later (July, in 1997, August, in 1991 and even September as it happened in 2009).There are actually historic floods registered in all seasons and every month, from January to December.</a:t>
            </a:r>
            <a:endParaRPr lang="en-US" sz="1600" dirty="0">
              <a:latin typeface="Arial" panose="020B0604020202020204" pitchFamily="34" charset="0"/>
              <a:cs typeface="Arial" panose="020B0604020202020204" pitchFamily="34" charset="0"/>
            </a:endParaRPr>
          </a:p>
          <a:p>
            <a:pPr algn="just">
              <a:spcBef>
                <a:spcPts val="600"/>
              </a:spcBef>
              <a:spcAft>
                <a:spcPts val="600"/>
              </a:spcAft>
            </a:pPr>
            <a:r>
              <a:rPr lang="en-GB" sz="1600" dirty="0">
                <a:latin typeface="Arial" panose="020B0604020202020204" pitchFamily="34" charset="0"/>
                <a:cs typeface="Arial" panose="020B0604020202020204" pitchFamily="34" charset="0"/>
              </a:rPr>
              <a:t>As for these first floods,</a:t>
            </a:r>
          </a:p>
          <a:p>
            <a:pPr lvl="1" algn="just">
              <a:spcBef>
                <a:spcPts val="600"/>
              </a:spcBef>
              <a:spcAft>
                <a:spcPts val="600"/>
              </a:spcAft>
            </a:pPr>
            <a:r>
              <a:rPr lang="en-GB" sz="1600" dirty="0">
                <a:latin typeface="Arial" panose="020B0604020202020204" pitchFamily="34" charset="0"/>
                <a:cs typeface="Arial" panose="020B0604020202020204" pitchFamily="34" charset="0"/>
              </a:rPr>
              <a:t>17 out of 61 are registered in March,</a:t>
            </a:r>
          </a:p>
          <a:p>
            <a:pPr lvl="1" algn="just">
              <a:spcBef>
                <a:spcPts val="600"/>
              </a:spcBef>
              <a:spcAft>
                <a:spcPts val="600"/>
              </a:spcAft>
            </a:pPr>
            <a:r>
              <a:rPr lang="en-GB" sz="1600" dirty="0">
                <a:latin typeface="Arial" panose="020B0604020202020204" pitchFamily="34" charset="0"/>
                <a:cs typeface="Arial" panose="020B0604020202020204" pitchFamily="34" charset="0"/>
              </a:rPr>
              <a:t>15 in April, </a:t>
            </a:r>
          </a:p>
          <a:p>
            <a:pPr lvl="1" algn="just">
              <a:spcBef>
                <a:spcPts val="600"/>
              </a:spcBef>
              <a:spcAft>
                <a:spcPts val="600"/>
              </a:spcAft>
            </a:pPr>
            <a:r>
              <a:rPr lang="en-GB" sz="1600" dirty="0">
                <a:latin typeface="Arial" panose="020B0604020202020204" pitchFamily="34" charset="0"/>
                <a:cs typeface="Arial" panose="020B0604020202020204" pitchFamily="34" charset="0"/>
              </a:rPr>
              <a:t>5 in February and May, each, </a:t>
            </a:r>
          </a:p>
          <a:p>
            <a:pPr lvl="1" algn="just">
              <a:spcBef>
                <a:spcPts val="600"/>
              </a:spcBef>
              <a:spcAft>
                <a:spcPts val="600"/>
              </a:spcAft>
            </a:pPr>
            <a:r>
              <a:rPr lang="en-GB" sz="1600" dirty="0">
                <a:latin typeface="Arial" panose="020B0604020202020204" pitchFamily="34" charset="0"/>
                <a:cs typeface="Arial" panose="020B0604020202020204" pitchFamily="34" charset="0"/>
              </a:rPr>
              <a:t>3 in June </a:t>
            </a:r>
          </a:p>
          <a:p>
            <a:pPr algn="just">
              <a:spcBef>
                <a:spcPts val="600"/>
              </a:spcBef>
              <a:spcAft>
                <a:spcPts val="600"/>
              </a:spcAft>
            </a:pPr>
            <a:r>
              <a:rPr lang="en-GB" sz="1600" dirty="0">
                <a:latin typeface="Arial" panose="020B0604020202020204" pitchFamily="34" charset="0"/>
                <a:cs typeface="Arial" panose="020B0604020202020204" pitchFamily="34" charset="0"/>
              </a:rPr>
              <a:t>and other are scattered among the other months (in 12 years this peak flow was not attained). In one case, 2008, the first floods occurred in April, from the 20</a:t>
            </a:r>
            <a:r>
              <a:rPr lang="en-GB" sz="1600" baseline="30000" dirty="0">
                <a:latin typeface="Arial" panose="020B0604020202020204" pitchFamily="34" charset="0"/>
                <a:cs typeface="Arial" panose="020B0604020202020204" pitchFamily="34" charset="0"/>
              </a:rPr>
              <a:t>th</a:t>
            </a:r>
            <a:r>
              <a:rPr lang="en-GB" sz="1600" dirty="0">
                <a:latin typeface="Arial" panose="020B0604020202020204" pitchFamily="34" charset="0"/>
                <a:cs typeface="Arial" panose="020B0604020202020204" pitchFamily="34" charset="0"/>
              </a:rPr>
              <a:t> to the 27</a:t>
            </a:r>
            <a:r>
              <a:rPr lang="en-GB" sz="1600" baseline="30000" dirty="0">
                <a:latin typeface="Arial" panose="020B0604020202020204" pitchFamily="34" charset="0"/>
                <a:cs typeface="Arial" panose="020B0604020202020204" pitchFamily="34" charset="0"/>
              </a:rPr>
              <a:t>th</a:t>
            </a:r>
            <a:r>
              <a:rPr lang="en-GB" sz="1600" dirty="0">
                <a:latin typeface="Arial" panose="020B0604020202020204" pitchFamily="34" charset="0"/>
                <a:cs typeface="Arial" panose="020B0604020202020204" pitchFamily="34" charset="0"/>
              </a:rPr>
              <a:t> and in July and August huge floods happened with a peak of 4510 m</a:t>
            </a:r>
            <a:r>
              <a:rPr lang="en-GB" sz="1600" baseline="30000" dirty="0">
                <a:latin typeface="Arial" panose="020B0604020202020204" pitchFamily="34" charset="0"/>
                <a:cs typeface="Arial" panose="020B0604020202020204" pitchFamily="34" charset="0"/>
              </a:rPr>
              <a:t>3</a:t>
            </a:r>
            <a:r>
              <a:rPr lang="en-GB" sz="1600" dirty="0">
                <a:latin typeface="Arial" panose="020B0604020202020204" pitchFamily="34" charset="0"/>
                <a:cs typeface="Arial" panose="020B0604020202020204" pitchFamily="34" charset="0"/>
              </a:rPr>
              <a:t>/s in the 28</a:t>
            </a:r>
            <a:r>
              <a:rPr lang="en-GB" sz="1600" baseline="30000" dirty="0">
                <a:latin typeface="Arial" panose="020B0604020202020204" pitchFamily="34" charset="0"/>
                <a:cs typeface="Arial" panose="020B0604020202020204" pitchFamily="34" charset="0"/>
              </a:rPr>
              <a:t>th</a:t>
            </a:r>
            <a:r>
              <a:rPr lang="en-GB" sz="1600" dirty="0">
                <a:latin typeface="Arial" panose="020B0604020202020204" pitchFamily="34" charset="0"/>
                <a:cs typeface="Arial" panose="020B0604020202020204" pitchFamily="34" charset="0"/>
              </a:rPr>
              <a:t> July. </a:t>
            </a:r>
          </a:p>
        </p:txBody>
      </p:sp>
      <p:sp>
        <p:nvSpPr>
          <p:cNvPr id="4" name="TextBox 3">
            <a:extLst>
              <a:ext uri="{FF2B5EF4-FFF2-40B4-BE49-F238E27FC236}">
                <a16:creationId xmlns:a16="http://schemas.microsoft.com/office/drawing/2014/main" id="{F25845E7-20DE-E944-A549-6D163FE2759D}"/>
              </a:ext>
            </a:extLst>
          </p:cNvPr>
          <p:cNvSpPr txBox="1"/>
          <p:nvPr/>
        </p:nvSpPr>
        <p:spPr>
          <a:xfrm>
            <a:off x="4804163" y="329144"/>
            <a:ext cx="2954655"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The issue of spring flows</a:t>
            </a:r>
          </a:p>
        </p:txBody>
      </p:sp>
    </p:spTree>
    <p:extLst>
      <p:ext uri="{BB962C8B-B14F-4D97-AF65-F5344CB8AC3E}">
        <p14:creationId xmlns:p14="http://schemas.microsoft.com/office/powerpoint/2010/main" val="24371290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55E5072-F19D-B543-9F42-6253D92E5945}"/>
              </a:ext>
            </a:extLst>
          </p:cNvPr>
          <p:cNvSpPr txBox="1"/>
          <p:nvPr/>
        </p:nvSpPr>
        <p:spPr>
          <a:xfrm>
            <a:off x="1158241" y="856129"/>
            <a:ext cx="9443070" cy="5386090"/>
          </a:xfrm>
          <a:prstGeom prst="rect">
            <a:avLst/>
          </a:prstGeom>
          <a:noFill/>
        </p:spPr>
        <p:txBody>
          <a:bodyPr wrap="square" rtlCol="0">
            <a:spAutoFit/>
          </a:bodyPr>
          <a:lstStyle/>
          <a:p>
            <a:pPr algn="just">
              <a:spcBef>
                <a:spcPts val="600"/>
              </a:spcBef>
              <a:spcAft>
                <a:spcPts val="600"/>
              </a:spcAft>
            </a:pPr>
            <a:r>
              <a:rPr lang="en-GB" sz="1600" dirty="0">
                <a:latin typeface="Arial" panose="020B0604020202020204" pitchFamily="34" charset="0"/>
                <a:cs typeface="Arial" panose="020B0604020202020204" pitchFamily="34" charset="0"/>
              </a:rPr>
              <a:t>When we compare these figures with what was agreed in the Interdepartmental Commission the 13</a:t>
            </a:r>
            <a:r>
              <a:rPr lang="en-GB" sz="1600" baseline="30000" dirty="0">
                <a:latin typeface="Arial" panose="020B0604020202020204" pitchFamily="34" charset="0"/>
                <a:cs typeface="Arial" panose="020B0604020202020204" pitchFamily="34" charset="0"/>
              </a:rPr>
              <a:t>th</a:t>
            </a:r>
            <a:r>
              <a:rPr lang="en-GB" sz="1600" dirty="0">
                <a:latin typeface="Arial" panose="020B0604020202020204" pitchFamily="34" charset="0"/>
                <a:cs typeface="Arial" panose="020B0604020202020204" pitchFamily="34" charset="0"/>
              </a:rPr>
              <a:t> April 2018, starting from the 14</a:t>
            </a:r>
            <a:r>
              <a:rPr lang="en-GB" sz="1600" baseline="30000" dirty="0">
                <a:latin typeface="Arial" panose="020B0604020202020204" pitchFamily="34" charset="0"/>
                <a:cs typeface="Arial" panose="020B0604020202020204" pitchFamily="34" charset="0"/>
              </a:rPr>
              <a:t>th</a:t>
            </a:r>
            <a:r>
              <a:rPr lang="en-GB" sz="1600" dirty="0">
                <a:latin typeface="Arial" panose="020B0604020202020204" pitchFamily="34" charset="0"/>
                <a:cs typeface="Arial" panose="020B0604020202020204" pitchFamily="34" charset="0"/>
              </a:rPr>
              <a:t> April,</a:t>
            </a:r>
            <a:endParaRPr lang="en-US" sz="1600" dirty="0">
              <a:latin typeface="Arial" panose="020B0604020202020204" pitchFamily="34" charset="0"/>
              <a:cs typeface="Arial" panose="020B0604020202020204" pitchFamily="34" charset="0"/>
            </a:endParaRPr>
          </a:p>
          <a:p>
            <a:pPr algn="just">
              <a:spcBef>
                <a:spcPts val="600"/>
              </a:spcBef>
              <a:spcAft>
                <a:spcPts val="600"/>
              </a:spcAft>
            </a:pPr>
            <a:r>
              <a:rPr lang="en-US" sz="1600" dirty="0">
                <a:latin typeface="Arial" panose="020B0604020202020204" pitchFamily="34" charset="0"/>
                <a:cs typeface="Arial" panose="020B0604020202020204" pitchFamily="34" charset="0"/>
              </a:rPr>
              <a:t>Day 1 - 350 m</a:t>
            </a:r>
            <a:r>
              <a:rPr lang="en-US" sz="1600" baseline="30000" dirty="0">
                <a:latin typeface="Arial" panose="020B0604020202020204" pitchFamily="34" charset="0"/>
                <a:cs typeface="Arial" panose="020B0604020202020204" pitchFamily="34" charset="0"/>
              </a:rPr>
              <a:t>3</a:t>
            </a:r>
            <a:r>
              <a:rPr lang="en-US" sz="1600" dirty="0">
                <a:latin typeface="Arial" panose="020B0604020202020204" pitchFamily="34" charset="0"/>
                <a:cs typeface="Arial" panose="020B0604020202020204" pitchFamily="34" charset="0"/>
              </a:rPr>
              <a:t>/s;</a:t>
            </a:r>
          </a:p>
          <a:p>
            <a:pPr algn="just">
              <a:spcBef>
                <a:spcPts val="600"/>
              </a:spcBef>
              <a:spcAft>
                <a:spcPts val="600"/>
              </a:spcAft>
            </a:pPr>
            <a:r>
              <a:rPr lang="en-US" sz="1600" dirty="0">
                <a:latin typeface="Arial" panose="020B0604020202020204" pitchFamily="34" charset="0"/>
                <a:cs typeface="Arial" panose="020B0604020202020204" pitchFamily="34" charset="0"/>
              </a:rPr>
              <a:t>Day 2 - 400 m</a:t>
            </a:r>
            <a:r>
              <a:rPr lang="en-US" sz="1600" baseline="30000" dirty="0">
                <a:latin typeface="Arial" panose="020B0604020202020204" pitchFamily="34" charset="0"/>
                <a:cs typeface="Arial" panose="020B0604020202020204" pitchFamily="34" charset="0"/>
              </a:rPr>
              <a:t>3</a:t>
            </a:r>
            <a:r>
              <a:rPr lang="en-US" sz="1600" dirty="0">
                <a:latin typeface="Arial" panose="020B0604020202020204" pitchFamily="34" charset="0"/>
                <a:cs typeface="Arial" panose="020B0604020202020204" pitchFamily="34" charset="0"/>
              </a:rPr>
              <a:t>/s;</a:t>
            </a:r>
          </a:p>
          <a:p>
            <a:pPr algn="just">
              <a:spcBef>
                <a:spcPts val="600"/>
              </a:spcBef>
              <a:spcAft>
                <a:spcPts val="600"/>
              </a:spcAft>
            </a:pPr>
            <a:r>
              <a:rPr lang="en-US" sz="1600" dirty="0">
                <a:latin typeface="Arial" panose="020B0604020202020204" pitchFamily="34" charset="0"/>
                <a:cs typeface="Arial" panose="020B0604020202020204" pitchFamily="34" charset="0"/>
              </a:rPr>
              <a:t>Day 3 - 450 m</a:t>
            </a:r>
            <a:r>
              <a:rPr lang="en-US" sz="1600" baseline="30000" dirty="0">
                <a:latin typeface="Arial" panose="020B0604020202020204" pitchFamily="34" charset="0"/>
                <a:cs typeface="Arial" panose="020B0604020202020204" pitchFamily="34" charset="0"/>
              </a:rPr>
              <a:t>3</a:t>
            </a:r>
            <a:r>
              <a:rPr lang="en-US" sz="1600" dirty="0">
                <a:latin typeface="Arial" panose="020B0604020202020204" pitchFamily="34" charset="0"/>
                <a:cs typeface="Arial" panose="020B0604020202020204" pitchFamily="34" charset="0"/>
              </a:rPr>
              <a:t>/s;</a:t>
            </a:r>
          </a:p>
          <a:p>
            <a:pPr algn="just">
              <a:spcBef>
                <a:spcPts val="600"/>
              </a:spcBef>
              <a:spcAft>
                <a:spcPts val="600"/>
              </a:spcAft>
            </a:pPr>
            <a:r>
              <a:rPr lang="en-US" sz="1600" dirty="0">
                <a:latin typeface="Arial" panose="020B0604020202020204" pitchFamily="34" charset="0"/>
                <a:cs typeface="Arial" panose="020B0604020202020204" pitchFamily="34" charset="0"/>
              </a:rPr>
              <a:t>Days 4 to 13 - 500 m</a:t>
            </a:r>
            <a:r>
              <a:rPr lang="en-US" sz="1600" baseline="30000" dirty="0">
                <a:latin typeface="Arial" panose="020B0604020202020204" pitchFamily="34" charset="0"/>
                <a:cs typeface="Arial" panose="020B0604020202020204" pitchFamily="34" charset="0"/>
              </a:rPr>
              <a:t>3</a:t>
            </a:r>
            <a:r>
              <a:rPr lang="en-US" sz="1600" dirty="0">
                <a:latin typeface="Arial" panose="020B0604020202020204" pitchFamily="34" charset="0"/>
                <a:cs typeface="Arial" panose="020B0604020202020204" pitchFamily="34" charset="0"/>
              </a:rPr>
              <a:t>/s;</a:t>
            </a:r>
          </a:p>
          <a:p>
            <a:pPr algn="just">
              <a:spcBef>
                <a:spcPts val="600"/>
              </a:spcBef>
              <a:spcAft>
                <a:spcPts val="600"/>
              </a:spcAft>
            </a:pPr>
            <a:r>
              <a:rPr lang="en-US" sz="1600" dirty="0">
                <a:latin typeface="Arial" panose="020B0604020202020204" pitchFamily="34" charset="0"/>
                <a:cs typeface="Arial" panose="020B0604020202020204" pitchFamily="34" charset="0"/>
              </a:rPr>
              <a:t>Days 14 to 15 - 450 m</a:t>
            </a:r>
            <a:r>
              <a:rPr lang="en-US" sz="1600" baseline="30000" dirty="0">
                <a:latin typeface="Arial" panose="020B0604020202020204" pitchFamily="34" charset="0"/>
                <a:cs typeface="Arial" panose="020B0604020202020204" pitchFamily="34" charset="0"/>
              </a:rPr>
              <a:t>3</a:t>
            </a:r>
            <a:r>
              <a:rPr lang="en-US" sz="1600" dirty="0">
                <a:latin typeface="Arial" panose="020B0604020202020204" pitchFamily="34" charset="0"/>
                <a:cs typeface="Arial" panose="020B0604020202020204" pitchFamily="34" charset="0"/>
              </a:rPr>
              <a:t>/s;</a:t>
            </a:r>
          </a:p>
          <a:p>
            <a:pPr algn="just">
              <a:spcBef>
                <a:spcPts val="600"/>
              </a:spcBef>
              <a:spcAft>
                <a:spcPts val="600"/>
              </a:spcAft>
            </a:pPr>
            <a:r>
              <a:rPr lang="en-US" sz="1600" dirty="0">
                <a:latin typeface="Arial" panose="020B0604020202020204" pitchFamily="34" charset="0"/>
                <a:cs typeface="Arial" panose="020B0604020202020204" pitchFamily="34" charset="0"/>
              </a:rPr>
              <a:t>Days 16 to 20 - 400 m</a:t>
            </a:r>
            <a:r>
              <a:rPr lang="en-US" sz="1600" baseline="30000" dirty="0">
                <a:latin typeface="Arial" panose="020B0604020202020204" pitchFamily="34" charset="0"/>
                <a:cs typeface="Arial" panose="020B0604020202020204" pitchFamily="34" charset="0"/>
              </a:rPr>
              <a:t>3</a:t>
            </a:r>
            <a:r>
              <a:rPr lang="en-US" sz="1600" dirty="0">
                <a:latin typeface="Arial" panose="020B0604020202020204" pitchFamily="34" charset="0"/>
                <a:cs typeface="Arial" panose="020B0604020202020204" pitchFamily="34" charset="0"/>
              </a:rPr>
              <a:t>/s;</a:t>
            </a:r>
          </a:p>
          <a:p>
            <a:pPr algn="just">
              <a:spcBef>
                <a:spcPts val="600"/>
              </a:spcBef>
              <a:spcAft>
                <a:spcPts val="600"/>
              </a:spcAft>
            </a:pPr>
            <a:r>
              <a:rPr lang="en-US" sz="1600" dirty="0">
                <a:latin typeface="Arial" panose="020B0604020202020204" pitchFamily="34" charset="0"/>
                <a:cs typeface="Arial" panose="020B0604020202020204" pitchFamily="34" charset="0"/>
              </a:rPr>
              <a:t>Days 21 to 23 - 350 m</a:t>
            </a:r>
            <a:r>
              <a:rPr lang="en-US" sz="1600" baseline="30000" dirty="0">
                <a:latin typeface="Arial" panose="020B0604020202020204" pitchFamily="34" charset="0"/>
                <a:cs typeface="Arial" panose="020B0604020202020204" pitchFamily="34" charset="0"/>
              </a:rPr>
              <a:t>3</a:t>
            </a:r>
            <a:r>
              <a:rPr lang="en-US" sz="1600" dirty="0">
                <a:latin typeface="Arial" panose="020B0604020202020204" pitchFamily="34" charset="0"/>
                <a:cs typeface="Arial" panose="020B0604020202020204" pitchFamily="34" charset="0"/>
              </a:rPr>
              <a:t>/s;</a:t>
            </a:r>
          </a:p>
          <a:p>
            <a:pPr algn="just">
              <a:spcBef>
                <a:spcPts val="600"/>
              </a:spcBef>
              <a:spcAft>
                <a:spcPts val="600"/>
              </a:spcAft>
            </a:pPr>
            <a:r>
              <a:rPr lang="en-US" sz="1600" dirty="0">
                <a:latin typeface="Arial" panose="020B0604020202020204" pitchFamily="34" charset="0"/>
                <a:cs typeface="Arial" panose="020B0604020202020204" pitchFamily="34" charset="0"/>
              </a:rPr>
              <a:t>Days 24 to 25 - 300 m</a:t>
            </a:r>
            <a:r>
              <a:rPr lang="en-US" sz="1600" baseline="30000" dirty="0">
                <a:latin typeface="Arial" panose="020B0604020202020204" pitchFamily="34" charset="0"/>
                <a:cs typeface="Arial" panose="020B0604020202020204" pitchFamily="34" charset="0"/>
              </a:rPr>
              <a:t>3</a:t>
            </a:r>
            <a:r>
              <a:rPr lang="en-US" sz="1600" dirty="0">
                <a:latin typeface="Arial" panose="020B0604020202020204" pitchFamily="34" charset="0"/>
                <a:cs typeface="Arial" panose="020B0604020202020204" pitchFamily="34" charset="0"/>
              </a:rPr>
              <a:t>/s;</a:t>
            </a:r>
          </a:p>
          <a:p>
            <a:pPr algn="just">
              <a:spcBef>
                <a:spcPts val="600"/>
              </a:spcBef>
              <a:spcAft>
                <a:spcPts val="600"/>
              </a:spcAft>
            </a:pPr>
            <a:r>
              <a:rPr lang="en-US" sz="1600" dirty="0">
                <a:latin typeface="Arial" panose="020B0604020202020204" pitchFamily="34" charset="0"/>
                <a:cs typeface="Arial" panose="020B0604020202020204" pitchFamily="34" charset="0"/>
              </a:rPr>
              <a:t>Days 26 to 28 - 250 m</a:t>
            </a:r>
            <a:r>
              <a:rPr lang="en-US" sz="1600" baseline="30000" dirty="0">
                <a:latin typeface="Arial" panose="020B0604020202020204" pitchFamily="34" charset="0"/>
                <a:cs typeface="Arial" panose="020B0604020202020204" pitchFamily="34" charset="0"/>
              </a:rPr>
              <a:t>3</a:t>
            </a:r>
            <a:r>
              <a:rPr lang="en-US" sz="1600" dirty="0">
                <a:latin typeface="Arial" panose="020B0604020202020204" pitchFamily="34" charset="0"/>
                <a:cs typeface="Arial" panose="020B0604020202020204" pitchFamily="34" charset="0"/>
              </a:rPr>
              <a:t>/s;</a:t>
            </a:r>
          </a:p>
          <a:p>
            <a:pPr algn="just">
              <a:spcBef>
                <a:spcPts val="600"/>
              </a:spcBef>
              <a:spcAft>
                <a:spcPts val="600"/>
              </a:spcAft>
            </a:pPr>
            <a:r>
              <a:rPr lang="en-US" sz="1600" dirty="0">
                <a:latin typeface="Arial" panose="020B0604020202020204" pitchFamily="34" charset="0"/>
                <a:cs typeface="Arial" panose="020B0604020202020204" pitchFamily="34" charset="0"/>
              </a:rPr>
              <a:t>Days 29 to 30 - 200 m</a:t>
            </a:r>
            <a:r>
              <a:rPr lang="en-US" sz="1600" baseline="30000" dirty="0">
                <a:latin typeface="Arial" panose="020B0604020202020204" pitchFamily="34" charset="0"/>
                <a:cs typeface="Arial" panose="020B0604020202020204" pitchFamily="34" charset="0"/>
              </a:rPr>
              <a:t>3</a:t>
            </a:r>
            <a:r>
              <a:rPr lang="en-US" sz="1600" dirty="0">
                <a:latin typeface="Arial" panose="020B0604020202020204" pitchFamily="34" charset="0"/>
                <a:cs typeface="Arial" panose="020B0604020202020204" pitchFamily="34" charset="0"/>
              </a:rPr>
              <a:t>/s;</a:t>
            </a:r>
          </a:p>
          <a:p>
            <a:pPr algn="just">
              <a:spcBef>
                <a:spcPts val="600"/>
              </a:spcBef>
              <a:spcAft>
                <a:spcPts val="600"/>
              </a:spcAft>
            </a:pPr>
            <a:r>
              <a:rPr lang="en-US" sz="1600" dirty="0">
                <a:latin typeface="Arial" panose="020B0604020202020204" pitchFamily="34" charset="0"/>
                <a:cs typeface="Arial" panose="020B0604020202020204" pitchFamily="34" charset="0"/>
              </a:rPr>
              <a:t>Day 31 - 150 m</a:t>
            </a:r>
            <a:r>
              <a:rPr lang="en-US" sz="1600" baseline="30000" dirty="0">
                <a:latin typeface="Arial" panose="020B0604020202020204" pitchFamily="34" charset="0"/>
                <a:cs typeface="Arial" panose="020B0604020202020204" pitchFamily="34" charset="0"/>
              </a:rPr>
              <a:t>3</a:t>
            </a:r>
            <a:r>
              <a:rPr lang="en-US" sz="1600" dirty="0">
                <a:latin typeface="Arial" panose="020B0604020202020204" pitchFamily="34" charset="0"/>
                <a:cs typeface="Arial" panose="020B0604020202020204" pitchFamily="34" charset="0"/>
              </a:rPr>
              <a:t>/s.</a:t>
            </a:r>
          </a:p>
          <a:p>
            <a:pPr algn="just">
              <a:spcBef>
                <a:spcPts val="600"/>
              </a:spcBef>
              <a:spcAft>
                <a:spcPts val="600"/>
              </a:spcAft>
            </a:pPr>
            <a:r>
              <a:rPr lang="en-GB" sz="1600" dirty="0">
                <a:latin typeface="Arial" panose="020B0604020202020204" pitchFamily="34" charset="0"/>
                <a:cs typeface="Arial" panose="020B0604020202020204" pitchFamily="34" charset="0"/>
              </a:rPr>
              <a:t>we find that the total volume that was discharged was of 1,040 </a:t>
            </a:r>
            <a:r>
              <a:rPr lang="en-GB" sz="1600" dirty="0" err="1">
                <a:latin typeface="Arial" panose="020B0604020202020204" pitchFamily="34" charset="0"/>
                <a:cs typeface="Arial" panose="020B0604020202020204" pitchFamily="34" charset="0"/>
              </a:rPr>
              <a:t>mln</a:t>
            </a:r>
            <a:r>
              <a:rPr lang="en-GB" sz="1600" dirty="0">
                <a:latin typeface="Arial" panose="020B0604020202020204" pitchFamily="34" charset="0"/>
                <a:cs typeface="Arial" panose="020B0604020202020204" pitchFamily="34" charset="0"/>
              </a:rPr>
              <a:t> m</a:t>
            </a:r>
            <a:r>
              <a:rPr lang="en-GB" sz="1600" baseline="30000" dirty="0">
                <a:latin typeface="Arial" panose="020B0604020202020204" pitchFamily="34" charset="0"/>
                <a:cs typeface="Arial" panose="020B0604020202020204" pitchFamily="34" charset="0"/>
              </a:rPr>
              <a:t>3</a:t>
            </a:r>
            <a:r>
              <a:rPr lang="en-GB" sz="1600" dirty="0">
                <a:latin typeface="Arial" panose="020B0604020202020204" pitchFamily="34" charset="0"/>
                <a:cs typeface="Arial" panose="020B0604020202020204" pitchFamily="34" charset="0"/>
              </a:rPr>
              <a:t>. </a:t>
            </a:r>
            <a:endParaRPr lang="en-US" sz="14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396807B1-B856-0241-AAD3-116A67C7876A}"/>
              </a:ext>
            </a:extLst>
          </p:cNvPr>
          <p:cNvSpPr txBox="1"/>
          <p:nvPr/>
        </p:nvSpPr>
        <p:spPr>
          <a:xfrm>
            <a:off x="4804163" y="329144"/>
            <a:ext cx="2954655"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The issue of spring flows</a:t>
            </a:r>
          </a:p>
        </p:txBody>
      </p:sp>
    </p:spTree>
    <p:extLst>
      <p:ext uri="{BB962C8B-B14F-4D97-AF65-F5344CB8AC3E}">
        <p14:creationId xmlns:p14="http://schemas.microsoft.com/office/powerpoint/2010/main" val="15107182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55E5072-F19D-B543-9F42-6253D92E5945}"/>
              </a:ext>
            </a:extLst>
          </p:cNvPr>
          <p:cNvSpPr txBox="1"/>
          <p:nvPr/>
        </p:nvSpPr>
        <p:spPr>
          <a:xfrm>
            <a:off x="1158241" y="734209"/>
            <a:ext cx="9443070" cy="5770811"/>
          </a:xfrm>
          <a:prstGeom prst="rect">
            <a:avLst/>
          </a:prstGeom>
          <a:noFill/>
        </p:spPr>
        <p:txBody>
          <a:bodyPr wrap="square" rtlCol="0">
            <a:spAutoFit/>
          </a:bodyPr>
          <a:lstStyle/>
          <a:p>
            <a:pPr algn="just">
              <a:spcBef>
                <a:spcPts val="600"/>
              </a:spcBef>
              <a:spcAft>
                <a:spcPts val="600"/>
              </a:spcAft>
            </a:pPr>
            <a:r>
              <a:rPr lang="en-GB" sz="1600" dirty="0">
                <a:latin typeface="Arial" panose="020B0604020202020204" pitchFamily="34" charset="0"/>
                <a:cs typeface="Arial" panose="020B0604020202020204" pitchFamily="34" charset="0"/>
              </a:rPr>
              <a:t>But the starting point was:</a:t>
            </a:r>
            <a:endParaRPr lang="en-US" sz="1600" dirty="0">
              <a:latin typeface="Arial" panose="020B0604020202020204" pitchFamily="34" charset="0"/>
              <a:cs typeface="Arial" panose="020B0604020202020204" pitchFamily="34" charset="0"/>
            </a:endParaRPr>
          </a:p>
          <a:p>
            <a:pPr lvl="1" algn="just">
              <a:spcBef>
                <a:spcPts val="600"/>
              </a:spcBef>
              <a:spcAft>
                <a:spcPts val="600"/>
              </a:spcAft>
            </a:pPr>
            <a:r>
              <a:rPr lang="en-GB" sz="1600" dirty="0">
                <a:latin typeface="Arial" panose="020B0604020202020204" pitchFamily="34" charset="0"/>
                <a:cs typeface="Arial" panose="020B0604020202020204" pitchFamily="34" charset="0"/>
              </a:rPr>
              <a:t>the level in the upper reservoir was then 121.37 (zone I, which means that some release of water should take place in order for the reservoir to be prepared to accommodate any flood that might come during spring season);</a:t>
            </a:r>
            <a:endParaRPr lang="en-US" sz="1600" dirty="0">
              <a:latin typeface="Arial" panose="020B0604020202020204" pitchFamily="34" charset="0"/>
              <a:cs typeface="Arial" panose="020B0604020202020204" pitchFamily="34" charset="0"/>
            </a:endParaRPr>
          </a:p>
          <a:p>
            <a:pPr lvl="1" algn="just">
              <a:spcBef>
                <a:spcPts val="600"/>
              </a:spcBef>
              <a:spcAft>
                <a:spcPts val="600"/>
              </a:spcAft>
            </a:pPr>
            <a:r>
              <a:rPr lang="en-GB" sz="1600" dirty="0">
                <a:latin typeface="Arial" panose="020B0604020202020204" pitchFamily="34" charset="0"/>
                <a:cs typeface="Arial" panose="020B0604020202020204" pitchFamily="34" charset="0"/>
              </a:rPr>
              <a:t>inflow to the reservoir was of 500 m</a:t>
            </a:r>
            <a:r>
              <a:rPr lang="en-GB" sz="1600" baseline="30000" dirty="0">
                <a:latin typeface="Arial" panose="020B0604020202020204" pitchFamily="34" charset="0"/>
                <a:cs typeface="Arial" panose="020B0604020202020204" pitchFamily="34" charset="0"/>
              </a:rPr>
              <a:t>3</a:t>
            </a:r>
            <a:r>
              <a:rPr lang="en-GB" sz="1600" dirty="0">
                <a:latin typeface="Arial" panose="020B0604020202020204" pitchFamily="34" charset="0"/>
                <a:cs typeface="Arial" panose="020B0604020202020204" pitchFamily="34" charset="0"/>
              </a:rPr>
              <a:t>/s, at that time,</a:t>
            </a:r>
            <a:endParaRPr lang="en-US" sz="1600" dirty="0">
              <a:latin typeface="Arial" panose="020B0604020202020204" pitchFamily="34" charset="0"/>
              <a:cs typeface="Arial" panose="020B0604020202020204" pitchFamily="34" charset="0"/>
            </a:endParaRPr>
          </a:p>
          <a:p>
            <a:pPr algn="just">
              <a:spcBef>
                <a:spcPts val="600"/>
              </a:spcBef>
              <a:spcAft>
                <a:spcPts val="600"/>
              </a:spcAft>
            </a:pPr>
            <a:r>
              <a:rPr lang="en-GB" sz="1600" dirty="0">
                <a:latin typeface="Arial" panose="020B0604020202020204" pitchFamily="34" charset="0"/>
                <a:cs typeface="Arial" panose="020B0604020202020204" pitchFamily="34" charset="0"/>
              </a:rPr>
              <a:t>which of course made it easy to arrive to an agreement (water temperature in the Lower Dniester was 12ºC, which allowed to start the ecologic discharge). Moldovan interested parties were not present but had the opportunity to participate through e-mail communication. The possibility of having to stop the operations for unforeseen reasons (sharp decrease of flows, formation of rain floods) was agreed.</a:t>
            </a:r>
            <a:endParaRPr lang="en-US" sz="1600" dirty="0">
              <a:latin typeface="Arial" panose="020B0604020202020204" pitchFamily="34" charset="0"/>
              <a:cs typeface="Arial" panose="020B0604020202020204" pitchFamily="34" charset="0"/>
            </a:endParaRPr>
          </a:p>
          <a:p>
            <a:pPr algn="just">
              <a:spcBef>
                <a:spcPts val="600"/>
              </a:spcBef>
              <a:spcAft>
                <a:spcPts val="600"/>
              </a:spcAft>
            </a:pPr>
            <a:r>
              <a:rPr lang="en-GB" sz="1600" dirty="0">
                <a:latin typeface="Arial" panose="020B0604020202020204" pitchFamily="34" charset="0"/>
                <a:cs typeface="Arial" panose="020B0604020202020204" pitchFamily="34" charset="0"/>
              </a:rPr>
              <a:t>The 500 m</a:t>
            </a:r>
            <a:r>
              <a:rPr lang="en-GB" sz="1600" baseline="30000" dirty="0">
                <a:latin typeface="Arial" panose="020B0604020202020204" pitchFamily="34" charset="0"/>
                <a:cs typeface="Arial" panose="020B0604020202020204" pitchFamily="34" charset="0"/>
              </a:rPr>
              <a:t>3</a:t>
            </a:r>
            <a:r>
              <a:rPr lang="en-GB" sz="1600" dirty="0">
                <a:latin typeface="Arial" panose="020B0604020202020204" pitchFamily="34" charset="0"/>
                <a:cs typeface="Arial" panose="020B0604020202020204" pitchFamily="34" charset="0"/>
              </a:rPr>
              <a:t>/s peak flow can be argued, and some experts point out to the need of having 700 m</a:t>
            </a:r>
            <a:r>
              <a:rPr lang="en-GB" sz="1600" baseline="30000" dirty="0">
                <a:latin typeface="Arial" panose="020B0604020202020204" pitchFamily="34" charset="0"/>
                <a:cs typeface="Arial" panose="020B0604020202020204" pitchFamily="34" charset="0"/>
              </a:rPr>
              <a:t>3</a:t>
            </a:r>
            <a:r>
              <a:rPr lang="en-GB" sz="1600" dirty="0">
                <a:latin typeface="Arial" panose="020B0604020202020204" pitchFamily="34" charset="0"/>
                <a:cs typeface="Arial" panose="020B0604020202020204" pitchFamily="34" charset="0"/>
              </a:rPr>
              <a:t>/s flows lasting at least some hours during the spring, arguing that this was the case every year in pristine conditions with very few exceptions (which is true)</a:t>
            </a:r>
          </a:p>
          <a:p>
            <a:pPr algn="just">
              <a:spcBef>
                <a:spcPts val="600"/>
              </a:spcBef>
              <a:spcAft>
                <a:spcPts val="600"/>
              </a:spcAft>
            </a:pPr>
            <a:r>
              <a:rPr lang="en-GB" sz="1600" b="1" dirty="0">
                <a:latin typeface="Arial" panose="020B0604020202020204" pitchFamily="34" charset="0"/>
                <a:cs typeface="Arial" panose="020B0604020202020204" pitchFamily="34" charset="0"/>
              </a:rPr>
              <a:t>It is possible this is so but what we must underline is that the procedure that was adopted this year can accommodate such changes if they prove to be right and even go beyond this 700 m</a:t>
            </a:r>
            <a:r>
              <a:rPr lang="en-GB" sz="1600" b="1" baseline="30000" dirty="0">
                <a:latin typeface="Arial" panose="020B0604020202020204" pitchFamily="34" charset="0"/>
                <a:cs typeface="Arial" panose="020B0604020202020204" pitchFamily="34" charset="0"/>
              </a:rPr>
              <a:t>3</a:t>
            </a:r>
            <a:r>
              <a:rPr lang="en-GB" sz="1600" b="1" dirty="0">
                <a:latin typeface="Arial" panose="020B0604020202020204" pitchFamily="34" charset="0"/>
                <a:cs typeface="Arial" panose="020B0604020202020204" pitchFamily="34" charset="0"/>
              </a:rPr>
              <a:t>/s from time to time, as it happened in pristine conditions:</a:t>
            </a:r>
          </a:p>
          <a:p>
            <a:pPr algn="just">
              <a:spcBef>
                <a:spcPts val="1200"/>
              </a:spcBef>
              <a:spcAft>
                <a:spcPts val="600"/>
              </a:spcAft>
            </a:pPr>
            <a:r>
              <a:rPr lang="en-GB" sz="1600" b="1" dirty="0">
                <a:latin typeface="Arial" panose="020B0604020202020204" pitchFamily="34" charset="0"/>
                <a:cs typeface="Arial" panose="020B0604020202020204" pitchFamily="34" charset="0"/>
              </a:rPr>
              <a:t>The issue is for sure a very complex one, as there are low water years when it will not be possible to provide such flows without jeopardising the irretrievable water uses (and under pristine conditions this flows would not occur) and the water flow rates must be also conditioned on water temperature, because of spawning.</a:t>
            </a:r>
            <a:endParaRPr lang="en-US" sz="1600" b="1"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93E843E7-6641-3F4B-B30B-C390733E4C8E}"/>
              </a:ext>
            </a:extLst>
          </p:cNvPr>
          <p:cNvSpPr txBox="1"/>
          <p:nvPr/>
        </p:nvSpPr>
        <p:spPr>
          <a:xfrm>
            <a:off x="4804163" y="329144"/>
            <a:ext cx="2954655"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The issue of spring flows</a:t>
            </a:r>
          </a:p>
        </p:txBody>
      </p:sp>
    </p:spTree>
    <p:extLst>
      <p:ext uri="{BB962C8B-B14F-4D97-AF65-F5344CB8AC3E}">
        <p14:creationId xmlns:p14="http://schemas.microsoft.com/office/powerpoint/2010/main" val="24096754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55E5072-F19D-B543-9F42-6253D92E5945}"/>
              </a:ext>
            </a:extLst>
          </p:cNvPr>
          <p:cNvSpPr txBox="1"/>
          <p:nvPr/>
        </p:nvSpPr>
        <p:spPr>
          <a:xfrm>
            <a:off x="1097280" y="1046629"/>
            <a:ext cx="9921240" cy="2985433"/>
          </a:xfrm>
          <a:prstGeom prst="rect">
            <a:avLst/>
          </a:prstGeom>
          <a:noFill/>
        </p:spPr>
        <p:txBody>
          <a:bodyPr wrap="square" rtlCol="0">
            <a:spAutoFit/>
          </a:bodyPr>
          <a:lstStyle/>
          <a:p>
            <a:pPr algn="just">
              <a:spcBef>
                <a:spcPts val="600"/>
              </a:spcBef>
              <a:spcAft>
                <a:spcPts val="600"/>
              </a:spcAft>
            </a:pPr>
            <a:r>
              <a:rPr lang="en-GB" sz="1600" dirty="0">
                <a:latin typeface="Arial" panose="020B0604020202020204" pitchFamily="34" charset="0"/>
                <a:cs typeface="Arial" panose="020B0604020202020204" pitchFamily="34" charset="0"/>
              </a:rPr>
              <a:t>The issue of summer, autumn and winter flows has been raised by several stakeholders and the request for a minimum outflow from Dniestrovski 1 of 100 m</a:t>
            </a:r>
            <a:r>
              <a:rPr lang="en-GB" sz="1600" baseline="30000" dirty="0">
                <a:latin typeface="Arial" panose="020B0604020202020204" pitchFamily="34" charset="0"/>
                <a:cs typeface="Arial" panose="020B0604020202020204" pitchFamily="34" charset="0"/>
              </a:rPr>
              <a:t>3</a:t>
            </a:r>
            <a:r>
              <a:rPr lang="en-GB" sz="1600" dirty="0">
                <a:latin typeface="Arial" panose="020B0604020202020204" pitchFamily="34" charset="0"/>
                <a:cs typeface="Arial" panose="020B0604020202020204" pitchFamily="34" charset="0"/>
              </a:rPr>
              <a:t>/s was presented. </a:t>
            </a:r>
          </a:p>
          <a:p>
            <a:pPr algn="just">
              <a:spcBef>
                <a:spcPts val="600"/>
              </a:spcBef>
              <a:spcAft>
                <a:spcPts val="600"/>
              </a:spcAft>
            </a:pPr>
            <a:r>
              <a:rPr lang="en-GB" sz="1600" dirty="0">
                <a:latin typeface="Arial" panose="020B0604020202020204" pitchFamily="34" charset="0"/>
                <a:cs typeface="Arial" panose="020B0604020202020204" pitchFamily="34" charset="0"/>
              </a:rPr>
              <a:t>In the Regulations (General requirements, 3.1.2) it is said </a:t>
            </a:r>
            <a:r>
              <a:rPr lang="en-US" sz="1600" dirty="0">
                <a:latin typeface="Arial" panose="020B0604020202020204" pitchFamily="34" charset="0"/>
                <a:cs typeface="Arial" panose="020B0604020202020204" pitchFamily="34" charset="0"/>
              </a:rPr>
              <a:t>that, according to the PSPP project, the minimum average daily water release during all seasons should be not less than 100 m</a:t>
            </a:r>
            <a:r>
              <a:rPr lang="en-US" sz="1600" baseline="30000" dirty="0">
                <a:latin typeface="Arial" panose="020B0604020202020204" pitchFamily="34" charset="0"/>
                <a:cs typeface="Arial" panose="020B0604020202020204" pitchFamily="34" charset="0"/>
              </a:rPr>
              <a:t>3</a:t>
            </a:r>
            <a:r>
              <a:rPr lang="en-US" sz="1600" dirty="0">
                <a:latin typeface="Arial" panose="020B0604020202020204" pitchFamily="34" charset="0"/>
                <a:cs typeface="Arial" panose="020B0604020202020204" pitchFamily="34" charset="0"/>
              </a:rPr>
              <a:t>/s. </a:t>
            </a:r>
          </a:p>
          <a:p>
            <a:pPr algn="just">
              <a:spcBef>
                <a:spcPts val="600"/>
              </a:spcBef>
              <a:spcAft>
                <a:spcPts val="600"/>
              </a:spcAft>
            </a:pPr>
            <a:r>
              <a:rPr lang="en-US" sz="1600" dirty="0">
                <a:latin typeface="Arial" panose="020B0604020202020204" pitchFamily="34" charset="0"/>
                <a:cs typeface="Arial" panose="020B0604020202020204" pitchFamily="34" charset="0"/>
              </a:rPr>
              <a:t>This value had been substantiated by the necessary sanitary river conditions in the water abstraction points used for drinking purposes and for food processing industry needs, as well as by the need to keep the corresponding depth for several purposes.</a:t>
            </a:r>
          </a:p>
          <a:p>
            <a:pPr algn="just">
              <a:spcBef>
                <a:spcPts val="600"/>
              </a:spcBef>
              <a:spcAft>
                <a:spcPts val="600"/>
              </a:spcAft>
            </a:pPr>
            <a:r>
              <a:rPr lang="en-US" sz="1600" dirty="0">
                <a:latin typeface="Arial" panose="020B0604020202020204" pitchFamily="34" charset="0"/>
                <a:cs typeface="Arial" panose="020B0604020202020204" pitchFamily="34" charset="0"/>
              </a:rPr>
              <a:t>If we consider the flow data from the </a:t>
            </a:r>
            <a:r>
              <a:rPr lang="en-GB" sz="1600" dirty="0" err="1">
                <a:latin typeface="Arial" panose="020B0604020202020204" pitchFamily="34" charset="0"/>
                <a:cs typeface="Arial" panose="020B0604020202020204" pitchFamily="34" charset="0"/>
              </a:rPr>
              <a:t>Mohyliv-Podilsky</a:t>
            </a:r>
            <a:r>
              <a:rPr lang="en-GB" sz="1600" dirty="0">
                <a:latin typeface="Arial" panose="020B0604020202020204" pitchFamily="34" charset="0"/>
                <a:cs typeface="Arial" panose="020B0604020202020204" pitchFamily="34" charset="0"/>
              </a:rPr>
              <a:t> gauging station (1950-2010), this mean monthly flow was not attained in 33 out of 366 months in the period September to February, i.e., 1 out of 11 months</a:t>
            </a:r>
            <a:r>
              <a:rPr lang="en-US" sz="1400" dirty="0">
                <a:latin typeface="Arial" panose="020B0604020202020204" pitchFamily="34" charset="0"/>
                <a:cs typeface="Arial" panose="020B0604020202020204" pitchFamily="34" charset="0"/>
              </a:rPr>
              <a:t> (and 42 out of a total 732 months, 1 out of 17 months, if we consider the whole period).</a:t>
            </a:r>
            <a:endParaRPr lang="en-US" sz="12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F25845E7-20DE-E944-A549-6D163FE2759D}"/>
              </a:ext>
            </a:extLst>
          </p:cNvPr>
          <p:cNvSpPr txBox="1"/>
          <p:nvPr/>
        </p:nvSpPr>
        <p:spPr>
          <a:xfrm>
            <a:off x="3859283" y="374864"/>
            <a:ext cx="2634054"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The issue of low flows</a:t>
            </a:r>
          </a:p>
        </p:txBody>
      </p:sp>
      <p:pic>
        <p:nvPicPr>
          <p:cNvPr id="5" name="Picture 4">
            <a:extLst>
              <a:ext uri="{FF2B5EF4-FFF2-40B4-BE49-F238E27FC236}">
                <a16:creationId xmlns:a16="http://schemas.microsoft.com/office/drawing/2014/main" id="{D91DC448-FE4A-4A48-B68E-F1F955121050}"/>
              </a:ext>
            </a:extLst>
          </p:cNvPr>
          <p:cNvPicPr/>
          <p:nvPr/>
        </p:nvPicPr>
        <p:blipFill>
          <a:blip r:embed="rId2"/>
          <a:stretch>
            <a:fillRect/>
          </a:stretch>
        </p:blipFill>
        <p:spPr>
          <a:xfrm>
            <a:off x="4572000" y="4222562"/>
            <a:ext cx="6248400" cy="2483038"/>
          </a:xfrm>
          <a:prstGeom prst="rect">
            <a:avLst/>
          </a:prstGeom>
        </p:spPr>
      </p:pic>
    </p:spTree>
    <p:extLst>
      <p:ext uri="{BB962C8B-B14F-4D97-AF65-F5344CB8AC3E}">
        <p14:creationId xmlns:p14="http://schemas.microsoft.com/office/powerpoint/2010/main" val="34215561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55E5072-F19D-B543-9F42-6253D92E5945}"/>
              </a:ext>
            </a:extLst>
          </p:cNvPr>
          <p:cNvSpPr txBox="1"/>
          <p:nvPr/>
        </p:nvSpPr>
        <p:spPr>
          <a:xfrm>
            <a:off x="1493520" y="1023769"/>
            <a:ext cx="9525000" cy="1077218"/>
          </a:xfrm>
          <a:prstGeom prst="rect">
            <a:avLst/>
          </a:prstGeom>
          <a:noFill/>
        </p:spPr>
        <p:txBody>
          <a:bodyPr wrap="square" rtlCol="0">
            <a:spAutoFit/>
          </a:bodyPr>
          <a:lstStyle/>
          <a:p>
            <a:pPr algn="just">
              <a:spcBef>
                <a:spcPts val="600"/>
              </a:spcBef>
              <a:spcAft>
                <a:spcPts val="600"/>
              </a:spcAft>
            </a:pPr>
            <a:r>
              <a:rPr lang="en-GB" sz="1600" dirty="0">
                <a:latin typeface="Arial" panose="020B0604020202020204" pitchFamily="34" charset="0"/>
                <a:cs typeface="Arial" panose="020B0604020202020204" pitchFamily="34" charset="0"/>
              </a:rPr>
              <a:t>But, most of all, it should be considered that, for the period 1986 to 2010, when the Dniestrovski 1 HPP and reservoir were already in operation, this mean monthly flow was exceeded in each and every month, which represents a benefit for all downstream water users and for the environment.</a:t>
            </a:r>
            <a:r>
              <a:rPr lang="en-US" sz="1600" dirty="0">
                <a:latin typeface="Arial" panose="020B0604020202020204" pitchFamily="34" charset="0"/>
                <a:cs typeface="Arial" panose="020B0604020202020204" pitchFamily="34" charset="0"/>
              </a:rPr>
              <a:t> Anyhow, for prudential reasons a 99% probability of exceedance should be considered.</a:t>
            </a:r>
          </a:p>
        </p:txBody>
      </p:sp>
      <p:sp>
        <p:nvSpPr>
          <p:cNvPr id="4" name="TextBox 3">
            <a:extLst>
              <a:ext uri="{FF2B5EF4-FFF2-40B4-BE49-F238E27FC236}">
                <a16:creationId xmlns:a16="http://schemas.microsoft.com/office/drawing/2014/main" id="{F25845E7-20DE-E944-A549-6D163FE2759D}"/>
              </a:ext>
            </a:extLst>
          </p:cNvPr>
          <p:cNvSpPr txBox="1"/>
          <p:nvPr/>
        </p:nvSpPr>
        <p:spPr>
          <a:xfrm>
            <a:off x="3859283" y="374864"/>
            <a:ext cx="2634054"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The issue of low flows</a:t>
            </a:r>
          </a:p>
        </p:txBody>
      </p:sp>
      <p:pic>
        <p:nvPicPr>
          <p:cNvPr id="6" name="Picture 5">
            <a:extLst>
              <a:ext uri="{FF2B5EF4-FFF2-40B4-BE49-F238E27FC236}">
                <a16:creationId xmlns:a16="http://schemas.microsoft.com/office/drawing/2014/main" id="{4D7F4957-4C56-E64B-918C-76E169983A69}"/>
              </a:ext>
            </a:extLst>
          </p:cNvPr>
          <p:cNvPicPr/>
          <p:nvPr/>
        </p:nvPicPr>
        <p:blipFill>
          <a:blip r:embed="rId2"/>
          <a:stretch>
            <a:fillRect/>
          </a:stretch>
        </p:blipFill>
        <p:spPr>
          <a:xfrm>
            <a:off x="2348816" y="2109468"/>
            <a:ext cx="7322110" cy="3092981"/>
          </a:xfrm>
          <a:prstGeom prst="rect">
            <a:avLst/>
          </a:prstGeom>
        </p:spPr>
      </p:pic>
      <p:sp>
        <p:nvSpPr>
          <p:cNvPr id="7" name="TextBox 6">
            <a:extLst>
              <a:ext uri="{FF2B5EF4-FFF2-40B4-BE49-F238E27FC236}">
                <a16:creationId xmlns:a16="http://schemas.microsoft.com/office/drawing/2014/main" id="{2092A9AC-4BD0-6E4B-AF1D-5DA16071F742}"/>
              </a:ext>
            </a:extLst>
          </p:cNvPr>
          <p:cNvSpPr txBox="1"/>
          <p:nvPr/>
        </p:nvSpPr>
        <p:spPr>
          <a:xfrm>
            <a:off x="1325880" y="5518112"/>
            <a:ext cx="9692640" cy="830997"/>
          </a:xfrm>
          <a:prstGeom prst="rect">
            <a:avLst/>
          </a:prstGeom>
          <a:noFill/>
        </p:spPr>
        <p:txBody>
          <a:bodyPr wrap="square" rtlCol="0">
            <a:spAutoFit/>
          </a:bodyPr>
          <a:lstStyle/>
          <a:p>
            <a:pPr algn="just">
              <a:spcBef>
                <a:spcPts val="600"/>
              </a:spcBef>
              <a:spcAft>
                <a:spcPts val="600"/>
              </a:spcAft>
            </a:pPr>
            <a:r>
              <a:rPr lang="en-GB" sz="1600" dirty="0">
                <a:latin typeface="Arial" panose="020B0604020202020204" pitchFamily="34" charset="0"/>
                <a:cs typeface="Arial" panose="020B0604020202020204" pitchFamily="34" charset="0"/>
              </a:rPr>
              <a:t>In the Figure it can also be seen that even the 130 m3/s average monthly flow was exceeded almost every month since the starting of the operation in Dniestrovski HPP 2 and reservoir, which was not the case before.</a:t>
            </a:r>
            <a:r>
              <a:rPr lang="en-US" sz="1600" dirty="0">
                <a:latin typeface="Arial" panose="020B0604020202020204" pitchFamily="34" charset="0"/>
                <a:cs typeface="Arial" panose="020B0604020202020204" pitchFamily="34" charset="0"/>
              </a:rPr>
              <a:t>  </a:t>
            </a:r>
            <a:r>
              <a:rPr lang="en-US" sz="1600" b="1" dirty="0">
                <a:latin typeface="Arial" panose="020B0604020202020204" pitchFamily="34" charset="0"/>
                <a:cs typeface="Arial" panose="020B0604020202020204" pitchFamily="34" charset="0"/>
              </a:rPr>
              <a:t>Once again, a probability of exceedance should be considered, 84% being proposed.</a:t>
            </a:r>
          </a:p>
        </p:txBody>
      </p:sp>
    </p:spTree>
    <p:extLst>
      <p:ext uri="{BB962C8B-B14F-4D97-AF65-F5344CB8AC3E}">
        <p14:creationId xmlns:p14="http://schemas.microsoft.com/office/powerpoint/2010/main" val="10974992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2C680FC-E720-7A4F-9AC3-4AF6B85DF09B}"/>
              </a:ext>
            </a:extLst>
          </p:cNvPr>
          <p:cNvSpPr txBox="1"/>
          <p:nvPr/>
        </p:nvSpPr>
        <p:spPr>
          <a:xfrm>
            <a:off x="774535" y="982036"/>
            <a:ext cx="9878950" cy="5139869"/>
          </a:xfrm>
          <a:prstGeom prst="rect">
            <a:avLst/>
          </a:prstGeom>
          <a:noFill/>
        </p:spPr>
        <p:txBody>
          <a:bodyPr wrap="square" rtlCol="0">
            <a:spAutoFit/>
          </a:bodyPr>
          <a:lstStyle/>
          <a:p>
            <a:pPr algn="just">
              <a:spcBef>
                <a:spcPts val="600"/>
              </a:spcBef>
            </a:pPr>
            <a:r>
              <a:rPr lang="en-US" sz="1600" dirty="0">
                <a:latin typeface="Arial" panose="020B0604020202020204" pitchFamily="34" charset="0"/>
                <a:cs typeface="Arial" panose="020B0604020202020204" pitchFamily="34" charset="0"/>
              </a:rPr>
              <a:t>Several issues have been referred to by the stakeholders, such as:</a:t>
            </a:r>
          </a:p>
          <a:p>
            <a:pPr marL="742950" lvl="1" indent="-285750" algn="just">
              <a:spcBef>
                <a:spcPts val="600"/>
              </a:spcBef>
              <a:buFont typeface="Arial" panose="020B0604020202020204" pitchFamily="34" charset="0"/>
              <a:buChar char="•"/>
            </a:pPr>
            <a:r>
              <a:rPr lang="en-US" sz="1600" dirty="0">
                <a:latin typeface="Arial" panose="020B0604020202020204" pitchFamily="34" charset="0"/>
                <a:cs typeface="Arial" panose="020B0604020202020204" pitchFamily="34" charset="0"/>
              </a:rPr>
              <a:t>Short term flows immediately downstream of Dniestrovski 2 dam.</a:t>
            </a:r>
          </a:p>
          <a:p>
            <a:pPr lvl="3" algn="just">
              <a:spcBef>
                <a:spcPts val="600"/>
              </a:spcBef>
            </a:pPr>
            <a:r>
              <a:rPr lang="en-US" sz="1600" dirty="0">
                <a:latin typeface="Arial" panose="020B0604020202020204" pitchFamily="34" charset="0"/>
                <a:cs typeface="Arial" panose="020B0604020202020204" pitchFamily="34" charset="0"/>
              </a:rPr>
              <a:t>This is something that impacts the 10-20 km immediately downstream and an issue that has no easy solution; the flow is naturally routed in the river’s channel and the peaks are attenuated; hydraulic models can be used to simulate and assess the routing in the channel and the results used to improve the way Dniestrovski HPP-2 is run;  </a:t>
            </a:r>
          </a:p>
          <a:p>
            <a:pPr marL="742950" lvl="1" indent="-285750" algn="just">
              <a:spcBef>
                <a:spcPts val="600"/>
              </a:spcBef>
              <a:buFont typeface="Arial" panose="020B0604020202020204" pitchFamily="34" charset="0"/>
              <a:buChar char="•"/>
            </a:pPr>
            <a:r>
              <a:rPr lang="en-US" sz="1600" dirty="0">
                <a:latin typeface="Arial" panose="020B0604020202020204" pitchFamily="34" charset="0"/>
                <a:cs typeface="Arial" panose="020B0604020202020204" pitchFamily="34" charset="0"/>
              </a:rPr>
              <a:t>Water temperature – we are not sure that such an issue may be tackled with, as the dam is not equipped with intakes at different levels, but eventually an expert should be consulted.</a:t>
            </a:r>
            <a:endParaRPr lang="ru-RU" sz="1600" dirty="0">
              <a:latin typeface="Arial" panose="020B0604020202020204" pitchFamily="34" charset="0"/>
              <a:cs typeface="Arial" panose="020B0604020202020204" pitchFamily="34" charset="0"/>
            </a:endParaRPr>
          </a:p>
          <a:p>
            <a:pPr marL="742950" lvl="1" indent="-285750" algn="just">
              <a:spcBef>
                <a:spcPts val="600"/>
              </a:spcBef>
              <a:buFont typeface="Arial" panose="020B0604020202020204" pitchFamily="34" charset="0"/>
              <a:buChar char="•"/>
            </a:pPr>
            <a:r>
              <a:rPr lang="en-US" sz="1600" dirty="0">
                <a:latin typeface="Arial" panose="020B0604020202020204" pitchFamily="34" charset="0"/>
                <a:cs typeface="Arial" panose="020B0604020202020204" pitchFamily="34" charset="0"/>
              </a:rPr>
              <a:t>Smooth discharge during a day should be addressed and monitored (UHE Co should regularly upload hourly discharge to its website)</a:t>
            </a:r>
          </a:p>
          <a:p>
            <a:pPr marL="742950" lvl="1" indent="-285750" algn="just">
              <a:spcBef>
                <a:spcPts val="600"/>
              </a:spcBef>
              <a:buFont typeface="Arial" panose="020B0604020202020204" pitchFamily="34" charset="0"/>
              <a:buChar char="•"/>
            </a:pPr>
            <a:r>
              <a:rPr lang="en-US" sz="1600" dirty="0">
                <a:latin typeface="Arial" panose="020B0604020202020204" pitchFamily="34" charset="0"/>
                <a:cs typeface="Arial" panose="020B0604020202020204" pitchFamily="34" charset="0"/>
              </a:rPr>
              <a:t>Timely exchange of information (DCR, Dubasary, Odessa); we are aware that the exchange of information is already taking place but it can be improved for the benefit of all parties.</a:t>
            </a:r>
          </a:p>
          <a:p>
            <a:pPr marL="742950" lvl="1" indent="-285750" algn="just">
              <a:spcBef>
                <a:spcPts val="600"/>
              </a:spcBef>
              <a:buFont typeface="Arial" panose="020B0604020202020204" pitchFamily="34" charset="0"/>
              <a:buChar char="•"/>
            </a:pPr>
            <a:r>
              <a:rPr lang="en-US" sz="1600" dirty="0">
                <a:latin typeface="Arial" panose="020B0604020202020204" pitchFamily="34" charset="0"/>
                <a:cs typeface="Arial" panose="020B0604020202020204" pitchFamily="34" charset="0"/>
              </a:rPr>
              <a:t>But the last word in what concerns the implementation of these rules and the management of the cascade is to </a:t>
            </a:r>
            <a:r>
              <a:rPr lang="en-US" sz="1600" dirty="0" err="1">
                <a:latin typeface="Arial" panose="020B0604020202020204" pitchFamily="34" charset="0"/>
                <a:cs typeface="Arial" panose="020B0604020202020204" pitchFamily="34" charset="0"/>
              </a:rPr>
              <a:t>Ukrhydroenergo</a:t>
            </a:r>
            <a:r>
              <a:rPr lang="en-US" sz="1600" dirty="0">
                <a:latin typeface="Arial" panose="020B0604020202020204" pitchFamily="34" charset="0"/>
                <a:cs typeface="Arial" panose="020B0604020202020204" pitchFamily="34" charset="0"/>
              </a:rPr>
              <a:t>, as whatever, good or bad, may come out from it is the responsibility of the company; </a:t>
            </a:r>
          </a:p>
          <a:p>
            <a:pPr marL="742950" lvl="1" indent="-285750" algn="just">
              <a:spcBef>
                <a:spcPts val="600"/>
              </a:spcBef>
              <a:buFont typeface="Arial" panose="020B0604020202020204" pitchFamily="34" charset="0"/>
              <a:buChar char="•"/>
            </a:pPr>
            <a:r>
              <a:rPr lang="en-US" sz="1600" dirty="0">
                <a:latin typeface="Arial" panose="020B0604020202020204" pitchFamily="34" charset="0"/>
                <a:cs typeface="Arial" panose="020B0604020202020204" pitchFamily="34" charset="0"/>
              </a:rPr>
              <a:t>A Methodology for non-compliance could be develop upon mutual agreement of the Parties.</a:t>
            </a:r>
          </a:p>
          <a:p>
            <a:pPr marL="14288" lvl="2" algn="just">
              <a:spcBef>
                <a:spcPts val="600"/>
              </a:spcBef>
            </a:pPr>
            <a:r>
              <a:rPr lang="en-US" sz="1600" dirty="0">
                <a:latin typeface="Arial" panose="020B0604020202020204" pitchFamily="34" charset="0"/>
                <a:cs typeface="Arial" panose="020B0604020202020204" pitchFamily="34" charset="0"/>
              </a:rPr>
              <a:t>Other comments such as the way the document should be presented, the need for further definitions and other such comments may be considered in the updated rules final document.</a:t>
            </a:r>
          </a:p>
        </p:txBody>
      </p:sp>
      <p:sp>
        <p:nvSpPr>
          <p:cNvPr id="4" name="TextBox 3">
            <a:extLst>
              <a:ext uri="{FF2B5EF4-FFF2-40B4-BE49-F238E27FC236}">
                <a16:creationId xmlns:a16="http://schemas.microsoft.com/office/drawing/2014/main" id="{EF0899EA-4132-0545-9CF0-44600F7C3714}"/>
              </a:ext>
            </a:extLst>
          </p:cNvPr>
          <p:cNvSpPr txBox="1"/>
          <p:nvPr/>
        </p:nvSpPr>
        <p:spPr>
          <a:xfrm>
            <a:off x="2973516" y="359624"/>
            <a:ext cx="5480988"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More frequent issues raised by the stakeholders</a:t>
            </a:r>
          </a:p>
        </p:txBody>
      </p:sp>
    </p:spTree>
    <p:extLst>
      <p:ext uri="{BB962C8B-B14F-4D97-AF65-F5344CB8AC3E}">
        <p14:creationId xmlns:p14="http://schemas.microsoft.com/office/powerpoint/2010/main" val="11922952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AEA881E-56D5-5A40-88E6-2ECC05967390}"/>
              </a:ext>
            </a:extLst>
          </p:cNvPr>
          <p:cNvSpPr txBox="1"/>
          <p:nvPr/>
        </p:nvSpPr>
        <p:spPr>
          <a:xfrm>
            <a:off x="4524332" y="178955"/>
            <a:ext cx="2557110"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The Dniester cascade</a:t>
            </a:r>
          </a:p>
        </p:txBody>
      </p:sp>
      <p:pic>
        <p:nvPicPr>
          <p:cNvPr id="9" name="Picture 8">
            <a:extLst>
              <a:ext uri="{FF2B5EF4-FFF2-40B4-BE49-F238E27FC236}">
                <a16:creationId xmlns:a16="http://schemas.microsoft.com/office/drawing/2014/main" id="{43225251-1521-294C-9386-DCC44E0C497F}"/>
              </a:ext>
            </a:extLst>
          </p:cNvPr>
          <p:cNvPicPr/>
          <p:nvPr/>
        </p:nvPicPr>
        <p:blipFill>
          <a:blip r:embed="rId2"/>
          <a:stretch>
            <a:fillRect/>
          </a:stretch>
        </p:blipFill>
        <p:spPr>
          <a:xfrm>
            <a:off x="4555956" y="2477767"/>
            <a:ext cx="7088314" cy="3906991"/>
          </a:xfrm>
          <a:prstGeom prst="rect">
            <a:avLst/>
          </a:prstGeom>
          <a:ln>
            <a:solidFill>
              <a:schemeClr val="tx1"/>
            </a:solidFill>
          </a:ln>
        </p:spPr>
      </p:pic>
      <p:pic>
        <p:nvPicPr>
          <p:cNvPr id="10" name="Рисунок 119" descr="C:\Users\semenykha.DECGRT\Desktop\Безымянный10.png">
            <a:extLst>
              <a:ext uri="{FF2B5EF4-FFF2-40B4-BE49-F238E27FC236}">
                <a16:creationId xmlns:a16="http://schemas.microsoft.com/office/drawing/2014/main" id="{F5512B06-D17F-4E49-8291-3F85468096C0}"/>
              </a:ext>
            </a:extLst>
          </p:cNvPr>
          <p:cNvPicPr/>
          <p:nvPr/>
        </p:nvPicPr>
        <p:blipFill rotWithShape="1">
          <a:blip r:embed="rId3" cstate="print">
            <a:extLst>
              <a:ext uri="{28A0092B-C50C-407E-A947-70E740481C1C}">
                <a14:useLocalDpi xmlns:a14="http://schemas.microsoft.com/office/drawing/2010/main" val="0"/>
              </a:ext>
            </a:extLst>
          </a:blip>
          <a:srcRect l="35599" t="4138" r="14300" b="1890"/>
          <a:stretch/>
        </p:blipFill>
        <p:spPr bwMode="auto">
          <a:xfrm>
            <a:off x="630567" y="2245894"/>
            <a:ext cx="3874860" cy="4203032"/>
          </a:xfrm>
          <a:prstGeom prst="snip1Rect">
            <a:avLst>
              <a:gd name="adj" fmla="val 42306"/>
            </a:avLst>
          </a:prstGeom>
          <a:noFill/>
          <a:ln>
            <a:noFill/>
          </a:ln>
          <a:extLst>
            <a:ext uri="{53640926-AAD7-44d8-BBD7-CCE9431645EC}">
              <a14:shadowObscured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 xmlns:mo="http://schemas.microsoft.com/office/mac/office/2008/main" xmlns:mv="urn:schemas-microsoft-com:mac:vml" xmlns:o="urn:schemas-microsoft-com:office:office" xmlns:v="urn:schemas-microsoft-com:vml" xmlns:w10="urn:schemas-microsoft-com:office:word" xmlns:w="http://schemas.openxmlformats.org/wordprocessingml/2006/main" xmlns:a14="http://schemas.microsoft.com/office/drawing/2010/main" xmlns:lc="http://schemas.openxmlformats.org/drawingml/2006/lockedCanvas"/>
            </a:ext>
          </a:extLst>
        </p:spPr>
      </p:pic>
      <p:sp>
        <p:nvSpPr>
          <p:cNvPr id="7" name="TextBox 6">
            <a:extLst>
              <a:ext uri="{FF2B5EF4-FFF2-40B4-BE49-F238E27FC236}">
                <a16:creationId xmlns:a16="http://schemas.microsoft.com/office/drawing/2014/main" id="{D03DBC2C-3637-C746-90EB-60001F7BD2EC}"/>
              </a:ext>
            </a:extLst>
          </p:cNvPr>
          <p:cNvSpPr txBox="1"/>
          <p:nvPr/>
        </p:nvSpPr>
        <p:spPr>
          <a:xfrm>
            <a:off x="971350" y="811422"/>
            <a:ext cx="10697786" cy="1569660"/>
          </a:xfrm>
          <a:prstGeom prst="rect">
            <a:avLst/>
          </a:prstGeom>
          <a:noFill/>
        </p:spPr>
        <p:txBody>
          <a:bodyPr wrap="square" rtlCol="0">
            <a:spAutoFit/>
          </a:bodyPr>
          <a:lstStyle/>
          <a:p>
            <a:pPr algn="just"/>
            <a:r>
              <a:rPr lang="en-GB" sz="1600" dirty="0">
                <a:latin typeface="Arial" panose="020B0604020202020204" pitchFamily="34" charset="0"/>
                <a:cs typeface="Arial" panose="020B0604020202020204" pitchFamily="34" charset="0"/>
              </a:rPr>
              <a:t>The scope of the assignment is the evaluation of the draft </a:t>
            </a:r>
            <a:r>
              <a:rPr lang="en-GB" sz="1600" i="1" dirty="0">
                <a:latin typeface="Arial" panose="020B0604020202020204" pitchFamily="34" charset="0"/>
                <a:cs typeface="Arial" panose="020B0604020202020204" pitchFamily="34" charset="0"/>
              </a:rPr>
              <a:t>Updated Regulations (UR) to Operate the Water Reservoirs of the HPP and PSPP Dniester Cascade</a:t>
            </a:r>
            <a:r>
              <a:rPr lang="en-GB" sz="1600" dirty="0">
                <a:latin typeface="Arial" panose="020B0604020202020204" pitchFamily="34" charset="0"/>
                <a:cs typeface="Arial" panose="020B0604020202020204" pitchFamily="34" charset="0"/>
              </a:rPr>
              <a:t>, which consist of, from upstream to downstream, a dam equipped with a hydropower plant (HPP) and a large reservoir, Dniestrovski 1 HPP, a pump storage power plant (PSPP), </a:t>
            </a:r>
            <a:r>
              <a:rPr lang="en-GB" sz="1600" dirty="0" err="1">
                <a:latin typeface="Arial" panose="020B0604020202020204" pitchFamily="34" charset="0"/>
                <a:cs typeface="Arial" panose="020B0604020202020204" pitchFamily="34" charset="0"/>
              </a:rPr>
              <a:t>Dniestrovskaya</a:t>
            </a:r>
            <a:r>
              <a:rPr lang="en-GB" sz="1600" dirty="0">
                <a:latin typeface="Arial" panose="020B0604020202020204" pitchFamily="34" charset="0"/>
                <a:cs typeface="Arial" panose="020B0604020202020204" pitchFamily="34" charset="0"/>
              </a:rPr>
              <a:t> PSPP, and a second dam, Dniestrovski 2, also equipped with a HPP, the PSPP using the reservoir thus created between the two main dams as the downstream reservoir, also referred herein as the buffer reservoir.</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774572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2C680FC-E720-7A4F-9AC3-4AF6B85DF09B}"/>
              </a:ext>
            </a:extLst>
          </p:cNvPr>
          <p:cNvSpPr txBox="1"/>
          <p:nvPr/>
        </p:nvSpPr>
        <p:spPr>
          <a:xfrm>
            <a:off x="1020150" y="903388"/>
            <a:ext cx="9878950" cy="2954655"/>
          </a:xfrm>
          <a:prstGeom prst="rect">
            <a:avLst/>
          </a:prstGeom>
          <a:noFill/>
        </p:spPr>
        <p:txBody>
          <a:bodyPr wrap="square" rtlCol="0">
            <a:spAutoFit/>
          </a:bodyPr>
          <a:lstStyle/>
          <a:p>
            <a:pPr algn="just">
              <a:spcBef>
                <a:spcPts val="600"/>
              </a:spcBef>
              <a:spcAft>
                <a:spcPts val="600"/>
              </a:spcAft>
            </a:pPr>
            <a:r>
              <a:rPr lang="en-US" sz="1600" dirty="0">
                <a:latin typeface="Arial" panose="020B0604020202020204" pitchFamily="34" charset="0"/>
                <a:cs typeface="Arial" panose="020B0604020202020204" pitchFamily="34" charset="0"/>
              </a:rPr>
              <a:t>Dubasary dam and power plant are situated in the Middle Dniester and are being operated now by the Transnistrian authorities as a run-of-the-river hydropower-only facility: The water coming from upstream that enters the reservoir is turbined downstream. This way the energy output of the HPP is </a:t>
            </a:r>
            <a:r>
              <a:rPr lang="en-US" sz="1600" dirty="0" err="1">
                <a:latin typeface="Arial" panose="020B0604020202020204" pitchFamily="34" charset="0"/>
                <a:cs typeface="Arial" panose="020B0604020202020204" pitchFamily="34" charset="0"/>
              </a:rPr>
              <a:t>maximised</a:t>
            </a:r>
            <a:r>
              <a:rPr lang="en-US" sz="1600" dirty="0">
                <a:latin typeface="Arial" panose="020B0604020202020204" pitchFamily="34" charset="0"/>
                <a:cs typeface="Arial" panose="020B0604020202020204" pitchFamily="34" charset="0"/>
              </a:rPr>
              <a:t> as the water level (and therefore the head) in the reservoir is kept at its highest (NHL 28 m).</a:t>
            </a:r>
          </a:p>
          <a:p>
            <a:r>
              <a:rPr lang="en-US" sz="1600" dirty="0">
                <a:latin typeface="Arial" panose="020B0604020202020204" pitchFamily="34" charset="0"/>
                <a:cs typeface="Arial" panose="020B0604020202020204" pitchFamily="34" charset="0"/>
              </a:rPr>
              <a:t>Even if this is not exactly as it is, the present use of the reservoir is limited by the intense siltation that took place in the past (the dam was built in 1950), that reduced the useful storage capacity from the initial 485 </a:t>
            </a:r>
            <a:r>
              <a:rPr lang="en-US" sz="1600" dirty="0" err="1">
                <a:latin typeface="Arial" panose="020B0604020202020204" pitchFamily="34" charset="0"/>
                <a:cs typeface="Arial" panose="020B0604020202020204" pitchFamily="34" charset="0"/>
              </a:rPr>
              <a:t>mln</a:t>
            </a:r>
            <a:r>
              <a:rPr lang="en-US" sz="1600" dirty="0">
                <a:latin typeface="Arial" panose="020B0604020202020204" pitchFamily="34" charset="0"/>
                <a:cs typeface="Arial" panose="020B0604020202020204" pitchFamily="34" charset="0"/>
              </a:rPr>
              <a:t> m3 to some 261 </a:t>
            </a:r>
            <a:r>
              <a:rPr lang="en-US" sz="1600" dirty="0" err="1">
                <a:latin typeface="Arial" panose="020B0604020202020204" pitchFamily="34" charset="0"/>
                <a:cs typeface="Arial" panose="020B0604020202020204" pitchFamily="34" charset="0"/>
              </a:rPr>
              <a:t>mln</a:t>
            </a:r>
            <a:r>
              <a:rPr lang="en-US" sz="1600" dirty="0">
                <a:latin typeface="Arial" panose="020B0604020202020204" pitchFamily="34" charset="0"/>
                <a:cs typeface="Arial" panose="020B0604020202020204" pitchFamily="34" charset="0"/>
              </a:rPr>
              <a:t> m3 that is its present estimated volume according to the information collected. </a:t>
            </a:r>
          </a:p>
          <a:p>
            <a:r>
              <a:rPr lang="ru-RU" sz="1600" dirty="0"/>
              <a:t> </a:t>
            </a:r>
            <a:r>
              <a:rPr lang="en-US" sz="1600" dirty="0">
                <a:latin typeface="Arial" panose="020B0604020202020204" pitchFamily="34" charset="0"/>
                <a:cs typeface="Arial" panose="020B0604020202020204" pitchFamily="34" charset="0"/>
              </a:rPr>
              <a:t>The reservoir can be used to facilitate water abstraction (stable water level), for some weekly regulation of flows (or deregulation!) and for a modicum of flood control (1000 m3/s represent some 86.4 </a:t>
            </a:r>
            <a:r>
              <a:rPr lang="en-US" sz="1600" dirty="0" err="1">
                <a:latin typeface="Arial" panose="020B0604020202020204" pitchFamily="34" charset="0"/>
                <a:cs typeface="Arial" panose="020B0604020202020204" pitchFamily="34" charset="0"/>
              </a:rPr>
              <a:t>mln</a:t>
            </a:r>
            <a:r>
              <a:rPr lang="en-US" sz="1600" dirty="0">
                <a:latin typeface="Arial" panose="020B0604020202020204" pitchFamily="34" charset="0"/>
                <a:cs typeface="Arial" panose="020B0604020202020204" pitchFamily="34" charset="0"/>
              </a:rPr>
              <a:t> m3 a day).</a:t>
            </a:r>
          </a:p>
          <a:p>
            <a:pPr algn="just">
              <a:spcBef>
                <a:spcPts val="600"/>
              </a:spcBef>
              <a:spcAft>
                <a:spcPts val="600"/>
              </a:spcAft>
            </a:pPr>
            <a:r>
              <a:rPr lang="en-US" sz="1600" dirty="0">
                <a:latin typeface="Arial" panose="020B0604020202020204" pitchFamily="34" charset="0"/>
                <a:cs typeface="Arial" panose="020B0604020202020204" pitchFamily="34" charset="0"/>
              </a:rPr>
              <a:t>Anyhow, some coordination between the Riparian should be attempted, as it would be for the benefit of everyone.</a:t>
            </a:r>
          </a:p>
        </p:txBody>
      </p:sp>
      <p:sp>
        <p:nvSpPr>
          <p:cNvPr id="4" name="TextBox 3">
            <a:extLst>
              <a:ext uri="{FF2B5EF4-FFF2-40B4-BE49-F238E27FC236}">
                <a16:creationId xmlns:a16="http://schemas.microsoft.com/office/drawing/2014/main" id="{EF0899EA-4132-0545-9CF0-44600F7C3714}"/>
              </a:ext>
            </a:extLst>
          </p:cNvPr>
          <p:cNvSpPr txBox="1"/>
          <p:nvPr/>
        </p:nvSpPr>
        <p:spPr>
          <a:xfrm>
            <a:off x="3903414" y="196218"/>
            <a:ext cx="3300904"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Dubasary dam and reservoir</a:t>
            </a:r>
          </a:p>
        </p:txBody>
      </p:sp>
      <p:sp>
        <p:nvSpPr>
          <p:cNvPr id="5" name="TextBox 4">
            <a:extLst>
              <a:ext uri="{FF2B5EF4-FFF2-40B4-BE49-F238E27FC236}">
                <a16:creationId xmlns:a16="http://schemas.microsoft.com/office/drawing/2014/main" id="{B80E71C2-7D23-3640-9324-E2D323426687}"/>
              </a:ext>
            </a:extLst>
          </p:cNvPr>
          <p:cNvSpPr txBox="1"/>
          <p:nvPr/>
        </p:nvSpPr>
        <p:spPr>
          <a:xfrm>
            <a:off x="3028231" y="4195881"/>
            <a:ext cx="4634602"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Planned upstream cascade of small HPP</a:t>
            </a:r>
          </a:p>
        </p:txBody>
      </p:sp>
      <p:sp>
        <p:nvSpPr>
          <p:cNvPr id="7" name="TextBox 6">
            <a:extLst>
              <a:ext uri="{FF2B5EF4-FFF2-40B4-BE49-F238E27FC236}">
                <a16:creationId xmlns:a16="http://schemas.microsoft.com/office/drawing/2014/main" id="{33909B39-DA1F-0547-B1DB-5877A63153DC}"/>
              </a:ext>
            </a:extLst>
          </p:cNvPr>
          <p:cNvSpPr txBox="1"/>
          <p:nvPr/>
        </p:nvSpPr>
        <p:spPr>
          <a:xfrm>
            <a:off x="1020150" y="4757019"/>
            <a:ext cx="9878950" cy="830997"/>
          </a:xfrm>
          <a:prstGeom prst="rect">
            <a:avLst/>
          </a:prstGeom>
          <a:noFill/>
        </p:spPr>
        <p:txBody>
          <a:bodyPr wrap="square" rtlCol="0">
            <a:spAutoFit/>
          </a:bodyPr>
          <a:lstStyle/>
          <a:p>
            <a:pPr algn="just">
              <a:spcBef>
                <a:spcPts val="600"/>
              </a:spcBef>
              <a:spcAft>
                <a:spcPts val="600"/>
              </a:spcAft>
            </a:pPr>
            <a:r>
              <a:rPr lang="en-US" sz="1600" dirty="0">
                <a:latin typeface="Arial" panose="020B0604020202020204" pitchFamily="34" charset="0"/>
                <a:cs typeface="Arial" panose="020B0604020202020204" pitchFamily="34" charset="0"/>
              </a:rPr>
              <a:t>It is clear that, previous to the decision to construct, an EIA should be performed according to EU legislation or Espoo and Aarhus Conventions (eventually a SEA, as this is a set of infrastructures in cascade and the cumulative impacts should not be neglected). .</a:t>
            </a:r>
          </a:p>
        </p:txBody>
      </p:sp>
    </p:spTree>
    <p:extLst>
      <p:ext uri="{BB962C8B-B14F-4D97-AF65-F5344CB8AC3E}">
        <p14:creationId xmlns:p14="http://schemas.microsoft.com/office/powerpoint/2010/main" val="6775691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2C680FC-E720-7A4F-9AC3-4AF6B85DF09B}"/>
              </a:ext>
            </a:extLst>
          </p:cNvPr>
          <p:cNvSpPr txBox="1"/>
          <p:nvPr/>
        </p:nvSpPr>
        <p:spPr>
          <a:xfrm>
            <a:off x="1022509" y="982036"/>
            <a:ext cx="9878950" cy="5246180"/>
          </a:xfrm>
          <a:prstGeom prst="rect">
            <a:avLst/>
          </a:prstGeom>
          <a:noFill/>
        </p:spPr>
        <p:txBody>
          <a:bodyPr wrap="square" rtlCol="0">
            <a:spAutoFit/>
          </a:bodyPr>
          <a:lstStyle/>
          <a:p>
            <a:pPr algn="just">
              <a:lnSpc>
                <a:spcPts val="2320"/>
              </a:lnSpc>
              <a:spcBef>
                <a:spcPts val="600"/>
              </a:spcBef>
              <a:spcAft>
                <a:spcPts val="600"/>
              </a:spcAft>
            </a:pPr>
            <a:r>
              <a:rPr lang="en-US" sz="1600" dirty="0">
                <a:latin typeface="Arial" panose="020B0604020202020204" pitchFamily="34" charset="0"/>
                <a:cs typeface="Arial" panose="020B0604020202020204" pitchFamily="34" charset="0"/>
              </a:rPr>
              <a:t>The scope of the Regulations is to impose rules for the operation in order to mitigate the negative impacts and enhance the positive ones. We believe the draft Regulations do contribute to reaching this objective but some improvements can be introduced for the benefit of the downstream stakeholders:</a:t>
            </a:r>
          </a:p>
          <a:p>
            <a:pPr marL="285750" indent="-285750" algn="just">
              <a:lnSpc>
                <a:spcPts val="2320"/>
              </a:lnSpc>
              <a:spcBef>
                <a:spcPts val="600"/>
              </a:spcBef>
              <a:spcAft>
                <a:spcPts val="600"/>
              </a:spcAft>
              <a:buFont typeface="Wingdings" pitchFamily="2" charset="2"/>
              <a:buChar char="§"/>
            </a:pPr>
            <a:r>
              <a:rPr lang="en-US" sz="1600" dirty="0">
                <a:latin typeface="Arial" panose="020B0604020202020204" pitchFamily="34" charset="0"/>
                <a:cs typeface="Arial" panose="020B0604020202020204" pitchFamily="34" charset="0"/>
              </a:rPr>
              <a:t>The priorities in what concerns the tasks to be fulfilled by the cascade as defined in the draft Regulations are in line with the concerns of most of the stakeholders that commented this issue and are in line with the international best practices in similar situations.</a:t>
            </a:r>
          </a:p>
          <a:p>
            <a:pPr marL="285750" indent="-285750" algn="just">
              <a:lnSpc>
                <a:spcPts val="2320"/>
              </a:lnSpc>
              <a:spcBef>
                <a:spcPts val="600"/>
              </a:spcBef>
              <a:spcAft>
                <a:spcPts val="600"/>
              </a:spcAft>
              <a:buFont typeface="Wingdings" pitchFamily="2" charset="2"/>
              <a:buChar char="§"/>
            </a:pPr>
            <a:r>
              <a:rPr lang="en-US" sz="1600" dirty="0">
                <a:latin typeface="Arial" panose="020B0604020202020204" pitchFamily="34" charset="0"/>
                <a:cs typeface="Arial" panose="020B0604020202020204" pitchFamily="34" charset="0"/>
              </a:rPr>
              <a:t>The reservoir operating curves that the dispatch must follow are as accurate as they can be, having in mind that it is not possible to enforce more binding conditions upon the operation of a hydraulic system whose </a:t>
            </a:r>
            <a:r>
              <a:rPr lang="en-US" sz="1600" dirty="0" err="1">
                <a:latin typeface="Arial" panose="020B0604020202020204" pitchFamily="34" charset="0"/>
                <a:cs typeface="Arial" panose="020B0604020202020204" pitchFamily="34" charset="0"/>
              </a:rPr>
              <a:t>behaviour</a:t>
            </a:r>
            <a:r>
              <a:rPr lang="en-US" sz="1600" dirty="0">
                <a:latin typeface="Arial" panose="020B0604020202020204" pitchFamily="34" charset="0"/>
                <a:cs typeface="Arial" panose="020B0604020202020204" pitchFamily="34" charset="0"/>
              </a:rPr>
              <a:t> is not predictable as it depends from the weather (random snowfall, rainfall, their quantity, spatial distribution and opportunity) and also from the demand (power and energy demand, demand of water for uses, etc., all of them the company does not control).</a:t>
            </a:r>
          </a:p>
          <a:p>
            <a:pPr marL="285750" indent="-285750" algn="just">
              <a:lnSpc>
                <a:spcPts val="2320"/>
              </a:lnSpc>
              <a:spcBef>
                <a:spcPts val="600"/>
              </a:spcBef>
              <a:spcAft>
                <a:spcPts val="600"/>
              </a:spcAft>
              <a:buFont typeface="Wingdings" pitchFamily="2" charset="2"/>
              <a:buChar char="§"/>
            </a:pPr>
            <a:r>
              <a:rPr lang="en-US" sz="1600" dirty="0">
                <a:latin typeface="Arial" panose="020B0604020202020204" pitchFamily="34" charset="0"/>
                <a:cs typeface="Arial" panose="020B0604020202020204" pitchFamily="34" charset="0"/>
              </a:rPr>
              <a:t>As for flood control the provisions are in line with the priorities defined, and it should not be forgotten that what has to be compared is not what best fulfils some stakeholders’ wishes (no floods at all but some high flows during the spring and summer) but the reduction in flood peak flows that can be obtained by correctly operating the infrastructures in the cascade. Several days forecast will probably not bring the expected benefits but should be tried.</a:t>
            </a:r>
          </a:p>
        </p:txBody>
      </p:sp>
      <p:sp>
        <p:nvSpPr>
          <p:cNvPr id="4" name="TextBox 3">
            <a:extLst>
              <a:ext uri="{FF2B5EF4-FFF2-40B4-BE49-F238E27FC236}">
                <a16:creationId xmlns:a16="http://schemas.microsoft.com/office/drawing/2014/main" id="{EF0899EA-4132-0545-9CF0-44600F7C3714}"/>
              </a:ext>
            </a:extLst>
          </p:cNvPr>
          <p:cNvSpPr txBox="1"/>
          <p:nvPr/>
        </p:nvSpPr>
        <p:spPr>
          <a:xfrm>
            <a:off x="4585339" y="390621"/>
            <a:ext cx="1569660"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Conclusions</a:t>
            </a:r>
          </a:p>
        </p:txBody>
      </p:sp>
    </p:spTree>
    <p:extLst>
      <p:ext uri="{BB962C8B-B14F-4D97-AF65-F5344CB8AC3E}">
        <p14:creationId xmlns:p14="http://schemas.microsoft.com/office/powerpoint/2010/main" val="11596886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2C680FC-E720-7A4F-9AC3-4AF6B85DF09B}"/>
              </a:ext>
            </a:extLst>
          </p:cNvPr>
          <p:cNvSpPr txBox="1"/>
          <p:nvPr/>
        </p:nvSpPr>
        <p:spPr>
          <a:xfrm>
            <a:off x="1022509" y="982036"/>
            <a:ext cx="9878950" cy="4217052"/>
          </a:xfrm>
          <a:prstGeom prst="rect">
            <a:avLst/>
          </a:prstGeom>
          <a:noFill/>
        </p:spPr>
        <p:txBody>
          <a:bodyPr wrap="square" rtlCol="0">
            <a:spAutoFit/>
          </a:bodyPr>
          <a:lstStyle/>
          <a:p>
            <a:pPr lvl="0">
              <a:lnSpc>
                <a:spcPts val="2360"/>
              </a:lnSpc>
              <a:spcBef>
                <a:spcPts val="600"/>
              </a:spcBef>
              <a:spcAft>
                <a:spcPts val="600"/>
              </a:spcAft>
            </a:pPr>
            <a:r>
              <a:rPr lang="en-US" dirty="0"/>
              <a:t>As for recommendations, we offer the following</a:t>
            </a:r>
            <a:r>
              <a:rPr lang="en-US" sz="1600" dirty="0"/>
              <a:t>:</a:t>
            </a:r>
          </a:p>
          <a:p>
            <a:pPr marL="285750" lvl="0" indent="-285750">
              <a:lnSpc>
                <a:spcPts val="2360"/>
              </a:lnSpc>
              <a:spcBef>
                <a:spcPts val="600"/>
              </a:spcBef>
              <a:spcAft>
                <a:spcPts val="600"/>
              </a:spcAft>
              <a:buFont typeface="Wingdings" pitchFamily="2" charset="2"/>
              <a:buChar char="§"/>
            </a:pPr>
            <a:r>
              <a:rPr lang="en-GB" sz="1600" dirty="0">
                <a:latin typeface="Arial" panose="020B0604020202020204" pitchFamily="34" charset="0"/>
                <a:cs typeface="Arial" panose="020B0604020202020204" pitchFamily="34" charset="0"/>
              </a:rPr>
              <a:t>The issue of spring flows being in the order of 700-750 m3/s for several days as was the case almost every year in pristine conditions to cope with the environmental requirements downstream should be considered </a:t>
            </a:r>
            <a:r>
              <a:rPr lang="en-US" sz="1600" dirty="0">
                <a:latin typeface="Arial" panose="020B0604020202020204" pitchFamily="34" charset="0"/>
                <a:cs typeface="Arial" panose="020B0604020202020204" pitchFamily="34" charset="0"/>
              </a:rPr>
              <a:t>at least </a:t>
            </a:r>
            <a:r>
              <a:rPr lang="en-US" sz="1600" b="1" dirty="0">
                <a:latin typeface="Arial" panose="020B0604020202020204" pitchFamily="34" charset="0"/>
                <a:cs typeface="Arial" panose="020B0604020202020204" pitchFamily="34" charset="0"/>
              </a:rPr>
              <a:t>once in a few years </a:t>
            </a:r>
            <a:r>
              <a:rPr lang="en-GB" sz="1600" dirty="0">
                <a:latin typeface="Arial" panose="020B0604020202020204" pitchFamily="34" charset="0"/>
                <a:cs typeface="Arial" panose="020B0604020202020204" pitchFamily="34" charset="0"/>
              </a:rPr>
              <a:t>(regular flooding of flood plains should be sought). The Protocol that was agreed upon by the relevant stakeholders in April 2018 seems to be a good starting point for future situations, as a procedure for deciding on these issues.</a:t>
            </a:r>
            <a:endParaRPr lang="en-US" sz="1600" dirty="0">
              <a:latin typeface="Arial" panose="020B0604020202020204" pitchFamily="34" charset="0"/>
              <a:cs typeface="Arial" panose="020B0604020202020204" pitchFamily="34" charset="0"/>
            </a:endParaRPr>
          </a:p>
          <a:p>
            <a:pPr marL="285750" lvl="0" indent="-285750">
              <a:lnSpc>
                <a:spcPts val="2360"/>
              </a:lnSpc>
              <a:spcBef>
                <a:spcPts val="600"/>
              </a:spcBef>
              <a:spcAft>
                <a:spcPts val="600"/>
              </a:spcAft>
              <a:buFont typeface="Wingdings" pitchFamily="2" charset="2"/>
              <a:buChar char="§"/>
            </a:pPr>
            <a:r>
              <a:rPr lang="en-GB" sz="1600" dirty="0">
                <a:latin typeface="Arial" panose="020B0604020202020204" pitchFamily="34" charset="0"/>
                <a:cs typeface="Arial" panose="020B0604020202020204" pitchFamily="34" charset="0"/>
              </a:rPr>
              <a:t>With regards to the minimum flows under 99% probability , the 100 m3/s that are inscribed in the Regulations seem good and should be sought as a rule (and apparently this is not a problem for the running of the cascade, as it is something that is already being done). </a:t>
            </a:r>
            <a:endParaRPr lang="en-US" sz="1600" dirty="0">
              <a:latin typeface="Arial" panose="020B0604020202020204" pitchFamily="34" charset="0"/>
              <a:cs typeface="Arial" panose="020B0604020202020204" pitchFamily="34" charset="0"/>
            </a:endParaRPr>
          </a:p>
          <a:p>
            <a:pPr marL="285750" lvl="0" indent="-285750">
              <a:lnSpc>
                <a:spcPts val="2360"/>
              </a:lnSpc>
              <a:spcBef>
                <a:spcPts val="600"/>
              </a:spcBef>
              <a:spcAft>
                <a:spcPts val="600"/>
              </a:spcAft>
              <a:buFont typeface="Wingdings" pitchFamily="2" charset="2"/>
              <a:buChar char="§"/>
            </a:pPr>
            <a:r>
              <a:rPr lang="en-GB" sz="1600" dirty="0">
                <a:latin typeface="Arial" panose="020B0604020202020204" pitchFamily="34" charset="0"/>
                <a:cs typeface="Arial" panose="020B0604020202020204" pitchFamily="34" charset="0"/>
              </a:rPr>
              <a:t>It is recommended to have the conditions and responsibilities for emergency operation of the HPP in the cascade to be further clarified: in what circumstances this can take place and who takes the decision (3.3.1.7 in the draft Regulations).</a:t>
            </a:r>
            <a:endParaRPr lang="en-US" sz="16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EF0899EA-4132-0545-9CF0-44600F7C3714}"/>
              </a:ext>
            </a:extLst>
          </p:cNvPr>
          <p:cNvSpPr txBox="1"/>
          <p:nvPr/>
        </p:nvSpPr>
        <p:spPr>
          <a:xfrm>
            <a:off x="4585339" y="390621"/>
            <a:ext cx="2249334"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Recommendations</a:t>
            </a:r>
          </a:p>
        </p:txBody>
      </p:sp>
    </p:spTree>
    <p:extLst>
      <p:ext uri="{BB962C8B-B14F-4D97-AF65-F5344CB8AC3E}">
        <p14:creationId xmlns:p14="http://schemas.microsoft.com/office/powerpoint/2010/main" val="7300561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2C680FC-E720-7A4F-9AC3-4AF6B85DF09B}"/>
              </a:ext>
            </a:extLst>
          </p:cNvPr>
          <p:cNvSpPr txBox="1"/>
          <p:nvPr/>
        </p:nvSpPr>
        <p:spPr>
          <a:xfrm>
            <a:off x="1022509" y="982036"/>
            <a:ext cx="9878950" cy="4370940"/>
          </a:xfrm>
          <a:prstGeom prst="rect">
            <a:avLst/>
          </a:prstGeom>
          <a:noFill/>
        </p:spPr>
        <p:txBody>
          <a:bodyPr wrap="square" rtlCol="0">
            <a:spAutoFit/>
          </a:bodyPr>
          <a:lstStyle/>
          <a:p>
            <a:pPr marL="285750" lvl="0" indent="-285750">
              <a:lnSpc>
                <a:spcPts val="2360"/>
              </a:lnSpc>
              <a:spcBef>
                <a:spcPts val="600"/>
              </a:spcBef>
              <a:spcAft>
                <a:spcPts val="600"/>
              </a:spcAft>
              <a:buFont typeface="Wingdings" pitchFamily="2" charset="2"/>
              <a:buChar char="§"/>
            </a:pPr>
            <a:r>
              <a:rPr lang="en-GB" sz="1600" dirty="0">
                <a:latin typeface="Arial" panose="020B0604020202020204" pitchFamily="34" charset="0"/>
                <a:cs typeface="Arial" panose="020B0604020202020204" pitchFamily="34" charset="0"/>
              </a:rPr>
              <a:t>A detailed description of the methodology and justification for the calculation of environmental and compensating outflows of water from reservoirs, based both on current run-off and current water </a:t>
            </a:r>
            <a:r>
              <a:rPr lang="en-GB" sz="1600" b="1" dirty="0">
                <a:latin typeface="Arial" panose="020B0604020202020204" pitchFamily="34" charset="0"/>
                <a:cs typeface="Arial" panose="020B0604020202020204" pitchFamily="34" charset="0"/>
              </a:rPr>
              <a:t>consumption, and considering the expected climate change</a:t>
            </a:r>
            <a:r>
              <a:rPr lang="en-GB" sz="1600" dirty="0">
                <a:latin typeface="Arial" panose="020B0604020202020204" pitchFamily="34" charset="0"/>
                <a:cs typeface="Arial" panose="020B0604020202020204" pitchFamily="34" charset="0"/>
              </a:rPr>
              <a:t>, at least in the coming decades, should be presented to the stakeholders (eventually included in the Regulations as an annex).</a:t>
            </a:r>
            <a:endParaRPr lang="en-US" sz="1600" dirty="0">
              <a:latin typeface="Arial" panose="020B0604020202020204" pitchFamily="34" charset="0"/>
              <a:cs typeface="Arial" panose="020B0604020202020204" pitchFamily="34" charset="0"/>
            </a:endParaRPr>
          </a:p>
          <a:p>
            <a:pPr marL="285750" lvl="0" indent="-285750">
              <a:lnSpc>
                <a:spcPts val="2360"/>
              </a:lnSpc>
              <a:spcBef>
                <a:spcPts val="600"/>
              </a:spcBef>
              <a:spcAft>
                <a:spcPts val="600"/>
              </a:spcAft>
              <a:buFont typeface="Wingdings" pitchFamily="2" charset="2"/>
              <a:buChar char="§"/>
            </a:pPr>
            <a:r>
              <a:rPr lang="en-GB" sz="1600" dirty="0">
                <a:latin typeface="Arial" panose="020B0604020202020204" pitchFamily="34" charset="0"/>
                <a:cs typeface="Arial" panose="020B0604020202020204" pitchFamily="34" charset="0"/>
              </a:rPr>
              <a:t>Because not only the operating rules for the cascade impact in the downstream flows, the authorities of all Riparian should meet to arrange a solution for the running of all relevant infrastructures, including Dubasary, so as to have timely flood alert and the needs of water users in the Lower Dniester being attended. </a:t>
            </a:r>
            <a:endParaRPr lang="en-US" sz="1600" dirty="0">
              <a:latin typeface="Arial" panose="020B0604020202020204" pitchFamily="34" charset="0"/>
              <a:cs typeface="Arial" panose="020B0604020202020204" pitchFamily="34" charset="0"/>
            </a:endParaRPr>
          </a:p>
          <a:p>
            <a:pPr marL="285750" lvl="0" indent="-285750">
              <a:lnSpc>
                <a:spcPts val="2360"/>
              </a:lnSpc>
              <a:spcBef>
                <a:spcPts val="600"/>
              </a:spcBef>
              <a:spcAft>
                <a:spcPts val="600"/>
              </a:spcAft>
              <a:buFont typeface="Wingdings" pitchFamily="2" charset="2"/>
              <a:buChar char="§"/>
            </a:pPr>
            <a:r>
              <a:rPr lang="en-GB" sz="1600" b="1" dirty="0">
                <a:latin typeface="Arial" panose="020B0604020202020204" pitchFamily="34" charset="0"/>
                <a:cs typeface="Arial" panose="020B0604020202020204" pitchFamily="34" charset="0"/>
              </a:rPr>
              <a:t>The issue of water levels at the intakes of Chisinau, Odessa and other water utilities should be addressed by the Riparian </a:t>
            </a:r>
            <a:r>
              <a:rPr lang="en-GB" sz="1600" dirty="0">
                <a:latin typeface="Arial" panose="020B0604020202020204" pitchFamily="34" charset="0"/>
                <a:cs typeface="Arial" panose="020B0604020202020204" pitchFamily="34" charset="0"/>
              </a:rPr>
              <a:t>in some detail. It seems to be mainly an issue of </a:t>
            </a:r>
            <a:r>
              <a:rPr lang="en-GB" sz="1600" b="1" dirty="0">
                <a:latin typeface="Arial" panose="020B0604020202020204" pitchFamily="34" charset="0"/>
                <a:cs typeface="Arial" panose="020B0604020202020204" pitchFamily="34" charset="0"/>
              </a:rPr>
              <a:t>water level in the river and not one of flows,</a:t>
            </a:r>
            <a:r>
              <a:rPr lang="en-GB" sz="1600" dirty="0">
                <a:latin typeface="Arial" panose="020B0604020202020204" pitchFamily="34" charset="0"/>
                <a:cs typeface="Arial" panose="020B0604020202020204" pitchFamily="34" charset="0"/>
              </a:rPr>
              <a:t> i.e., engineering solutions to increase the water level at the water intake may have to be considered (and there is little that can be achieved on this matter by changing the rules of operation of the cascade). </a:t>
            </a:r>
            <a:endParaRPr lang="en-US" sz="16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EF0899EA-4132-0545-9CF0-44600F7C3714}"/>
              </a:ext>
            </a:extLst>
          </p:cNvPr>
          <p:cNvSpPr txBox="1"/>
          <p:nvPr/>
        </p:nvSpPr>
        <p:spPr>
          <a:xfrm>
            <a:off x="4585339" y="390621"/>
            <a:ext cx="2249334"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Recommendations</a:t>
            </a:r>
          </a:p>
        </p:txBody>
      </p:sp>
    </p:spTree>
    <p:extLst>
      <p:ext uri="{BB962C8B-B14F-4D97-AF65-F5344CB8AC3E}">
        <p14:creationId xmlns:p14="http://schemas.microsoft.com/office/powerpoint/2010/main" val="17868468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2C680FC-E720-7A4F-9AC3-4AF6B85DF09B}"/>
              </a:ext>
            </a:extLst>
          </p:cNvPr>
          <p:cNvSpPr txBox="1"/>
          <p:nvPr/>
        </p:nvSpPr>
        <p:spPr>
          <a:xfrm>
            <a:off x="1022509" y="1195396"/>
            <a:ext cx="9878950" cy="4832605"/>
          </a:xfrm>
          <a:prstGeom prst="rect">
            <a:avLst/>
          </a:prstGeom>
          <a:noFill/>
        </p:spPr>
        <p:txBody>
          <a:bodyPr wrap="square" rtlCol="0">
            <a:spAutoFit/>
          </a:bodyPr>
          <a:lstStyle/>
          <a:p>
            <a:pPr marL="285750" lvl="0" indent="-285750">
              <a:lnSpc>
                <a:spcPts val="2360"/>
              </a:lnSpc>
              <a:spcBef>
                <a:spcPts val="600"/>
              </a:spcBef>
              <a:spcAft>
                <a:spcPts val="600"/>
              </a:spcAft>
              <a:buFont typeface="Wingdings" pitchFamily="2" charset="2"/>
              <a:buChar char="§"/>
            </a:pPr>
            <a:r>
              <a:rPr lang="en-GB" sz="1600" dirty="0">
                <a:latin typeface="Arial" panose="020B0604020202020204" pitchFamily="34" charset="0"/>
                <a:cs typeface="Arial" panose="020B0604020202020204" pitchFamily="34" charset="0"/>
              </a:rPr>
              <a:t>There seems to be some limitations on the use of the storage capacity of Dniestrovski 1 reservoir between water levels 121 m and 125 m (zone 1 in the dispatch operation curves) which is crucial for flood control. If this is the case these limitations should be removed so as to allow for flood routing.</a:t>
            </a:r>
            <a:endParaRPr lang="en-US" sz="1600" dirty="0">
              <a:latin typeface="Arial" panose="020B0604020202020204" pitchFamily="34" charset="0"/>
              <a:cs typeface="Arial" panose="020B0604020202020204" pitchFamily="34" charset="0"/>
            </a:endParaRPr>
          </a:p>
          <a:p>
            <a:pPr marL="285750" lvl="0" indent="-285750">
              <a:lnSpc>
                <a:spcPts val="2360"/>
              </a:lnSpc>
              <a:spcBef>
                <a:spcPts val="600"/>
              </a:spcBef>
              <a:spcAft>
                <a:spcPts val="600"/>
              </a:spcAft>
              <a:buFont typeface="Wingdings" pitchFamily="2" charset="2"/>
              <a:buChar char="§"/>
            </a:pPr>
            <a:r>
              <a:rPr lang="en-GB" sz="1600" b="1" dirty="0">
                <a:latin typeface="Arial" panose="020B0604020202020204" pitchFamily="34" charset="0"/>
                <a:cs typeface="Arial" panose="020B0604020202020204" pitchFamily="34" charset="0"/>
              </a:rPr>
              <a:t>The issue of thermal stratification deserves some more attention, as it seems to be a serious obstacle to the mitigation of environmental impacts of the upper reservoir. Experts should be consulted and TDA may help to bring clarity and possibly a solution to this problem.</a:t>
            </a:r>
            <a:endParaRPr lang="en-US" sz="1600" b="1" dirty="0">
              <a:latin typeface="Arial" panose="020B0604020202020204" pitchFamily="34" charset="0"/>
              <a:cs typeface="Arial" panose="020B0604020202020204" pitchFamily="34" charset="0"/>
            </a:endParaRPr>
          </a:p>
          <a:p>
            <a:pPr marL="285750" lvl="0" indent="-285750">
              <a:lnSpc>
                <a:spcPts val="2360"/>
              </a:lnSpc>
              <a:spcBef>
                <a:spcPts val="600"/>
              </a:spcBef>
              <a:spcAft>
                <a:spcPts val="600"/>
              </a:spcAft>
              <a:buFont typeface="Wingdings" pitchFamily="2" charset="2"/>
              <a:buChar char="§"/>
            </a:pPr>
            <a:r>
              <a:rPr lang="en-GB" sz="1600" dirty="0">
                <a:latin typeface="Arial" panose="020B0604020202020204" pitchFamily="34" charset="0"/>
                <a:cs typeface="Arial" panose="020B0604020202020204" pitchFamily="34" charset="0"/>
              </a:rPr>
              <a:t>The issue of </a:t>
            </a:r>
            <a:r>
              <a:rPr lang="en-GB" sz="1600" b="1" dirty="0">
                <a:latin typeface="Arial" panose="020B0604020202020204" pitchFamily="34" charset="0"/>
                <a:cs typeface="Arial" panose="020B0604020202020204" pitchFamily="34" charset="0"/>
              </a:rPr>
              <a:t>EIA and SEA </a:t>
            </a:r>
            <a:r>
              <a:rPr lang="en-GB" sz="1600" dirty="0">
                <a:latin typeface="Arial" panose="020B0604020202020204" pitchFamily="34" charset="0"/>
                <a:cs typeface="Arial" panose="020B0604020202020204" pitchFamily="34" charset="0"/>
              </a:rPr>
              <a:t>of the draft Regulations should be analysed, and it is suggested to hear the opinion of a legal expert. If the Regulations are themselves some kind of mitigation measure of the impacts of an existing infrastructure, then it seems not appropriate to have them subject to EIA, but eventually a legal expert may have a different opinion on this issue.</a:t>
            </a:r>
            <a:endParaRPr lang="en-US" sz="1600" dirty="0">
              <a:latin typeface="Arial" panose="020B0604020202020204" pitchFamily="34" charset="0"/>
              <a:cs typeface="Arial" panose="020B0604020202020204" pitchFamily="34" charset="0"/>
            </a:endParaRPr>
          </a:p>
          <a:p>
            <a:pPr marL="285750" lvl="0" indent="-285750">
              <a:lnSpc>
                <a:spcPts val="2360"/>
              </a:lnSpc>
              <a:spcBef>
                <a:spcPts val="600"/>
              </a:spcBef>
              <a:spcAft>
                <a:spcPts val="600"/>
              </a:spcAft>
              <a:buFont typeface="Wingdings" pitchFamily="2" charset="2"/>
              <a:buChar char="§"/>
            </a:pPr>
            <a:r>
              <a:rPr lang="en-GB" sz="1600" dirty="0">
                <a:latin typeface="Arial" panose="020B0604020202020204" pitchFamily="34" charset="0"/>
                <a:cs typeface="Arial" panose="020B0604020202020204" pitchFamily="34" charset="0"/>
              </a:rPr>
              <a:t>The Riparian should focus on benefits of cooperation which are at the core of international water law, i.e. the Convention on the Protection and Use of Transboundary Watercourses and International Lakes (UNECE Water Convention). </a:t>
            </a:r>
            <a:r>
              <a:rPr lang="en-GB" sz="1600" b="1" dirty="0">
                <a:latin typeface="Arial" panose="020B0604020202020204" pitchFamily="34" charset="0"/>
                <a:cs typeface="Arial" panose="020B0604020202020204" pitchFamily="34" charset="0"/>
              </a:rPr>
              <a:t>A regular and joint follow-up of the application of the Regulations would be of value for future revisions. </a:t>
            </a:r>
            <a:endParaRPr lang="en-US" sz="1600" b="1"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EF0899EA-4132-0545-9CF0-44600F7C3714}"/>
              </a:ext>
            </a:extLst>
          </p:cNvPr>
          <p:cNvSpPr txBox="1"/>
          <p:nvPr/>
        </p:nvSpPr>
        <p:spPr>
          <a:xfrm>
            <a:off x="4585339" y="390621"/>
            <a:ext cx="2249334"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Recommendations</a:t>
            </a:r>
          </a:p>
        </p:txBody>
      </p:sp>
    </p:spTree>
    <p:extLst>
      <p:ext uri="{BB962C8B-B14F-4D97-AF65-F5344CB8AC3E}">
        <p14:creationId xmlns:p14="http://schemas.microsoft.com/office/powerpoint/2010/main" val="32532003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2C680FC-E720-7A4F-9AC3-4AF6B85DF09B}"/>
              </a:ext>
            </a:extLst>
          </p:cNvPr>
          <p:cNvSpPr txBox="1"/>
          <p:nvPr/>
        </p:nvSpPr>
        <p:spPr>
          <a:xfrm>
            <a:off x="1022509" y="1408756"/>
            <a:ext cx="9878950" cy="3755387"/>
          </a:xfrm>
          <a:prstGeom prst="rect">
            <a:avLst/>
          </a:prstGeom>
          <a:noFill/>
        </p:spPr>
        <p:txBody>
          <a:bodyPr wrap="square" rtlCol="0">
            <a:spAutoFit/>
          </a:bodyPr>
          <a:lstStyle/>
          <a:p>
            <a:pPr marL="285750" lvl="0" indent="-285750">
              <a:lnSpc>
                <a:spcPts val="2360"/>
              </a:lnSpc>
              <a:spcBef>
                <a:spcPts val="600"/>
              </a:spcBef>
              <a:spcAft>
                <a:spcPts val="600"/>
              </a:spcAft>
              <a:buFont typeface="Wingdings" pitchFamily="2" charset="2"/>
              <a:buChar char="§"/>
            </a:pPr>
            <a:r>
              <a:rPr lang="en-GB" sz="1600" dirty="0">
                <a:latin typeface="Arial" panose="020B0604020202020204" pitchFamily="34" charset="0"/>
                <a:cs typeface="Arial" panose="020B0604020202020204" pitchFamily="34" charset="0"/>
              </a:rPr>
              <a:t>A joint programme for measuring (monitoring) the water flow of the buffer reservoir dam and at the gauging stations in </a:t>
            </a:r>
            <a:r>
              <a:rPr lang="en-GB" sz="1600" dirty="0" err="1">
                <a:latin typeface="Arial" panose="020B0604020202020204" pitchFamily="34" charset="0"/>
                <a:cs typeface="Arial" panose="020B0604020202020204" pitchFamily="34" charset="0"/>
              </a:rPr>
              <a:t>Mogyliv</a:t>
            </a:r>
            <a:r>
              <a:rPr lang="en-GB" sz="1600" dirty="0">
                <a:latin typeface="Arial" panose="020B0604020202020204" pitchFamily="34" charset="0"/>
                <a:cs typeface="Arial" panose="020B0604020202020204" pitchFamily="34" charset="0"/>
              </a:rPr>
              <a:t> (Ukraine) and </a:t>
            </a:r>
            <a:r>
              <a:rPr lang="en-GB" sz="1600" dirty="0" err="1">
                <a:latin typeface="Arial" panose="020B0604020202020204" pitchFamily="34" charset="0"/>
                <a:cs typeface="Arial" panose="020B0604020202020204" pitchFamily="34" charset="0"/>
              </a:rPr>
              <a:t>Ungur</a:t>
            </a:r>
            <a:r>
              <a:rPr lang="en-GB" sz="1600" dirty="0">
                <a:latin typeface="Arial" panose="020B0604020202020204" pitchFamily="34" charset="0"/>
                <a:cs typeface="Arial" panose="020B0604020202020204" pitchFamily="34" charset="0"/>
              </a:rPr>
              <a:t> (Moldova), eventually right on HPP-2, should be agreed by the Riparian (hourly discharge).</a:t>
            </a:r>
            <a:endParaRPr lang="en-US" sz="1600" dirty="0">
              <a:latin typeface="Arial" panose="020B0604020202020204" pitchFamily="34" charset="0"/>
              <a:cs typeface="Arial" panose="020B0604020202020204" pitchFamily="34" charset="0"/>
            </a:endParaRPr>
          </a:p>
          <a:p>
            <a:pPr marL="285750" lvl="0" indent="-285750">
              <a:lnSpc>
                <a:spcPts val="2360"/>
              </a:lnSpc>
              <a:spcBef>
                <a:spcPts val="600"/>
              </a:spcBef>
              <a:spcAft>
                <a:spcPts val="600"/>
              </a:spcAft>
              <a:buFont typeface="Wingdings" pitchFamily="2" charset="2"/>
              <a:buChar char="§"/>
            </a:pPr>
            <a:r>
              <a:rPr lang="en-GB" sz="1600" dirty="0">
                <a:latin typeface="Arial" panose="020B0604020202020204" pitchFamily="34" charset="0"/>
                <a:cs typeface="Arial" panose="020B0604020202020204" pitchFamily="34" charset="0"/>
              </a:rPr>
              <a:t>Last but not the least, the Dniester River Transboundary Commission should be called to have a say on the new Regulations and Ukraine should try to obtain the agreement of the Riparian on the main solutions it proposes. We believe that it will not be very difficult to prove that Moldova with </a:t>
            </a:r>
            <a:r>
              <a:rPr lang="en-GB" sz="1600" dirty="0" err="1">
                <a:latin typeface="Arial" panose="020B0604020202020204" pitchFamily="34" charset="0"/>
                <a:cs typeface="Arial" panose="020B0604020202020204" pitchFamily="34" charset="0"/>
              </a:rPr>
              <a:t>Transnistria</a:t>
            </a:r>
            <a:r>
              <a:rPr lang="en-GB" sz="1600" dirty="0">
                <a:latin typeface="Arial" panose="020B0604020202020204" pitchFamily="34" charset="0"/>
                <a:cs typeface="Arial" panose="020B0604020202020204" pitchFamily="34" charset="0"/>
              </a:rPr>
              <a:t> have much to gain form the rightful operation of the cascade: more water most of the time, reduced floods, some mitigation of dry years low flows, etc. </a:t>
            </a:r>
            <a:endParaRPr lang="en-US" sz="1600" dirty="0">
              <a:latin typeface="Arial" panose="020B0604020202020204" pitchFamily="34" charset="0"/>
              <a:cs typeface="Arial" panose="020B0604020202020204" pitchFamily="34" charset="0"/>
            </a:endParaRPr>
          </a:p>
          <a:p>
            <a:pPr marL="285750" indent="-285750">
              <a:lnSpc>
                <a:spcPts val="2360"/>
              </a:lnSpc>
              <a:spcBef>
                <a:spcPts val="600"/>
              </a:spcBef>
              <a:spcAft>
                <a:spcPts val="600"/>
              </a:spcAft>
              <a:buFont typeface="Wingdings" pitchFamily="2" charset="2"/>
              <a:buChar char="§"/>
            </a:pPr>
            <a:r>
              <a:rPr lang="en-US" sz="1600" dirty="0">
                <a:latin typeface="Arial" panose="020B0604020202020204" pitchFamily="34" charset="0"/>
                <a:cs typeface="Arial" panose="020B0604020202020204" pitchFamily="34" charset="0"/>
              </a:rPr>
              <a:t>The results of the consultation should be amply discussed with the stakeholders, made available to the authorities of all the Riparian and made public, according to the rules of the Aarhus and the Espoo UNECE conventions</a:t>
            </a:r>
            <a:endParaRPr lang="en-US" sz="14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EF0899EA-4132-0545-9CF0-44600F7C3714}"/>
              </a:ext>
            </a:extLst>
          </p:cNvPr>
          <p:cNvSpPr txBox="1"/>
          <p:nvPr/>
        </p:nvSpPr>
        <p:spPr>
          <a:xfrm>
            <a:off x="4585339" y="390621"/>
            <a:ext cx="2249334"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Recommendations</a:t>
            </a:r>
          </a:p>
        </p:txBody>
      </p:sp>
    </p:spTree>
    <p:extLst>
      <p:ext uri="{BB962C8B-B14F-4D97-AF65-F5344CB8AC3E}">
        <p14:creationId xmlns:p14="http://schemas.microsoft.com/office/powerpoint/2010/main" val="40864204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2C680FC-E720-7A4F-9AC3-4AF6B85DF09B}"/>
              </a:ext>
            </a:extLst>
          </p:cNvPr>
          <p:cNvSpPr txBox="1"/>
          <p:nvPr/>
        </p:nvSpPr>
        <p:spPr>
          <a:xfrm>
            <a:off x="2505694" y="2442701"/>
            <a:ext cx="6947065" cy="1677382"/>
          </a:xfrm>
          <a:prstGeom prst="rect">
            <a:avLst/>
          </a:prstGeom>
          <a:noFill/>
        </p:spPr>
        <p:txBody>
          <a:bodyPr wrap="square" rtlCol="0">
            <a:spAutoFit/>
          </a:bodyPr>
          <a:lstStyle/>
          <a:p>
            <a:pPr algn="ctr">
              <a:spcBef>
                <a:spcPts val="600"/>
              </a:spcBef>
            </a:pPr>
            <a:r>
              <a:rPr lang="en-US" sz="2800" dirty="0"/>
              <a:t>THANKS FOR YOUR ATTENTION</a:t>
            </a:r>
          </a:p>
          <a:p>
            <a:pPr algn="ctr">
              <a:spcBef>
                <a:spcPts val="600"/>
              </a:spcBef>
            </a:pPr>
            <a:endParaRPr lang="en-US" sz="2000" dirty="0"/>
          </a:p>
          <a:p>
            <a:pPr algn="ctr">
              <a:spcBef>
                <a:spcPts val="600"/>
              </a:spcBef>
            </a:pPr>
            <a:endParaRPr lang="en-US" sz="2000" dirty="0"/>
          </a:p>
          <a:p>
            <a:pPr algn="ctr">
              <a:spcBef>
                <a:spcPts val="600"/>
              </a:spcBef>
            </a:pPr>
            <a:r>
              <a:rPr lang="en-US" sz="2000" dirty="0" err="1"/>
              <a:t>pedrocunhaserra@gmail.com</a:t>
            </a:r>
            <a:endParaRPr lang="en-US" sz="2000" dirty="0"/>
          </a:p>
        </p:txBody>
      </p:sp>
    </p:spTree>
    <p:extLst>
      <p:ext uri="{BB962C8B-B14F-4D97-AF65-F5344CB8AC3E}">
        <p14:creationId xmlns:p14="http://schemas.microsoft.com/office/powerpoint/2010/main" val="31180613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F3A720E-5102-8740-96DE-2731678481B0}"/>
              </a:ext>
            </a:extLst>
          </p:cNvPr>
          <p:cNvSpPr txBox="1"/>
          <p:nvPr/>
        </p:nvSpPr>
        <p:spPr>
          <a:xfrm>
            <a:off x="727030" y="1666021"/>
            <a:ext cx="10993915" cy="3847207"/>
          </a:xfrm>
          <a:prstGeom prst="rect">
            <a:avLst/>
          </a:prstGeom>
          <a:noFill/>
        </p:spPr>
        <p:txBody>
          <a:bodyPr wrap="square" rtlCol="0">
            <a:spAutoFit/>
          </a:bodyPr>
          <a:lstStyle/>
          <a:p>
            <a:pPr>
              <a:spcBef>
                <a:spcPts val="1200"/>
              </a:spcBef>
              <a:spcAft>
                <a:spcPts val="1200"/>
              </a:spcAft>
            </a:pPr>
            <a:r>
              <a:rPr lang="en-GB" sz="1600" dirty="0">
                <a:latin typeface="Arial" panose="020B0604020202020204" pitchFamily="34" charset="0"/>
                <a:cs typeface="Arial" panose="020B0604020202020204" pitchFamily="34" charset="0"/>
              </a:rPr>
              <a:t>The </a:t>
            </a:r>
            <a:r>
              <a:rPr lang="en-GB" sz="1600" b="1" dirty="0">
                <a:latin typeface="Arial" panose="020B0604020202020204" pitchFamily="34" charset="0"/>
                <a:cs typeface="Arial" panose="020B0604020202020204" pitchFamily="34" charset="0"/>
              </a:rPr>
              <a:t>main tasks </a:t>
            </a:r>
            <a:r>
              <a:rPr lang="en-GB" sz="1600" dirty="0">
                <a:latin typeface="Arial" panose="020B0604020202020204" pitchFamily="34" charset="0"/>
                <a:cs typeface="Arial" panose="020B0604020202020204" pitchFamily="34" charset="0"/>
              </a:rPr>
              <a:t>that are to be performed by the cascade are described in the draft Regulations as follows:</a:t>
            </a:r>
            <a:endParaRPr lang="en-US" sz="1600" dirty="0">
              <a:latin typeface="Arial" panose="020B0604020202020204" pitchFamily="34" charset="0"/>
              <a:cs typeface="Arial" panose="020B0604020202020204" pitchFamily="34" charset="0"/>
            </a:endParaRPr>
          </a:p>
          <a:p>
            <a:pPr marL="742950" lvl="1" indent="-285750">
              <a:spcBef>
                <a:spcPts val="1200"/>
              </a:spcBef>
              <a:spcAft>
                <a:spcPts val="1200"/>
              </a:spcAft>
              <a:buFont typeface="Wingdings" pitchFamily="2" charset="2"/>
              <a:buChar char="§"/>
            </a:pPr>
            <a:r>
              <a:rPr lang="en-GB" sz="1600" b="1" dirty="0">
                <a:latin typeface="Arial" panose="020B0604020202020204" pitchFamily="34" charset="0"/>
                <a:cs typeface="Arial" panose="020B0604020202020204" pitchFamily="34" charset="0"/>
              </a:rPr>
              <a:t>Flood control </a:t>
            </a:r>
            <a:r>
              <a:rPr lang="en-GB" sz="1600" dirty="0">
                <a:latin typeface="Arial" panose="020B0604020202020204" pitchFamily="34" charset="0"/>
                <a:cs typeface="Arial" panose="020B0604020202020204" pitchFamily="34" charset="0"/>
              </a:rPr>
              <a:t>through using the flood control volume available in the Dniestrovski 1 reservoir;</a:t>
            </a:r>
            <a:endParaRPr lang="en-US" sz="1600" dirty="0">
              <a:latin typeface="Arial" panose="020B0604020202020204" pitchFamily="34" charset="0"/>
              <a:cs typeface="Arial" panose="020B0604020202020204" pitchFamily="34" charset="0"/>
            </a:endParaRPr>
          </a:p>
          <a:p>
            <a:pPr marL="742950" lvl="1" indent="-285750">
              <a:spcBef>
                <a:spcPts val="1200"/>
              </a:spcBef>
              <a:spcAft>
                <a:spcPts val="1200"/>
              </a:spcAft>
              <a:buFont typeface="Wingdings" pitchFamily="2" charset="2"/>
              <a:buChar char="§"/>
            </a:pPr>
            <a:r>
              <a:rPr lang="en-GB" sz="1600" b="1" dirty="0">
                <a:latin typeface="Arial" panose="020B0604020202020204" pitchFamily="34" charset="0"/>
                <a:cs typeface="Arial" panose="020B0604020202020204" pitchFamily="34" charset="0"/>
              </a:rPr>
              <a:t>Power generation </a:t>
            </a:r>
            <a:r>
              <a:rPr lang="en-GB" sz="1600" dirty="0">
                <a:latin typeface="Arial" panose="020B0604020202020204" pitchFamily="34" charset="0"/>
                <a:cs typeface="Arial" panose="020B0604020202020204" pitchFamily="34" charset="0"/>
              </a:rPr>
              <a:t>at HPP-1, HPP-2 and PSPP, HPP-1 and PSPP being the most valued power-stations as for energy production and HPP-2 being used for the creation of the buffer reservoir and reregulation of flows;</a:t>
            </a:r>
            <a:endParaRPr lang="en-US" sz="1600" dirty="0">
              <a:latin typeface="Arial" panose="020B0604020202020204" pitchFamily="34" charset="0"/>
              <a:cs typeface="Arial" panose="020B0604020202020204" pitchFamily="34" charset="0"/>
            </a:endParaRPr>
          </a:p>
          <a:p>
            <a:pPr marL="742950" lvl="1" indent="-285750">
              <a:spcBef>
                <a:spcPts val="1200"/>
              </a:spcBef>
              <a:spcAft>
                <a:spcPts val="1200"/>
              </a:spcAft>
              <a:buFont typeface="Wingdings" pitchFamily="2" charset="2"/>
              <a:buChar char="§"/>
            </a:pPr>
            <a:r>
              <a:rPr lang="en-GB" sz="1600" b="1" dirty="0">
                <a:latin typeface="Arial" panose="020B0604020202020204" pitchFamily="34" charset="0"/>
                <a:cs typeface="Arial" panose="020B0604020202020204" pitchFamily="34" charset="0"/>
              </a:rPr>
              <a:t>Ensuring compensational releases </a:t>
            </a:r>
            <a:r>
              <a:rPr lang="en-GB" sz="1600" dirty="0">
                <a:latin typeface="Arial" panose="020B0604020202020204" pitchFamily="34" charset="0"/>
                <a:cs typeface="Arial" panose="020B0604020202020204" pitchFamily="34" charset="0"/>
              </a:rPr>
              <a:t>for water supply, irrigation and navigation at the Dniester water-course from the cascade to the estuary;</a:t>
            </a:r>
            <a:endParaRPr lang="en-US" sz="1600" dirty="0">
              <a:latin typeface="Arial" panose="020B0604020202020204" pitchFamily="34" charset="0"/>
              <a:cs typeface="Arial" panose="020B0604020202020204" pitchFamily="34" charset="0"/>
            </a:endParaRPr>
          </a:p>
          <a:p>
            <a:pPr marL="742950" lvl="1" indent="-285750">
              <a:spcBef>
                <a:spcPts val="1200"/>
              </a:spcBef>
              <a:spcAft>
                <a:spcPts val="1200"/>
              </a:spcAft>
              <a:buFont typeface="Wingdings" pitchFamily="2" charset="2"/>
              <a:buChar char="§"/>
            </a:pPr>
            <a:r>
              <a:rPr lang="en-GB" sz="1600" b="1" dirty="0">
                <a:latin typeface="Arial" panose="020B0604020202020204" pitchFamily="34" charset="0"/>
                <a:cs typeface="Arial" panose="020B0604020202020204" pitchFamily="34" charset="0"/>
              </a:rPr>
              <a:t>Ensuring the cascade’s environment conservation function </a:t>
            </a:r>
            <a:r>
              <a:rPr lang="en-GB" sz="1600" dirty="0">
                <a:latin typeface="Arial" panose="020B0604020202020204" pitchFamily="34" charset="0"/>
                <a:cs typeface="Arial" panose="020B0604020202020204" pitchFamily="34" charset="0"/>
              </a:rPr>
              <a:t>through increasing the Dniester’s flows during abnormal dry periods by means of flow regulation, including spring environmental releases;</a:t>
            </a:r>
            <a:endParaRPr lang="en-US" sz="1600" dirty="0">
              <a:latin typeface="Arial" panose="020B0604020202020204" pitchFamily="34" charset="0"/>
              <a:cs typeface="Arial" panose="020B0604020202020204" pitchFamily="34" charset="0"/>
            </a:endParaRPr>
          </a:p>
          <a:p>
            <a:pPr marL="742950" lvl="1" indent="-285750">
              <a:spcBef>
                <a:spcPts val="1200"/>
              </a:spcBef>
              <a:spcAft>
                <a:spcPts val="1200"/>
              </a:spcAft>
              <a:buFont typeface="Wingdings" pitchFamily="2" charset="2"/>
              <a:buChar char="§"/>
            </a:pPr>
            <a:r>
              <a:rPr lang="en-GB" sz="1600" b="1" dirty="0">
                <a:latin typeface="Arial" panose="020B0604020202020204" pitchFamily="34" charset="0"/>
                <a:cs typeface="Arial" panose="020B0604020202020204" pitchFamily="34" charset="0"/>
              </a:rPr>
              <a:t>Stable provision of water </a:t>
            </a:r>
            <a:r>
              <a:rPr lang="en-GB" sz="1600" dirty="0">
                <a:latin typeface="Arial" panose="020B0604020202020204" pitchFamily="34" charset="0"/>
                <a:cs typeface="Arial" panose="020B0604020202020204" pitchFamily="34" charset="0"/>
              </a:rPr>
              <a:t>to the downstream settlements and industries.</a:t>
            </a:r>
            <a:endParaRPr lang="en-US" sz="160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9839E7ED-0067-4143-921F-3C9BDF69A8D5}"/>
              </a:ext>
            </a:extLst>
          </p:cNvPr>
          <p:cNvSpPr txBox="1"/>
          <p:nvPr/>
        </p:nvSpPr>
        <p:spPr>
          <a:xfrm>
            <a:off x="3737363" y="826984"/>
            <a:ext cx="4903907"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Main tasks to be performed by the cascade</a:t>
            </a:r>
          </a:p>
        </p:txBody>
      </p:sp>
    </p:spTree>
    <p:extLst>
      <p:ext uri="{BB962C8B-B14F-4D97-AF65-F5344CB8AC3E}">
        <p14:creationId xmlns:p14="http://schemas.microsoft.com/office/powerpoint/2010/main" val="2071076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ED3727D-1403-634E-B68D-02138BB10576}"/>
              </a:ext>
            </a:extLst>
          </p:cNvPr>
          <p:cNvSpPr txBox="1"/>
          <p:nvPr/>
        </p:nvSpPr>
        <p:spPr>
          <a:xfrm>
            <a:off x="1066800" y="962341"/>
            <a:ext cx="10332720" cy="5170646"/>
          </a:xfrm>
          <a:prstGeom prst="rect">
            <a:avLst/>
          </a:prstGeom>
          <a:noFill/>
        </p:spPr>
        <p:txBody>
          <a:bodyPr wrap="square" rtlCol="0">
            <a:spAutoFit/>
          </a:bodyPr>
          <a:lstStyle/>
          <a:p>
            <a:pPr algn="just">
              <a:spcBef>
                <a:spcPts val="600"/>
              </a:spcBef>
              <a:spcAft>
                <a:spcPts val="600"/>
              </a:spcAft>
            </a:pPr>
            <a:r>
              <a:rPr lang="en-US" sz="1600" dirty="0">
                <a:latin typeface="Arial" panose="020B0604020202020204" pitchFamily="34" charset="0"/>
                <a:cs typeface="Arial" panose="020B0604020202020204" pitchFamily="34" charset="0"/>
              </a:rPr>
              <a:t>The DCR is in position to fulfill all these tasks but some of these may result conflictive and so the Operation Rules are needed:</a:t>
            </a:r>
          </a:p>
          <a:p>
            <a:pPr marL="800100" lvl="1" indent="-342900" algn="just">
              <a:spcBef>
                <a:spcPts val="600"/>
              </a:spcBef>
              <a:spcAft>
                <a:spcPts val="600"/>
              </a:spcAft>
              <a:buFont typeface="+mj-lt"/>
              <a:buAutoNum type="arabicPeriod"/>
            </a:pPr>
            <a:r>
              <a:rPr lang="en-US" sz="1600" dirty="0">
                <a:latin typeface="Arial" panose="020B0604020202020204" pitchFamily="34" charset="0"/>
                <a:cs typeface="Arial" panose="020B0604020202020204" pitchFamily="34" charset="0"/>
              </a:rPr>
              <a:t>Flood control may conflict with hydropower generation;</a:t>
            </a:r>
          </a:p>
          <a:p>
            <a:pPr marL="800100" lvl="1" indent="-342900" algn="just">
              <a:spcBef>
                <a:spcPts val="600"/>
              </a:spcBef>
              <a:spcAft>
                <a:spcPts val="600"/>
              </a:spcAft>
              <a:buFont typeface="+mj-lt"/>
              <a:buAutoNum type="arabicPeriod"/>
            </a:pPr>
            <a:r>
              <a:rPr lang="en-US" sz="1600" dirty="0">
                <a:latin typeface="Arial" panose="020B0604020202020204" pitchFamily="34" charset="0"/>
                <a:cs typeface="Arial" panose="020B0604020202020204" pitchFamily="34" charset="0"/>
              </a:rPr>
              <a:t>It may also conflict with release of water for conservation, for water supply, irrigation and other uses;</a:t>
            </a:r>
          </a:p>
          <a:p>
            <a:pPr algn="just">
              <a:spcBef>
                <a:spcPts val="600"/>
              </a:spcBef>
              <a:spcAft>
                <a:spcPts val="600"/>
              </a:spcAft>
            </a:pPr>
            <a:endParaRPr lang="en-US" sz="1600" dirty="0">
              <a:latin typeface="Arial" panose="020B0604020202020204" pitchFamily="34" charset="0"/>
              <a:cs typeface="Arial" panose="020B0604020202020204" pitchFamily="34" charset="0"/>
            </a:endParaRPr>
          </a:p>
          <a:p>
            <a:pPr algn="just">
              <a:spcBef>
                <a:spcPts val="600"/>
              </a:spcBef>
              <a:spcAft>
                <a:spcPts val="600"/>
              </a:spcAft>
            </a:pPr>
            <a:r>
              <a:rPr lang="en-US" sz="1600" dirty="0">
                <a:latin typeface="Arial" panose="020B0604020202020204" pitchFamily="34" charset="0"/>
                <a:cs typeface="Arial" panose="020B0604020202020204" pitchFamily="34" charset="0"/>
              </a:rPr>
              <a:t>The need to develop these new Regulations was caused by changes in water engineering situation:</a:t>
            </a:r>
          </a:p>
          <a:p>
            <a:pPr marL="285750" indent="-285750" algn="just">
              <a:spcBef>
                <a:spcPts val="600"/>
              </a:spcBef>
              <a:spcAft>
                <a:spcPts val="600"/>
              </a:spcAft>
              <a:buFont typeface="Wingdings" pitchFamily="2" charset="2"/>
              <a:buChar char="§"/>
            </a:pPr>
            <a:r>
              <a:rPr lang="en-US" sz="1600" dirty="0">
                <a:latin typeface="Arial" panose="020B0604020202020204" pitchFamily="34" charset="0"/>
                <a:cs typeface="Arial" panose="020B0604020202020204" pitchFamily="34" charset="0"/>
              </a:rPr>
              <a:t>Setting of the </a:t>
            </a:r>
            <a:r>
              <a:rPr lang="en-US" sz="1600" dirty="0" err="1">
                <a:latin typeface="Arial" panose="020B0604020202020204" pitchFamily="34" charset="0"/>
                <a:cs typeface="Arial" panose="020B0604020202020204" pitchFamily="34" charset="0"/>
              </a:rPr>
              <a:t>Dniestrovskaya</a:t>
            </a:r>
            <a:r>
              <a:rPr lang="en-US" sz="1600" dirty="0">
                <a:latin typeface="Arial" panose="020B0604020202020204" pitchFamily="34" charset="0"/>
                <a:cs typeface="Arial" panose="020B0604020202020204" pitchFamily="34" charset="0"/>
              </a:rPr>
              <a:t> PSPP seven unit operation for which the buffer storage reservoir of the Dniester HPP-1 is used as the downstream reservoir;</a:t>
            </a:r>
          </a:p>
          <a:p>
            <a:pPr marL="285750" indent="-285750" algn="just">
              <a:spcBef>
                <a:spcPts val="600"/>
              </a:spcBef>
              <a:spcAft>
                <a:spcPts val="600"/>
              </a:spcAft>
              <a:buFont typeface="Wingdings" pitchFamily="2" charset="2"/>
              <a:buChar char="§"/>
            </a:pPr>
            <a:r>
              <a:rPr lang="en-US" sz="1600" dirty="0">
                <a:latin typeface="Arial" panose="020B0604020202020204" pitchFamily="34" charset="0"/>
                <a:cs typeface="Arial" panose="020B0604020202020204" pitchFamily="34" charset="0"/>
              </a:rPr>
              <a:t>Change of the design parameters and modification of the buffer reservoir operational mode to the conditions of the PSPP seven unit operation when the buffer reservoir NHL will be heightened to 77.10 m;</a:t>
            </a:r>
          </a:p>
          <a:p>
            <a:pPr marL="285750" indent="-285750" algn="just">
              <a:spcBef>
                <a:spcPts val="600"/>
              </a:spcBef>
              <a:spcAft>
                <a:spcPts val="600"/>
              </a:spcAft>
              <a:buFont typeface="Wingdings" pitchFamily="2" charset="2"/>
              <a:buChar char="§"/>
            </a:pPr>
            <a:r>
              <a:rPr lang="en-US" sz="1600" dirty="0">
                <a:latin typeface="Arial" panose="020B0604020202020204" pitchFamily="34" charset="0"/>
                <a:cs typeface="Arial" panose="020B0604020202020204" pitchFamily="34" charset="0"/>
              </a:rPr>
              <a:t>Specification of hydrologic parameters due to the prolongation of the Dniester river calculated discharge parameters in years (from 90 years’ period, 1895/96 – 1984/85, to 119 years’ period, 1895/96 – 2013/14); </a:t>
            </a:r>
          </a:p>
          <a:p>
            <a:pPr marL="285750" indent="-285750" algn="just">
              <a:spcBef>
                <a:spcPts val="600"/>
              </a:spcBef>
              <a:spcAft>
                <a:spcPts val="600"/>
              </a:spcAft>
              <a:buFont typeface="Wingdings" pitchFamily="2" charset="2"/>
              <a:buChar char="§"/>
            </a:pPr>
            <a:r>
              <a:rPr lang="en-US" sz="1600" dirty="0">
                <a:latin typeface="Arial" panose="020B0604020202020204" pitchFamily="34" charset="0"/>
                <a:cs typeface="Arial" panose="020B0604020202020204" pitchFamily="34" charset="0"/>
              </a:rPr>
              <a:t>Accumulation of experience in actual operation of HPP-1 during the period 1987–2016;</a:t>
            </a:r>
          </a:p>
          <a:p>
            <a:pPr marL="285750" indent="-285750" algn="just">
              <a:spcBef>
                <a:spcPts val="600"/>
              </a:spcBef>
              <a:spcAft>
                <a:spcPts val="600"/>
              </a:spcAft>
              <a:buFont typeface="Wingdings" pitchFamily="2" charset="2"/>
              <a:buChar char="§"/>
            </a:pPr>
            <a:r>
              <a:rPr lang="en-US" sz="1600" dirty="0">
                <a:latin typeface="Arial" panose="020B0604020202020204" pitchFamily="34" charset="0"/>
                <a:cs typeface="Arial" panose="020B0604020202020204" pitchFamily="34" charset="0"/>
              </a:rPr>
              <a:t>Taking into account the modern water engineering and environmental requirements, namely the requirements in the EU directives, to the operational modes of the Dniester cascade reservoirs.</a:t>
            </a:r>
          </a:p>
        </p:txBody>
      </p:sp>
    </p:spTree>
    <p:extLst>
      <p:ext uri="{BB962C8B-B14F-4D97-AF65-F5344CB8AC3E}">
        <p14:creationId xmlns:p14="http://schemas.microsoft.com/office/powerpoint/2010/main" val="34353963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A7CD4D71-2095-7E46-977E-17F90B0FE8B4}"/>
              </a:ext>
            </a:extLst>
          </p:cNvPr>
          <p:cNvGraphicFramePr>
            <a:graphicFrameLocks noGrp="1"/>
          </p:cNvGraphicFramePr>
          <p:nvPr>
            <p:extLst>
              <p:ext uri="{D42A27DB-BD31-4B8C-83A1-F6EECF244321}">
                <p14:modId xmlns:p14="http://schemas.microsoft.com/office/powerpoint/2010/main" val="1174275664"/>
              </p:ext>
            </p:extLst>
          </p:nvPr>
        </p:nvGraphicFramePr>
        <p:xfrm>
          <a:off x="1051560" y="961357"/>
          <a:ext cx="10515601" cy="4520485"/>
        </p:xfrm>
        <a:graphic>
          <a:graphicData uri="http://schemas.openxmlformats.org/drawingml/2006/table">
            <a:tbl>
              <a:tblPr>
                <a:tableStyleId>{5C22544A-7EE6-4342-B048-85BDC9FD1C3A}</a:tableStyleId>
              </a:tblPr>
              <a:tblGrid>
                <a:gridCol w="987215">
                  <a:extLst>
                    <a:ext uri="{9D8B030D-6E8A-4147-A177-3AD203B41FA5}">
                      <a16:colId xmlns:a16="http://schemas.microsoft.com/office/drawing/2014/main" val="514820492"/>
                    </a:ext>
                  </a:extLst>
                </a:gridCol>
                <a:gridCol w="2353450">
                  <a:extLst>
                    <a:ext uri="{9D8B030D-6E8A-4147-A177-3AD203B41FA5}">
                      <a16:colId xmlns:a16="http://schemas.microsoft.com/office/drawing/2014/main" val="435519547"/>
                    </a:ext>
                  </a:extLst>
                </a:gridCol>
                <a:gridCol w="1048916">
                  <a:extLst>
                    <a:ext uri="{9D8B030D-6E8A-4147-A177-3AD203B41FA5}">
                      <a16:colId xmlns:a16="http://schemas.microsoft.com/office/drawing/2014/main" val="923284348"/>
                    </a:ext>
                  </a:extLst>
                </a:gridCol>
                <a:gridCol w="1225204">
                  <a:extLst>
                    <a:ext uri="{9D8B030D-6E8A-4147-A177-3AD203B41FA5}">
                      <a16:colId xmlns:a16="http://schemas.microsoft.com/office/drawing/2014/main" val="757096083"/>
                    </a:ext>
                  </a:extLst>
                </a:gridCol>
                <a:gridCol w="1225204">
                  <a:extLst>
                    <a:ext uri="{9D8B030D-6E8A-4147-A177-3AD203B41FA5}">
                      <a16:colId xmlns:a16="http://schemas.microsoft.com/office/drawing/2014/main" val="4054477775"/>
                    </a:ext>
                  </a:extLst>
                </a:gridCol>
                <a:gridCol w="1225204">
                  <a:extLst>
                    <a:ext uri="{9D8B030D-6E8A-4147-A177-3AD203B41FA5}">
                      <a16:colId xmlns:a16="http://schemas.microsoft.com/office/drawing/2014/main" val="3696203259"/>
                    </a:ext>
                  </a:extLst>
                </a:gridCol>
                <a:gridCol w="1225204">
                  <a:extLst>
                    <a:ext uri="{9D8B030D-6E8A-4147-A177-3AD203B41FA5}">
                      <a16:colId xmlns:a16="http://schemas.microsoft.com/office/drawing/2014/main" val="123007479"/>
                    </a:ext>
                  </a:extLst>
                </a:gridCol>
                <a:gridCol w="1225204">
                  <a:extLst>
                    <a:ext uri="{9D8B030D-6E8A-4147-A177-3AD203B41FA5}">
                      <a16:colId xmlns:a16="http://schemas.microsoft.com/office/drawing/2014/main" val="1581660413"/>
                    </a:ext>
                  </a:extLst>
                </a:gridCol>
              </a:tblGrid>
              <a:tr h="756901">
                <a:tc>
                  <a:txBody>
                    <a:bodyPr/>
                    <a:lstStyle/>
                    <a:p>
                      <a:pPr algn="ctr" fontAlgn="ctr"/>
                      <a:r>
                        <a:rPr lang="en-US" sz="1600" u="none" strike="noStrike">
                          <a:effectLst/>
                        </a:rPr>
                        <a:t> </a:t>
                      </a:r>
                      <a:endParaRPr lang="en-US" sz="1600" b="0" i="0" u="none" strike="noStrike">
                        <a:solidFill>
                          <a:srgbClr val="000000"/>
                        </a:solidFill>
                        <a:effectLst/>
                        <a:latin typeface="Calibri" panose="020F0502020204030204" pitchFamily="34" charset="0"/>
                      </a:endParaRPr>
                    </a:p>
                  </a:txBody>
                  <a:tcPr marL="8832" marR="8832" marT="8832" marB="0" anchor="ctr">
                    <a:solidFill>
                      <a:schemeClr val="accent6">
                        <a:lumMod val="40000"/>
                        <a:lumOff val="60000"/>
                      </a:schemeClr>
                    </a:solidFill>
                  </a:tcPr>
                </a:tc>
                <a:tc>
                  <a:txBody>
                    <a:bodyPr/>
                    <a:lstStyle/>
                    <a:p>
                      <a:pPr algn="ctr" fontAlgn="ctr"/>
                      <a:r>
                        <a:rPr lang="en-US" sz="1600" u="none" strike="noStrike" dirty="0">
                          <a:effectLst/>
                        </a:rPr>
                        <a:t> </a:t>
                      </a:r>
                      <a:endParaRPr lang="en-US" sz="1600" b="0" i="0" u="none" strike="noStrike" dirty="0">
                        <a:solidFill>
                          <a:srgbClr val="000000"/>
                        </a:solidFill>
                        <a:effectLst/>
                        <a:latin typeface="Calibri" panose="020F0502020204030204" pitchFamily="34" charset="0"/>
                      </a:endParaRPr>
                    </a:p>
                  </a:txBody>
                  <a:tcPr marL="8832" marR="8832" marT="8832" marB="0" anchor="ctr">
                    <a:solidFill>
                      <a:schemeClr val="accent6">
                        <a:lumMod val="40000"/>
                        <a:lumOff val="60000"/>
                      </a:schemeClr>
                    </a:solidFill>
                  </a:tcPr>
                </a:tc>
                <a:tc>
                  <a:txBody>
                    <a:bodyPr/>
                    <a:lstStyle/>
                    <a:p>
                      <a:pPr algn="ctr" fontAlgn="ctr"/>
                      <a:r>
                        <a:rPr lang="en-US" sz="1600" u="none" strike="noStrike">
                          <a:effectLst/>
                        </a:rPr>
                        <a:t>Units</a:t>
                      </a:r>
                      <a:endParaRPr lang="en-US" sz="1600" b="0" i="0" u="none" strike="noStrike">
                        <a:solidFill>
                          <a:srgbClr val="000000"/>
                        </a:solidFill>
                        <a:effectLst/>
                        <a:latin typeface="Calibri" panose="020F0502020204030204" pitchFamily="34" charset="0"/>
                      </a:endParaRPr>
                    </a:p>
                  </a:txBody>
                  <a:tcPr marL="8832" marR="8832" marT="8832" marB="0" anchor="ctr">
                    <a:solidFill>
                      <a:schemeClr val="accent6">
                        <a:lumMod val="40000"/>
                        <a:lumOff val="60000"/>
                      </a:schemeClr>
                    </a:solidFill>
                  </a:tcPr>
                </a:tc>
                <a:tc>
                  <a:txBody>
                    <a:bodyPr/>
                    <a:lstStyle/>
                    <a:p>
                      <a:pPr algn="ctr" fontAlgn="ctr"/>
                      <a:r>
                        <a:rPr lang="en-US" sz="1600" u="none" strike="noStrike">
                          <a:effectLst/>
                        </a:rPr>
                        <a:t>Dniestrovski 1 HPP</a:t>
                      </a:r>
                      <a:endParaRPr lang="en-US" sz="1600" b="0" i="0" u="none" strike="noStrike">
                        <a:solidFill>
                          <a:srgbClr val="000000"/>
                        </a:solidFill>
                        <a:effectLst/>
                        <a:latin typeface="Calibri" panose="020F0502020204030204" pitchFamily="34" charset="0"/>
                      </a:endParaRPr>
                    </a:p>
                  </a:txBody>
                  <a:tcPr marL="8832" marR="8832" marT="8832" marB="0" anchor="ctr">
                    <a:solidFill>
                      <a:schemeClr val="accent6">
                        <a:lumMod val="40000"/>
                        <a:lumOff val="60000"/>
                      </a:schemeClr>
                    </a:solidFill>
                  </a:tcPr>
                </a:tc>
                <a:tc>
                  <a:txBody>
                    <a:bodyPr/>
                    <a:lstStyle/>
                    <a:p>
                      <a:pPr algn="ctr" fontAlgn="ctr"/>
                      <a:r>
                        <a:rPr lang="en-US" sz="1600" u="none" strike="noStrike">
                          <a:effectLst/>
                        </a:rPr>
                        <a:t>Dnistrovskaya PSPP (upper reservoir)</a:t>
                      </a:r>
                      <a:endParaRPr lang="en-US" sz="1600" b="0" i="0" u="none" strike="noStrike">
                        <a:solidFill>
                          <a:srgbClr val="000000"/>
                        </a:solidFill>
                        <a:effectLst/>
                        <a:latin typeface="Calibri" panose="020F0502020204030204" pitchFamily="34" charset="0"/>
                      </a:endParaRPr>
                    </a:p>
                  </a:txBody>
                  <a:tcPr marL="8832" marR="8832" marT="8832" marB="0" anchor="ctr">
                    <a:solidFill>
                      <a:schemeClr val="accent6">
                        <a:lumMod val="40000"/>
                        <a:lumOff val="60000"/>
                      </a:schemeClr>
                    </a:solidFill>
                  </a:tcPr>
                </a:tc>
                <a:tc>
                  <a:txBody>
                    <a:bodyPr/>
                    <a:lstStyle/>
                    <a:p>
                      <a:pPr algn="ctr" fontAlgn="ctr"/>
                      <a:r>
                        <a:rPr lang="en-US" sz="1600" u="none" strike="noStrike">
                          <a:effectLst/>
                        </a:rPr>
                        <a:t>Dnistrovskaya PSP (expansion)</a:t>
                      </a:r>
                      <a:endParaRPr lang="en-US" sz="1600" b="0" i="0" u="none" strike="noStrike">
                        <a:solidFill>
                          <a:srgbClr val="000000"/>
                        </a:solidFill>
                        <a:effectLst/>
                        <a:latin typeface="Calibri" panose="020F0502020204030204" pitchFamily="34" charset="0"/>
                      </a:endParaRPr>
                    </a:p>
                  </a:txBody>
                  <a:tcPr marL="8832" marR="8832" marT="8832" marB="0" anchor="ctr">
                    <a:solidFill>
                      <a:schemeClr val="accent6">
                        <a:lumMod val="40000"/>
                        <a:lumOff val="60000"/>
                      </a:schemeClr>
                    </a:solidFill>
                  </a:tcPr>
                </a:tc>
                <a:tc>
                  <a:txBody>
                    <a:bodyPr/>
                    <a:lstStyle/>
                    <a:p>
                      <a:pPr algn="ctr" fontAlgn="ctr"/>
                      <a:r>
                        <a:rPr lang="en-US" sz="1600" u="none" strike="noStrike">
                          <a:effectLst/>
                        </a:rPr>
                        <a:t>Dniestrovski 2 HPP</a:t>
                      </a:r>
                      <a:endParaRPr lang="en-US" sz="1600" b="0" i="0" u="none" strike="noStrike">
                        <a:solidFill>
                          <a:srgbClr val="000000"/>
                        </a:solidFill>
                        <a:effectLst/>
                        <a:latin typeface="Calibri" panose="020F0502020204030204" pitchFamily="34" charset="0"/>
                      </a:endParaRPr>
                    </a:p>
                  </a:txBody>
                  <a:tcPr marL="8832" marR="8832" marT="8832" marB="0" anchor="ctr">
                    <a:solidFill>
                      <a:schemeClr val="accent6">
                        <a:lumMod val="40000"/>
                        <a:lumOff val="60000"/>
                      </a:schemeClr>
                    </a:solidFill>
                  </a:tcPr>
                </a:tc>
                <a:tc>
                  <a:txBody>
                    <a:bodyPr/>
                    <a:lstStyle/>
                    <a:p>
                      <a:pPr algn="ctr" fontAlgn="ctr"/>
                      <a:r>
                        <a:rPr lang="en-US" sz="1600" u="none" strike="noStrike" dirty="0">
                          <a:effectLst/>
                        </a:rPr>
                        <a:t>Dniestrovski 2 (expansion)</a:t>
                      </a:r>
                      <a:endParaRPr lang="en-US" sz="1600" b="0" i="0" u="none" strike="noStrike" dirty="0">
                        <a:solidFill>
                          <a:srgbClr val="000000"/>
                        </a:solidFill>
                        <a:effectLst/>
                        <a:latin typeface="Calibri" panose="020F0502020204030204" pitchFamily="34" charset="0"/>
                      </a:endParaRPr>
                    </a:p>
                  </a:txBody>
                  <a:tcPr marL="8832" marR="8832" marT="8832" marB="0" anchor="ctr">
                    <a:solidFill>
                      <a:schemeClr val="accent6">
                        <a:lumMod val="40000"/>
                        <a:lumOff val="60000"/>
                      </a:schemeClr>
                    </a:solidFill>
                  </a:tcPr>
                </a:tc>
                <a:extLst>
                  <a:ext uri="{0D108BD9-81ED-4DB2-BD59-A6C34878D82A}">
                    <a16:rowId xmlns:a16="http://schemas.microsoft.com/office/drawing/2014/main" val="3160117190"/>
                  </a:ext>
                </a:extLst>
              </a:tr>
              <a:tr h="188409">
                <a:tc>
                  <a:txBody>
                    <a:bodyPr/>
                    <a:lstStyle/>
                    <a:p>
                      <a:pPr algn="ctr" fontAlgn="b"/>
                      <a:r>
                        <a:rPr lang="en-US" sz="1600" u="none" strike="noStrike">
                          <a:effectLst/>
                        </a:rPr>
                        <a:t>Reservoir</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l" fontAlgn="b"/>
                      <a:r>
                        <a:rPr lang="en-US" sz="1600" u="none" strike="noStrike">
                          <a:effectLst/>
                        </a:rPr>
                        <a:t>NHL</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(m)</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121</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229,5</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229,5</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74,5</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77,1</a:t>
                      </a:r>
                      <a:endParaRPr lang="en-US" sz="1600" b="0" i="0" u="none" strike="noStrike">
                        <a:solidFill>
                          <a:srgbClr val="000000"/>
                        </a:solidFill>
                        <a:effectLst/>
                        <a:latin typeface="Calibri" panose="020F0502020204030204" pitchFamily="34" charset="0"/>
                      </a:endParaRPr>
                    </a:p>
                  </a:txBody>
                  <a:tcPr marL="8832" marR="8832" marT="8832" marB="0" anchor="b"/>
                </a:tc>
                <a:extLst>
                  <a:ext uri="{0D108BD9-81ED-4DB2-BD59-A6C34878D82A}">
                    <a16:rowId xmlns:a16="http://schemas.microsoft.com/office/drawing/2014/main" val="4168584620"/>
                  </a:ext>
                </a:extLst>
              </a:tr>
              <a:tr h="188409">
                <a:tc>
                  <a:txBody>
                    <a:bodyPr/>
                    <a:lstStyle/>
                    <a:p>
                      <a:pPr algn="ctr" fontAlgn="b"/>
                      <a:r>
                        <a:rPr lang="en-US" sz="1600" u="none" strike="noStrike">
                          <a:effectLst/>
                        </a:rPr>
                        <a:t> </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l" fontAlgn="b"/>
                      <a:r>
                        <a:rPr lang="en-US" sz="1600" u="none" strike="noStrike">
                          <a:effectLst/>
                        </a:rPr>
                        <a:t>mwl</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(m)</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102,5</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215,5</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215,5</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67,6</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67,6</a:t>
                      </a:r>
                      <a:endParaRPr lang="en-US" sz="1600" b="0" i="0" u="none" strike="noStrike">
                        <a:solidFill>
                          <a:srgbClr val="000000"/>
                        </a:solidFill>
                        <a:effectLst/>
                        <a:latin typeface="Calibri" panose="020F0502020204030204" pitchFamily="34" charset="0"/>
                      </a:endParaRPr>
                    </a:p>
                  </a:txBody>
                  <a:tcPr marL="8832" marR="8832" marT="8832" marB="0" anchor="b"/>
                </a:tc>
                <a:extLst>
                  <a:ext uri="{0D108BD9-81ED-4DB2-BD59-A6C34878D82A}">
                    <a16:rowId xmlns:a16="http://schemas.microsoft.com/office/drawing/2014/main" val="1681030573"/>
                  </a:ext>
                </a:extLst>
              </a:tr>
              <a:tr h="188409">
                <a:tc>
                  <a:txBody>
                    <a:bodyPr/>
                    <a:lstStyle/>
                    <a:p>
                      <a:pPr algn="ctr" fontAlgn="b"/>
                      <a:r>
                        <a:rPr lang="en-US" sz="1600" u="none" strike="noStrike">
                          <a:effectLst/>
                        </a:rPr>
                        <a:t> </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l" fontAlgn="b"/>
                      <a:r>
                        <a:rPr lang="en-US" sz="1600" u="none" strike="noStrike">
                          <a:effectLst/>
                        </a:rPr>
                        <a:t>HWL</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(m)</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125</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 </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82</a:t>
                      </a:r>
                      <a:endParaRPr lang="en-US" sz="1600" b="0" i="0" u="none" strike="noStrike">
                        <a:solidFill>
                          <a:srgbClr val="000000"/>
                        </a:solidFill>
                        <a:effectLst/>
                        <a:latin typeface="Calibri" panose="020F0502020204030204" pitchFamily="34" charset="0"/>
                      </a:endParaRPr>
                    </a:p>
                  </a:txBody>
                  <a:tcPr marL="8832" marR="8832" marT="8832" marB="0" anchor="b"/>
                </a:tc>
                <a:extLst>
                  <a:ext uri="{0D108BD9-81ED-4DB2-BD59-A6C34878D82A}">
                    <a16:rowId xmlns:a16="http://schemas.microsoft.com/office/drawing/2014/main" val="624971952"/>
                  </a:ext>
                </a:extLst>
              </a:tr>
              <a:tr h="188409">
                <a:tc>
                  <a:txBody>
                    <a:bodyPr/>
                    <a:lstStyle/>
                    <a:p>
                      <a:pPr algn="ctr" fontAlgn="b"/>
                      <a:r>
                        <a:rPr lang="en-US" sz="1600" u="none" strike="noStrike">
                          <a:effectLst/>
                        </a:rPr>
                        <a:t> </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l" fontAlgn="b"/>
                      <a:r>
                        <a:rPr lang="en-US" sz="1600" u="none" strike="noStrike">
                          <a:effectLst/>
                        </a:rPr>
                        <a:t>Useful volume</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dirty="0">
                          <a:effectLst/>
                        </a:rPr>
                        <a:t>(</a:t>
                      </a:r>
                      <a:r>
                        <a:rPr lang="en-US" sz="1600" u="none" strike="noStrike" dirty="0" err="1">
                          <a:effectLst/>
                        </a:rPr>
                        <a:t>mln</a:t>
                      </a:r>
                      <a:r>
                        <a:rPr lang="en-US" sz="1600" u="none" strike="noStrike" dirty="0">
                          <a:effectLst/>
                        </a:rPr>
                        <a:t> m3)</a:t>
                      </a:r>
                      <a:endParaRPr lang="en-US" sz="1600" b="0" i="0" u="none" strike="noStrike" dirty="0">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1907</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11,45</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32,7</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23,4</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31,8</a:t>
                      </a:r>
                      <a:endParaRPr lang="en-US" sz="1600" b="0" i="0" u="none" strike="noStrike">
                        <a:solidFill>
                          <a:srgbClr val="000000"/>
                        </a:solidFill>
                        <a:effectLst/>
                        <a:latin typeface="Calibri" panose="020F0502020204030204" pitchFamily="34" charset="0"/>
                      </a:endParaRPr>
                    </a:p>
                  </a:txBody>
                  <a:tcPr marL="8832" marR="8832" marT="8832" marB="0" anchor="b"/>
                </a:tc>
                <a:extLst>
                  <a:ext uri="{0D108BD9-81ED-4DB2-BD59-A6C34878D82A}">
                    <a16:rowId xmlns:a16="http://schemas.microsoft.com/office/drawing/2014/main" val="1573461681"/>
                  </a:ext>
                </a:extLst>
              </a:tr>
              <a:tr h="188409">
                <a:tc>
                  <a:txBody>
                    <a:bodyPr/>
                    <a:lstStyle/>
                    <a:p>
                      <a:pPr algn="ctr" fontAlgn="b"/>
                      <a:r>
                        <a:rPr lang="en-US" sz="1600" u="none" strike="noStrike">
                          <a:effectLst/>
                        </a:rPr>
                        <a:t> </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l" fontAlgn="b"/>
                      <a:r>
                        <a:rPr lang="en-US" sz="1600" u="none" strike="noStrike" dirty="0">
                          <a:effectLst/>
                        </a:rPr>
                        <a:t>Flood control volume</a:t>
                      </a:r>
                      <a:endParaRPr lang="en-US" sz="1600" b="0" i="0" u="none" strike="noStrike" dirty="0">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dirty="0">
                          <a:effectLst/>
                        </a:rPr>
                        <a:t>(</a:t>
                      </a:r>
                      <a:r>
                        <a:rPr lang="en-US" sz="1600" u="none" strike="noStrike" dirty="0" err="1">
                          <a:effectLst/>
                        </a:rPr>
                        <a:t>mln</a:t>
                      </a:r>
                      <a:r>
                        <a:rPr lang="en-US" sz="1600" u="none" strike="noStrike" dirty="0">
                          <a:effectLst/>
                        </a:rPr>
                        <a:t> m3)</a:t>
                      </a:r>
                      <a:endParaRPr lang="en-US" sz="1600" b="0" i="0" u="none" strike="noStrike" dirty="0">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570</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 </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 </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55,8</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41,6</a:t>
                      </a:r>
                      <a:endParaRPr lang="en-US" sz="1600" b="0" i="0" u="none" strike="noStrike">
                        <a:solidFill>
                          <a:srgbClr val="000000"/>
                        </a:solidFill>
                        <a:effectLst/>
                        <a:latin typeface="Calibri" panose="020F0502020204030204" pitchFamily="34" charset="0"/>
                      </a:endParaRPr>
                    </a:p>
                  </a:txBody>
                  <a:tcPr marL="8832" marR="8832" marT="8832" marB="0" anchor="b"/>
                </a:tc>
                <a:extLst>
                  <a:ext uri="{0D108BD9-81ED-4DB2-BD59-A6C34878D82A}">
                    <a16:rowId xmlns:a16="http://schemas.microsoft.com/office/drawing/2014/main" val="1918767909"/>
                  </a:ext>
                </a:extLst>
              </a:tr>
              <a:tr h="200185">
                <a:tc>
                  <a:txBody>
                    <a:bodyPr/>
                    <a:lstStyle/>
                    <a:p>
                      <a:pPr algn="ctr" fontAlgn="b"/>
                      <a:r>
                        <a:rPr lang="en-US" sz="1600" u="none" strike="noStrike">
                          <a:effectLst/>
                        </a:rPr>
                        <a:t> </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l" fontAlgn="b"/>
                      <a:r>
                        <a:rPr lang="en-US" sz="1600" u="none" strike="noStrike">
                          <a:effectLst/>
                        </a:rPr>
                        <a:t>Crest elevation</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(m)</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127</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 </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 </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84</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84</a:t>
                      </a:r>
                      <a:endParaRPr lang="en-US" sz="1600" b="0" i="0" u="none" strike="noStrike">
                        <a:solidFill>
                          <a:srgbClr val="000000"/>
                        </a:solidFill>
                        <a:effectLst/>
                        <a:latin typeface="Calibri" panose="020F0502020204030204" pitchFamily="34" charset="0"/>
                      </a:endParaRPr>
                    </a:p>
                  </a:txBody>
                  <a:tcPr marL="8832" marR="8832" marT="8832" marB="0" anchor="b"/>
                </a:tc>
                <a:extLst>
                  <a:ext uri="{0D108BD9-81ED-4DB2-BD59-A6C34878D82A}">
                    <a16:rowId xmlns:a16="http://schemas.microsoft.com/office/drawing/2014/main" val="524331811"/>
                  </a:ext>
                </a:extLst>
              </a:tr>
              <a:tr h="188409">
                <a:tc>
                  <a:txBody>
                    <a:bodyPr/>
                    <a:lstStyle/>
                    <a:p>
                      <a:pPr algn="ctr" fontAlgn="b"/>
                      <a:r>
                        <a:rPr lang="en-US" sz="1600" u="none" strike="noStrike">
                          <a:effectLst/>
                        </a:rPr>
                        <a:t>Power house</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l" fontAlgn="b"/>
                      <a:r>
                        <a:rPr lang="en-US" sz="1600" u="none" strike="noStrike">
                          <a:effectLst/>
                        </a:rPr>
                        <a:t>nr of groups</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6</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3</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7</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3</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 </a:t>
                      </a:r>
                      <a:endParaRPr lang="en-US" sz="1600" b="0" i="0" u="none" strike="noStrike">
                        <a:solidFill>
                          <a:srgbClr val="000000"/>
                        </a:solidFill>
                        <a:effectLst/>
                        <a:latin typeface="Calibri" panose="020F0502020204030204" pitchFamily="34" charset="0"/>
                      </a:endParaRPr>
                    </a:p>
                  </a:txBody>
                  <a:tcPr marL="8832" marR="8832" marT="8832" marB="0" anchor="b"/>
                </a:tc>
                <a:extLst>
                  <a:ext uri="{0D108BD9-81ED-4DB2-BD59-A6C34878D82A}">
                    <a16:rowId xmlns:a16="http://schemas.microsoft.com/office/drawing/2014/main" val="2678761668"/>
                  </a:ext>
                </a:extLst>
              </a:tr>
              <a:tr h="188409">
                <a:tc>
                  <a:txBody>
                    <a:bodyPr/>
                    <a:lstStyle/>
                    <a:p>
                      <a:pPr algn="ctr" fontAlgn="b"/>
                      <a:r>
                        <a:rPr lang="en-US" sz="1600" u="none" strike="noStrike">
                          <a:effectLst/>
                        </a:rPr>
                        <a:t> </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l" fontAlgn="b"/>
                      <a:r>
                        <a:rPr lang="en-US" sz="1600" u="none" strike="noStrike">
                          <a:effectLst/>
                        </a:rPr>
                        <a:t>Type of groups</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 </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Kaplan</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Francis</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Francis</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Kaplan</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 </a:t>
                      </a:r>
                      <a:endParaRPr lang="en-US" sz="1600" b="0" i="0" u="none" strike="noStrike">
                        <a:solidFill>
                          <a:srgbClr val="000000"/>
                        </a:solidFill>
                        <a:effectLst/>
                        <a:latin typeface="Calibri" panose="020F0502020204030204" pitchFamily="34" charset="0"/>
                      </a:endParaRPr>
                    </a:p>
                  </a:txBody>
                  <a:tcPr marL="8832" marR="8832" marT="8832" marB="0" anchor="b"/>
                </a:tc>
                <a:extLst>
                  <a:ext uri="{0D108BD9-81ED-4DB2-BD59-A6C34878D82A}">
                    <a16:rowId xmlns:a16="http://schemas.microsoft.com/office/drawing/2014/main" val="315686433"/>
                  </a:ext>
                </a:extLst>
              </a:tr>
              <a:tr h="188409">
                <a:tc>
                  <a:txBody>
                    <a:bodyPr/>
                    <a:lstStyle/>
                    <a:p>
                      <a:pPr algn="ctr" fontAlgn="b"/>
                      <a:r>
                        <a:rPr lang="en-US" sz="1600" u="none" strike="noStrike">
                          <a:effectLst/>
                        </a:rPr>
                        <a:t> </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l" fontAlgn="b"/>
                      <a:r>
                        <a:rPr lang="en-US" sz="1600" u="none" strike="noStrike">
                          <a:effectLst/>
                        </a:rPr>
                        <a:t>Maximum equiped flow</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(m3/s)</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1970</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 </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1890</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471</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 </a:t>
                      </a:r>
                      <a:endParaRPr lang="en-US" sz="1600" b="0" i="0" u="none" strike="noStrike">
                        <a:solidFill>
                          <a:srgbClr val="000000"/>
                        </a:solidFill>
                        <a:effectLst/>
                        <a:latin typeface="Calibri" panose="020F0502020204030204" pitchFamily="34" charset="0"/>
                      </a:endParaRPr>
                    </a:p>
                  </a:txBody>
                  <a:tcPr marL="8832" marR="8832" marT="8832" marB="0" anchor="b"/>
                </a:tc>
                <a:extLst>
                  <a:ext uri="{0D108BD9-81ED-4DB2-BD59-A6C34878D82A}">
                    <a16:rowId xmlns:a16="http://schemas.microsoft.com/office/drawing/2014/main" val="3222410286"/>
                  </a:ext>
                </a:extLst>
              </a:tr>
              <a:tr h="188409">
                <a:tc>
                  <a:txBody>
                    <a:bodyPr/>
                    <a:lstStyle/>
                    <a:p>
                      <a:pPr algn="ctr" fontAlgn="b"/>
                      <a:r>
                        <a:rPr lang="en-US" sz="1600" u="none" strike="noStrike">
                          <a:effectLst/>
                        </a:rPr>
                        <a:t> </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l" fontAlgn="b"/>
                      <a:r>
                        <a:rPr lang="en-US" sz="1600" u="none" strike="noStrike">
                          <a:effectLst/>
                        </a:rPr>
                        <a:t>Total instaled capacity (turbine mode)</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dirty="0">
                          <a:effectLst/>
                        </a:rPr>
                        <a:t>MW</a:t>
                      </a:r>
                      <a:endParaRPr lang="en-US" sz="1600" b="0" i="0" u="none" strike="noStrike" dirty="0">
                        <a:solidFill>
                          <a:srgbClr val="000000"/>
                        </a:solidFill>
                        <a:effectLst/>
                        <a:latin typeface="Calibri" panose="020F0502020204030204" pitchFamily="34" charset="0"/>
                      </a:endParaRPr>
                    </a:p>
                  </a:txBody>
                  <a:tcPr marL="8832" marR="8832" marT="8832" marB="0" anchor="ctr"/>
                </a:tc>
                <a:tc>
                  <a:txBody>
                    <a:bodyPr/>
                    <a:lstStyle/>
                    <a:p>
                      <a:pPr algn="ctr" fontAlgn="b"/>
                      <a:r>
                        <a:rPr lang="en-US" sz="1600" u="none" strike="noStrike">
                          <a:effectLst/>
                        </a:rPr>
                        <a:t>702</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972</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2268</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40,8</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 </a:t>
                      </a:r>
                      <a:endParaRPr lang="en-US" sz="1600" b="0" i="0" u="none" strike="noStrike">
                        <a:solidFill>
                          <a:srgbClr val="000000"/>
                        </a:solidFill>
                        <a:effectLst/>
                        <a:latin typeface="Calibri" panose="020F0502020204030204" pitchFamily="34" charset="0"/>
                      </a:endParaRPr>
                    </a:p>
                  </a:txBody>
                  <a:tcPr marL="8832" marR="8832" marT="8832" marB="0" anchor="b"/>
                </a:tc>
                <a:extLst>
                  <a:ext uri="{0D108BD9-81ED-4DB2-BD59-A6C34878D82A}">
                    <a16:rowId xmlns:a16="http://schemas.microsoft.com/office/drawing/2014/main" val="799913817"/>
                  </a:ext>
                </a:extLst>
              </a:tr>
              <a:tr h="188409">
                <a:tc>
                  <a:txBody>
                    <a:bodyPr/>
                    <a:lstStyle/>
                    <a:p>
                      <a:pPr algn="ctr" fontAlgn="b"/>
                      <a:r>
                        <a:rPr lang="en-US" sz="1600" u="none" strike="noStrike">
                          <a:effectLst/>
                        </a:rPr>
                        <a:t> </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l" fontAlgn="b"/>
                      <a:r>
                        <a:rPr lang="en-US" sz="1600" u="none" strike="noStrike">
                          <a:effectLst/>
                        </a:rPr>
                        <a:t>Total instaled capacity (pumping mode)</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dirty="0">
                          <a:effectLst/>
                        </a:rPr>
                        <a:t>MW</a:t>
                      </a:r>
                      <a:endParaRPr lang="en-US" sz="1600" b="0" i="0" u="none" strike="noStrike" dirty="0">
                        <a:solidFill>
                          <a:srgbClr val="000000"/>
                        </a:solidFill>
                        <a:effectLst/>
                        <a:latin typeface="Calibri" panose="020F0502020204030204" pitchFamily="34" charset="0"/>
                      </a:endParaRPr>
                    </a:p>
                  </a:txBody>
                  <a:tcPr marL="8832" marR="8832" marT="8832" marB="0" anchor="ctr"/>
                </a:tc>
                <a:tc>
                  <a:txBody>
                    <a:bodyPr/>
                    <a:lstStyle/>
                    <a:p>
                      <a:pPr algn="ctr" fontAlgn="b"/>
                      <a:r>
                        <a:rPr lang="en-US" sz="1600" u="none" strike="noStrike">
                          <a:effectLst/>
                        </a:rPr>
                        <a:t> </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1263</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2947</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 </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 </a:t>
                      </a:r>
                      <a:endParaRPr lang="en-US" sz="1600" b="0" i="0" u="none" strike="noStrike">
                        <a:solidFill>
                          <a:srgbClr val="000000"/>
                        </a:solidFill>
                        <a:effectLst/>
                        <a:latin typeface="Calibri" panose="020F0502020204030204" pitchFamily="34" charset="0"/>
                      </a:endParaRPr>
                    </a:p>
                  </a:txBody>
                  <a:tcPr marL="8832" marR="8832" marT="8832" marB="0" anchor="b"/>
                </a:tc>
                <a:extLst>
                  <a:ext uri="{0D108BD9-81ED-4DB2-BD59-A6C34878D82A}">
                    <a16:rowId xmlns:a16="http://schemas.microsoft.com/office/drawing/2014/main" val="3964330120"/>
                  </a:ext>
                </a:extLst>
              </a:tr>
              <a:tr h="200185">
                <a:tc>
                  <a:txBody>
                    <a:bodyPr/>
                    <a:lstStyle/>
                    <a:p>
                      <a:pPr algn="ctr" fontAlgn="b"/>
                      <a:r>
                        <a:rPr lang="en-US" sz="1600" u="none" strike="noStrike">
                          <a:effectLst/>
                        </a:rPr>
                        <a:t> </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l" fontAlgn="b"/>
                      <a:r>
                        <a:rPr lang="en-US" sz="1600" u="none" strike="noStrike">
                          <a:effectLst/>
                        </a:rPr>
                        <a:t>Energy produced</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GWh/year</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896</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1015</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2720</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a:effectLst/>
                        </a:rPr>
                        <a:t>94,5</a:t>
                      </a:r>
                      <a:endParaRPr lang="en-US" sz="1600" b="0" i="0" u="none" strike="noStrike">
                        <a:solidFill>
                          <a:srgbClr val="000000"/>
                        </a:solidFill>
                        <a:effectLst/>
                        <a:latin typeface="Calibri" panose="020F0502020204030204" pitchFamily="34" charset="0"/>
                      </a:endParaRPr>
                    </a:p>
                  </a:txBody>
                  <a:tcPr marL="8832" marR="8832" marT="8832" marB="0" anchor="b"/>
                </a:tc>
                <a:tc>
                  <a:txBody>
                    <a:bodyPr/>
                    <a:lstStyle/>
                    <a:p>
                      <a:pPr algn="ctr" fontAlgn="b"/>
                      <a:r>
                        <a:rPr lang="en-US" sz="1600" u="none" strike="noStrike" dirty="0">
                          <a:effectLst/>
                        </a:rPr>
                        <a:t> </a:t>
                      </a:r>
                      <a:endParaRPr lang="en-US" sz="1600" b="0" i="0" u="none" strike="noStrike" dirty="0">
                        <a:solidFill>
                          <a:srgbClr val="000000"/>
                        </a:solidFill>
                        <a:effectLst/>
                        <a:latin typeface="Calibri" panose="020F0502020204030204" pitchFamily="34" charset="0"/>
                      </a:endParaRPr>
                    </a:p>
                  </a:txBody>
                  <a:tcPr marL="8832" marR="8832" marT="8832" marB="0" anchor="b"/>
                </a:tc>
                <a:extLst>
                  <a:ext uri="{0D108BD9-81ED-4DB2-BD59-A6C34878D82A}">
                    <a16:rowId xmlns:a16="http://schemas.microsoft.com/office/drawing/2014/main" val="2471430641"/>
                  </a:ext>
                </a:extLst>
              </a:tr>
            </a:tbl>
          </a:graphicData>
        </a:graphic>
      </p:graphicFrame>
      <p:sp>
        <p:nvSpPr>
          <p:cNvPr id="6" name="TextBox 5">
            <a:extLst>
              <a:ext uri="{FF2B5EF4-FFF2-40B4-BE49-F238E27FC236}">
                <a16:creationId xmlns:a16="http://schemas.microsoft.com/office/drawing/2014/main" id="{F0F7F6E2-7EA0-9A4D-A4AF-19CBD3A1FCCB}"/>
              </a:ext>
            </a:extLst>
          </p:cNvPr>
          <p:cNvSpPr txBox="1"/>
          <p:nvPr/>
        </p:nvSpPr>
        <p:spPr>
          <a:xfrm>
            <a:off x="3767843" y="390104"/>
            <a:ext cx="4544834"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Characteristics of the Dniester Cascade</a:t>
            </a:r>
          </a:p>
        </p:txBody>
      </p:sp>
      <p:sp>
        <p:nvSpPr>
          <p:cNvPr id="2" name="TextBox 1">
            <a:extLst>
              <a:ext uri="{FF2B5EF4-FFF2-40B4-BE49-F238E27FC236}">
                <a16:creationId xmlns:a16="http://schemas.microsoft.com/office/drawing/2014/main" id="{FD7BBF7C-E5F3-524F-A247-1E4533AAF9CD}"/>
              </a:ext>
            </a:extLst>
          </p:cNvPr>
          <p:cNvSpPr txBox="1"/>
          <p:nvPr/>
        </p:nvSpPr>
        <p:spPr>
          <a:xfrm>
            <a:off x="1112520" y="5684520"/>
            <a:ext cx="10454641" cy="584775"/>
          </a:xfrm>
          <a:prstGeom prst="rect">
            <a:avLst/>
          </a:prstGeom>
          <a:noFill/>
        </p:spPr>
        <p:txBody>
          <a:bodyPr wrap="square" rtlCol="0">
            <a:spAutoFit/>
          </a:bodyPr>
          <a:lstStyle/>
          <a:p>
            <a:pPr algn="just"/>
            <a:r>
              <a:rPr lang="en-US" sz="1600" dirty="0">
                <a:latin typeface="Arial" panose="020B0604020202020204" pitchFamily="34" charset="0"/>
                <a:cs typeface="Arial" panose="020B0604020202020204" pitchFamily="34" charset="0"/>
              </a:rPr>
              <a:t>Downstream of the cascade and already inside of Moldova can be seen Dubasary dam (1954) and reservoir. Dubasary is now benefiting from the regulation of Dniester’s flows produced by Dniestrovski 1 (1983) reservoir.</a:t>
            </a:r>
          </a:p>
        </p:txBody>
      </p:sp>
    </p:spTree>
    <p:extLst>
      <p:ext uri="{BB962C8B-B14F-4D97-AF65-F5344CB8AC3E}">
        <p14:creationId xmlns:p14="http://schemas.microsoft.com/office/powerpoint/2010/main" val="1858283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6548E240-D03E-234A-B2F4-F5353D6DA3D3}"/>
              </a:ext>
            </a:extLst>
          </p:cNvPr>
          <p:cNvGraphicFramePr>
            <a:graphicFrameLocks noGrp="1"/>
          </p:cNvGraphicFramePr>
          <p:nvPr>
            <p:extLst>
              <p:ext uri="{D42A27DB-BD31-4B8C-83A1-F6EECF244321}">
                <p14:modId xmlns:p14="http://schemas.microsoft.com/office/powerpoint/2010/main" val="3816209368"/>
              </p:ext>
            </p:extLst>
          </p:nvPr>
        </p:nvGraphicFramePr>
        <p:xfrm>
          <a:off x="1774506" y="1303814"/>
          <a:ext cx="8558213" cy="4167345"/>
        </p:xfrm>
        <a:graphic>
          <a:graphicData uri="http://schemas.openxmlformats.org/drawingml/2006/table">
            <a:tbl>
              <a:tblPr/>
              <a:tblGrid>
                <a:gridCol w="2325839">
                  <a:extLst>
                    <a:ext uri="{9D8B030D-6E8A-4147-A177-3AD203B41FA5}">
                      <a16:colId xmlns:a16="http://schemas.microsoft.com/office/drawing/2014/main" val="869191212"/>
                    </a:ext>
                  </a:extLst>
                </a:gridCol>
                <a:gridCol w="1491322">
                  <a:extLst>
                    <a:ext uri="{9D8B030D-6E8A-4147-A177-3AD203B41FA5}">
                      <a16:colId xmlns:a16="http://schemas.microsoft.com/office/drawing/2014/main" val="2000117327"/>
                    </a:ext>
                  </a:extLst>
                </a:gridCol>
                <a:gridCol w="1286590">
                  <a:extLst>
                    <a:ext uri="{9D8B030D-6E8A-4147-A177-3AD203B41FA5}">
                      <a16:colId xmlns:a16="http://schemas.microsoft.com/office/drawing/2014/main" val="2412860605"/>
                    </a:ext>
                  </a:extLst>
                </a:gridCol>
                <a:gridCol w="1727231">
                  <a:extLst>
                    <a:ext uri="{9D8B030D-6E8A-4147-A177-3AD203B41FA5}">
                      <a16:colId xmlns:a16="http://schemas.microsoft.com/office/drawing/2014/main" val="1370024717"/>
                    </a:ext>
                  </a:extLst>
                </a:gridCol>
                <a:gridCol w="1727231">
                  <a:extLst>
                    <a:ext uri="{9D8B030D-6E8A-4147-A177-3AD203B41FA5}">
                      <a16:colId xmlns:a16="http://schemas.microsoft.com/office/drawing/2014/main" val="1021214279"/>
                    </a:ext>
                  </a:extLst>
                </a:gridCol>
              </a:tblGrid>
              <a:tr h="961696">
                <a:tc>
                  <a:txBody>
                    <a:bodyPr/>
                    <a:lstStyle/>
                    <a:p>
                      <a:pPr algn="ctr">
                        <a:spcAft>
                          <a:spcPts val="0"/>
                        </a:spcAft>
                      </a:pPr>
                      <a:r>
                        <a:rPr lang="ru-RU" sz="1200" b="1">
                          <a:effectLst/>
                          <a:latin typeface="Calibri Light" panose="020F0302020204030204" pitchFamily="34" charset="0"/>
                        </a:rPr>
                        <a:t>млн. м</a:t>
                      </a:r>
                      <a:r>
                        <a:rPr lang="ru-RU" sz="1200" b="1" baseline="30000">
                          <a:effectLst/>
                          <a:latin typeface="Calibri Light" panose="020F0302020204030204" pitchFamily="34" charset="0"/>
                        </a:rPr>
                        <a:t>3</a:t>
                      </a:r>
                      <a:endParaRPr lang="ru-RU" sz="1200">
                        <a:effectLst/>
                        <a:latin typeface="Calibri" panose="020F0502020204030204" pitchFamily="34" charset="0"/>
                      </a:endParaRPr>
                    </a:p>
                    <a:p>
                      <a:pPr algn="ctr">
                        <a:spcAft>
                          <a:spcPts val="0"/>
                        </a:spcAft>
                      </a:pPr>
                      <a:r>
                        <a:rPr lang="en-US" sz="1200" b="1">
                          <a:effectLst/>
                          <a:latin typeface="Calibri Light" panose="020F0302020204030204" pitchFamily="34" charset="0"/>
                        </a:rPr>
                        <a:t>cub m</a:t>
                      </a:r>
                      <a:endParaRPr lang="en-US" sz="12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a:spcAft>
                          <a:spcPts val="0"/>
                        </a:spcAft>
                      </a:pPr>
                      <a:r>
                        <a:rPr lang="uk-UA" sz="1200" b="1">
                          <a:effectLst/>
                          <a:latin typeface="Calibri Light" panose="020F0302020204030204" pitchFamily="34" charset="0"/>
                        </a:rPr>
                        <a:t>Постройка</a:t>
                      </a:r>
                      <a:r>
                        <a:rPr lang="en-US" sz="1200" b="1">
                          <a:effectLst/>
                          <a:latin typeface="Calibri Light" panose="020F0302020204030204" pitchFamily="34" charset="0"/>
                        </a:rPr>
                        <a:t>Construction 154</a:t>
                      </a:r>
                      <a:endParaRPr lang="en-US" sz="12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a:spcAft>
                          <a:spcPts val="0"/>
                        </a:spcAft>
                      </a:pPr>
                      <a:r>
                        <a:rPr lang="ru-RU" sz="1200" b="1">
                          <a:effectLst/>
                          <a:latin typeface="Calibri Light" panose="020F0302020204030204" pitchFamily="34" charset="0"/>
                        </a:rPr>
                        <a:t>1979</a:t>
                      </a:r>
                      <a:endParaRPr lang="ru-RU" sz="12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a:spcAft>
                          <a:spcPts val="0"/>
                        </a:spcAft>
                      </a:pPr>
                      <a:r>
                        <a:rPr lang="uk-UA" sz="1200" b="1">
                          <a:effectLst/>
                          <a:latin typeface="Calibri Light" panose="020F0302020204030204" pitchFamily="34" charset="0"/>
                        </a:rPr>
                        <a:t>1982</a:t>
                      </a:r>
                      <a:endParaRPr lang="uk-UA" sz="12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ctr">
                        <a:spcAft>
                          <a:spcPts val="0"/>
                        </a:spcAft>
                      </a:pPr>
                      <a:r>
                        <a:rPr lang="en-US" sz="1200" b="1" dirty="0">
                          <a:effectLst/>
                          <a:latin typeface="Calibri Light" panose="020F0302020204030204" pitchFamily="34" charset="0"/>
                        </a:rPr>
                        <a:t>2012</a:t>
                      </a:r>
                      <a:endParaRPr lang="en-US" sz="12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2998066046"/>
                  </a:ext>
                </a:extLst>
              </a:tr>
              <a:tr h="1282259">
                <a:tc>
                  <a:txBody>
                    <a:bodyPr/>
                    <a:lstStyle/>
                    <a:p>
                      <a:pPr>
                        <a:spcAft>
                          <a:spcPts val="0"/>
                        </a:spcAft>
                      </a:pPr>
                      <a:r>
                        <a:rPr lang="ru-RU" sz="1200">
                          <a:effectLst/>
                          <a:latin typeface="Calibri Light" panose="020F0302020204030204" pitchFamily="34" charset="0"/>
                        </a:rPr>
                        <a:t>Полный объем(НПУ 28.00 м) / </a:t>
                      </a:r>
                      <a:r>
                        <a:rPr lang="en-US" sz="1200">
                          <a:effectLst/>
                          <a:latin typeface="Calibri Light" panose="020F0302020204030204" pitchFamily="34" charset="0"/>
                        </a:rPr>
                        <a:t>Full volume (normal level 28.00)</a:t>
                      </a:r>
                      <a:endParaRPr lang="en-US" sz="12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a:effectLst/>
                          <a:latin typeface="Calibri Light" panose="020F0302020204030204" pitchFamily="34" charset="0"/>
                        </a:rPr>
                        <a:t>485 </a:t>
                      </a:r>
                      <a:endParaRPr lang="ru-RU" sz="12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a:effectLst/>
                          <a:latin typeface="Calibri Light" panose="020F0302020204030204" pitchFamily="34" charset="0"/>
                        </a:rPr>
                        <a:t>307 </a:t>
                      </a:r>
                      <a:endParaRPr lang="ru-RU" sz="12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a:effectLst/>
                          <a:latin typeface="Calibri Light" panose="020F0302020204030204" pitchFamily="34" charset="0"/>
                        </a:rPr>
                        <a:t>266 </a:t>
                      </a:r>
                      <a:endParaRPr lang="ru-RU" sz="1200">
                        <a:effectLst/>
                        <a:latin typeface="Calibri" panose="020F0502020204030204" pitchFamily="34" charset="0"/>
                      </a:endParaRPr>
                    </a:p>
                    <a:p>
                      <a:pPr>
                        <a:spcAft>
                          <a:spcPts val="0"/>
                        </a:spcAft>
                      </a:pPr>
                      <a:r>
                        <a:rPr lang="ru-RU" sz="1200">
                          <a:effectLst/>
                          <a:latin typeface="Calibri Light" panose="020F0302020204030204" pitchFamily="34" charset="0"/>
                        </a:rPr>
                        <a:t> </a:t>
                      </a:r>
                      <a:endParaRPr lang="ru-RU" sz="12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a:effectLst/>
                          <a:latin typeface="Calibri Light" panose="020F0302020204030204" pitchFamily="34" charset="0"/>
                        </a:rPr>
                        <a:t>261 </a:t>
                      </a:r>
                      <a:endParaRPr lang="ru-RU" sz="12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89906218"/>
                  </a:ext>
                </a:extLst>
              </a:tr>
              <a:tr h="641130">
                <a:tc>
                  <a:txBody>
                    <a:bodyPr/>
                    <a:lstStyle/>
                    <a:p>
                      <a:pPr>
                        <a:spcAft>
                          <a:spcPts val="0"/>
                        </a:spcAft>
                      </a:pPr>
                      <a:r>
                        <a:rPr lang="uk-UA" sz="1200">
                          <a:effectLst/>
                          <a:latin typeface="Calibri Light" panose="020F0302020204030204" pitchFamily="34" charset="0"/>
                        </a:rPr>
                        <a:t>Мертвый уровень </a:t>
                      </a:r>
                      <a:endParaRPr lang="uk-UA" sz="1200">
                        <a:effectLst/>
                        <a:latin typeface="Calibri" panose="020F0502020204030204" pitchFamily="34" charset="0"/>
                      </a:endParaRPr>
                    </a:p>
                    <a:p>
                      <a:pPr>
                        <a:spcAft>
                          <a:spcPts val="0"/>
                        </a:spcAft>
                      </a:pPr>
                      <a:r>
                        <a:rPr lang="en-US" sz="1200">
                          <a:effectLst/>
                          <a:latin typeface="Calibri Light" panose="020F0302020204030204" pitchFamily="34" charset="0"/>
                        </a:rPr>
                        <a:t>Dead level </a:t>
                      </a:r>
                      <a:endParaRPr lang="en-US" sz="12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a:effectLst/>
                          <a:latin typeface="Calibri Light" panose="020F0302020204030204" pitchFamily="34" charset="0"/>
                        </a:rPr>
                        <a:t> </a:t>
                      </a:r>
                      <a:endParaRPr lang="ru-RU" sz="12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200">
                          <a:effectLst/>
                          <a:latin typeface="Calibri Light" panose="020F0302020204030204" pitchFamily="34" charset="0"/>
                        </a:rPr>
                        <a:t> </a:t>
                      </a:r>
                      <a:endParaRPr lang="en-US" sz="12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a:effectLst/>
                          <a:latin typeface="Calibri Light" panose="020F0302020204030204" pitchFamily="34" charset="0"/>
                        </a:rPr>
                        <a:t>108 </a:t>
                      </a:r>
                      <a:endParaRPr lang="ru-RU" sz="12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a:effectLst/>
                          <a:latin typeface="Calibri Light" panose="020F0302020204030204" pitchFamily="34" charset="0"/>
                        </a:rPr>
                        <a:t>98 </a:t>
                      </a:r>
                      <a:endParaRPr lang="ru-RU" sz="12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76984201"/>
                  </a:ext>
                </a:extLst>
              </a:tr>
              <a:tr h="641130">
                <a:tc>
                  <a:txBody>
                    <a:bodyPr/>
                    <a:lstStyle/>
                    <a:p>
                      <a:pPr>
                        <a:spcAft>
                          <a:spcPts val="0"/>
                        </a:spcAft>
                      </a:pPr>
                      <a:r>
                        <a:rPr lang="ru-RU" sz="1200">
                          <a:effectLst/>
                          <a:latin typeface="Calibri Light" panose="020F0302020204030204" pitchFamily="34" charset="0"/>
                        </a:rPr>
                        <a:t>Полезный объём</a:t>
                      </a:r>
                      <a:endParaRPr lang="ru-RU" sz="1200">
                        <a:effectLst/>
                        <a:latin typeface="Calibri" panose="020F0502020204030204" pitchFamily="34" charset="0"/>
                      </a:endParaRPr>
                    </a:p>
                    <a:p>
                      <a:pPr>
                        <a:spcAft>
                          <a:spcPts val="0"/>
                        </a:spcAft>
                      </a:pPr>
                      <a:r>
                        <a:rPr lang="en-US" sz="1200">
                          <a:effectLst/>
                          <a:latin typeface="Calibri Light" panose="020F0302020204030204" pitchFamily="34" charset="0"/>
                        </a:rPr>
                        <a:t>Useful volume </a:t>
                      </a:r>
                      <a:endParaRPr lang="en-US" sz="12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a:effectLst/>
                          <a:latin typeface="Calibri Light" panose="020F0302020204030204" pitchFamily="34" charset="0"/>
                        </a:rPr>
                        <a:t>214</a:t>
                      </a:r>
                      <a:endParaRPr lang="ru-RU" sz="12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a:effectLst/>
                          <a:latin typeface="Calibri Light" panose="020F0302020204030204" pitchFamily="34" charset="0"/>
                        </a:rPr>
                        <a:t>202</a:t>
                      </a:r>
                      <a:endParaRPr lang="ru-RU" sz="12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a:effectLst/>
                          <a:latin typeface="Calibri Light" panose="020F0302020204030204" pitchFamily="34" charset="0"/>
                        </a:rPr>
                        <a:t>158</a:t>
                      </a:r>
                      <a:endParaRPr lang="ru-RU" sz="12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a:effectLst/>
                          <a:latin typeface="Calibri Light" panose="020F0302020204030204" pitchFamily="34" charset="0"/>
                        </a:rPr>
                        <a:t>163 </a:t>
                      </a:r>
                      <a:endParaRPr lang="ru-RU" sz="12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18214350"/>
                  </a:ext>
                </a:extLst>
              </a:tr>
              <a:tr h="641130">
                <a:tc>
                  <a:txBody>
                    <a:bodyPr/>
                    <a:lstStyle/>
                    <a:p>
                      <a:pPr>
                        <a:spcAft>
                          <a:spcPts val="0"/>
                        </a:spcAft>
                      </a:pPr>
                      <a:r>
                        <a:rPr lang="ru-RU" sz="1200">
                          <a:effectLst/>
                          <a:latin typeface="Calibri Light" panose="020F0302020204030204" pitchFamily="34" charset="0"/>
                        </a:rPr>
                        <a:t>Заилено</a:t>
                      </a:r>
                      <a:endParaRPr lang="ru-RU" sz="1200">
                        <a:effectLst/>
                        <a:latin typeface="Calibri" panose="020F0502020204030204" pitchFamily="34" charset="0"/>
                      </a:endParaRPr>
                    </a:p>
                    <a:p>
                      <a:pPr>
                        <a:spcAft>
                          <a:spcPts val="0"/>
                        </a:spcAft>
                      </a:pPr>
                      <a:r>
                        <a:rPr lang="en-US" sz="1200">
                          <a:effectLst/>
                          <a:latin typeface="Calibri Light" panose="020F0302020204030204" pitchFamily="34" charset="0"/>
                        </a:rPr>
                        <a:t>Silted </a:t>
                      </a:r>
                      <a:endParaRPr lang="en-US" sz="12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a:effectLst/>
                          <a:latin typeface="Calibri Light" panose="020F0302020204030204" pitchFamily="34" charset="0"/>
                        </a:rPr>
                        <a:t> </a:t>
                      </a:r>
                      <a:endParaRPr lang="ru-RU" sz="12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a:effectLst/>
                          <a:latin typeface="Calibri Light" panose="020F0302020204030204" pitchFamily="34" charset="0"/>
                        </a:rPr>
                        <a:t>178</a:t>
                      </a:r>
                      <a:endParaRPr lang="ru-RU" sz="12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dirty="0">
                          <a:effectLst/>
                          <a:latin typeface="Calibri Light" panose="020F0302020204030204" pitchFamily="34" charset="0"/>
                        </a:rPr>
                        <a:t>219</a:t>
                      </a:r>
                      <a:endParaRPr lang="ru-RU" sz="12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dirty="0">
                          <a:effectLst/>
                          <a:latin typeface="Calibri Light" panose="020F0302020204030204" pitchFamily="34" charset="0"/>
                        </a:rPr>
                        <a:t>224 </a:t>
                      </a:r>
                      <a:endParaRPr lang="ru-RU" sz="12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50854587"/>
                  </a:ext>
                </a:extLst>
              </a:tr>
            </a:tbl>
          </a:graphicData>
        </a:graphic>
      </p:graphicFrame>
    </p:spTree>
    <p:extLst>
      <p:ext uri="{BB962C8B-B14F-4D97-AF65-F5344CB8AC3E}">
        <p14:creationId xmlns:p14="http://schemas.microsoft.com/office/powerpoint/2010/main" val="29168052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0F7F6E2-7EA0-9A4D-A4AF-19CBD3A1FCCB}"/>
              </a:ext>
            </a:extLst>
          </p:cNvPr>
          <p:cNvSpPr txBox="1"/>
          <p:nvPr/>
        </p:nvSpPr>
        <p:spPr>
          <a:xfrm>
            <a:off x="3767843" y="390104"/>
            <a:ext cx="3570208"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Hydrology of the Dniester river</a:t>
            </a:r>
          </a:p>
        </p:txBody>
      </p:sp>
      <p:sp>
        <p:nvSpPr>
          <p:cNvPr id="2" name="TextBox 1">
            <a:extLst>
              <a:ext uri="{FF2B5EF4-FFF2-40B4-BE49-F238E27FC236}">
                <a16:creationId xmlns:a16="http://schemas.microsoft.com/office/drawing/2014/main" id="{FD7BBF7C-E5F3-524F-A247-1E4533AAF9CD}"/>
              </a:ext>
            </a:extLst>
          </p:cNvPr>
          <p:cNvSpPr txBox="1"/>
          <p:nvPr/>
        </p:nvSpPr>
        <p:spPr>
          <a:xfrm>
            <a:off x="807720" y="983982"/>
            <a:ext cx="10744200" cy="830997"/>
          </a:xfrm>
          <a:prstGeom prst="rect">
            <a:avLst/>
          </a:prstGeom>
          <a:noFill/>
        </p:spPr>
        <p:txBody>
          <a:bodyPr wrap="square" rtlCol="0">
            <a:spAutoFit/>
          </a:bodyPr>
          <a:lstStyle/>
          <a:p>
            <a:pPr algn="just"/>
            <a:r>
              <a:rPr lang="en-GB" sz="1600" dirty="0">
                <a:latin typeface="Arial" panose="020B0604020202020204" pitchFamily="34" charset="0"/>
                <a:cs typeface="Arial" panose="020B0604020202020204" pitchFamily="34" charset="0"/>
              </a:rPr>
              <a:t>The Dniester flows are being measured since long at a set of gauging stations located in the main course of the river and some of its tributaries. We selected the </a:t>
            </a:r>
            <a:r>
              <a:rPr lang="en-GB" sz="1600" dirty="0" err="1">
                <a:latin typeface="Arial" panose="020B0604020202020204" pitchFamily="34" charset="0"/>
                <a:cs typeface="Arial" panose="020B0604020202020204" pitchFamily="34" charset="0"/>
              </a:rPr>
              <a:t>Mohyliv-Podilsky</a:t>
            </a:r>
            <a:r>
              <a:rPr lang="en-GB" sz="1600" dirty="0">
                <a:latin typeface="Arial" panose="020B0604020202020204" pitchFamily="34" charset="0"/>
                <a:cs typeface="Arial" panose="020B0604020202020204" pitchFamily="34" charset="0"/>
              </a:rPr>
              <a:t> gauging station which is situated a few km downstream of the cascade and for which we have monthly data ranging from January 1950 to December 2010.</a:t>
            </a:r>
            <a:endParaRPr lang="en-US" sz="1400"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41216030-03A2-314D-A357-10C5297080B4}"/>
              </a:ext>
            </a:extLst>
          </p:cNvPr>
          <p:cNvPicPr/>
          <p:nvPr/>
        </p:nvPicPr>
        <p:blipFill>
          <a:blip r:embed="rId2"/>
          <a:stretch>
            <a:fillRect/>
          </a:stretch>
        </p:blipFill>
        <p:spPr>
          <a:xfrm>
            <a:off x="718820" y="2525904"/>
            <a:ext cx="5491480" cy="1904060"/>
          </a:xfrm>
          <a:prstGeom prst="rect">
            <a:avLst/>
          </a:prstGeom>
        </p:spPr>
      </p:pic>
      <p:sp>
        <p:nvSpPr>
          <p:cNvPr id="3" name="TextBox 2">
            <a:extLst>
              <a:ext uri="{FF2B5EF4-FFF2-40B4-BE49-F238E27FC236}">
                <a16:creationId xmlns:a16="http://schemas.microsoft.com/office/drawing/2014/main" id="{67755DAF-D19B-B34B-8082-75A56CAB95CA}"/>
              </a:ext>
            </a:extLst>
          </p:cNvPr>
          <p:cNvSpPr txBox="1"/>
          <p:nvPr/>
        </p:nvSpPr>
        <p:spPr>
          <a:xfrm>
            <a:off x="868680" y="5562600"/>
            <a:ext cx="10683240" cy="584775"/>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The figures show the importance of spring flows in the Dniester as the result of rainfall and snow melting, the low flows seasons being autumn and winter.</a:t>
            </a:r>
          </a:p>
        </p:txBody>
      </p:sp>
      <p:pic>
        <p:nvPicPr>
          <p:cNvPr id="8" name="Picture 7">
            <a:extLst>
              <a:ext uri="{FF2B5EF4-FFF2-40B4-BE49-F238E27FC236}">
                <a16:creationId xmlns:a16="http://schemas.microsoft.com/office/drawing/2014/main" id="{9F7C8B9C-28C8-FA47-8827-F8F909131250}"/>
              </a:ext>
            </a:extLst>
          </p:cNvPr>
          <p:cNvPicPr/>
          <p:nvPr/>
        </p:nvPicPr>
        <p:blipFill>
          <a:blip r:embed="rId3"/>
          <a:stretch>
            <a:fillRect/>
          </a:stretch>
        </p:blipFill>
        <p:spPr>
          <a:xfrm>
            <a:off x="6417310" y="2493848"/>
            <a:ext cx="5270500" cy="2558415"/>
          </a:xfrm>
          <a:prstGeom prst="rect">
            <a:avLst/>
          </a:prstGeom>
        </p:spPr>
      </p:pic>
    </p:spTree>
    <p:extLst>
      <p:ext uri="{BB962C8B-B14F-4D97-AF65-F5344CB8AC3E}">
        <p14:creationId xmlns:p14="http://schemas.microsoft.com/office/powerpoint/2010/main" val="32067216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0F7F6E2-7EA0-9A4D-A4AF-19CBD3A1FCCB}"/>
              </a:ext>
            </a:extLst>
          </p:cNvPr>
          <p:cNvSpPr txBox="1"/>
          <p:nvPr/>
        </p:nvSpPr>
        <p:spPr>
          <a:xfrm>
            <a:off x="3767843" y="390104"/>
            <a:ext cx="3570208"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Hydrology of the Dniester river</a:t>
            </a:r>
          </a:p>
        </p:txBody>
      </p:sp>
      <p:sp>
        <p:nvSpPr>
          <p:cNvPr id="2" name="TextBox 1">
            <a:extLst>
              <a:ext uri="{FF2B5EF4-FFF2-40B4-BE49-F238E27FC236}">
                <a16:creationId xmlns:a16="http://schemas.microsoft.com/office/drawing/2014/main" id="{FD7BBF7C-E5F3-524F-A247-1E4533AAF9CD}"/>
              </a:ext>
            </a:extLst>
          </p:cNvPr>
          <p:cNvSpPr txBox="1"/>
          <p:nvPr/>
        </p:nvSpPr>
        <p:spPr>
          <a:xfrm>
            <a:off x="807720" y="1090662"/>
            <a:ext cx="5334000" cy="830997"/>
          </a:xfrm>
          <a:prstGeom prst="rect">
            <a:avLst/>
          </a:prstGeom>
          <a:noFill/>
        </p:spPr>
        <p:txBody>
          <a:bodyPr wrap="square" rtlCol="0">
            <a:spAutoFit/>
          </a:bodyPr>
          <a:lstStyle/>
          <a:p>
            <a:pPr algn="just"/>
            <a:r>
              <a:rPr lang="en-GB" sz="1600" dirty="0">
                <a:latin typeface="Arial" panose="020B0604020202020204" pitchFamily="34" charset="0"/>
                <a:cs typeface="Arial" panose="020B0604020202020204" pitchFamily="34" charset="0"/>
              </a:rPr>
              <a:t>Interannual irregularity of Dniester flows is of some importance, as can be seen here (1961, a very dry year, and 1980, a very wet year):</a:t>
            </a:r>
            <a:endParaRPr lang="en-US" sz="160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67755DAF-D19B-B34B-8082-75A56CAB95CA}"/>
              </a:ext>
            </a:extLst>
          </p:cNvPr>
          <p:cNvSpPr txBox="1"/>
          <p:nvPr/>
        </p:nvSpPr>
        <p:spPr>
          <a:xfrm>
            <a:off x="773183" y="4226875"/>
            <a:ext cx="5632697" cy="1569660"/>
          </a:xfrm>
          <a:prstGeom prst="rect">
            <a:avLst/>
          </a:prstGeom>
          <a:noFill/>
        </p:spPr>
        <p:txBody>
          <a:bodyPr wrap="square" rtlCol="0">
            <a:spAutoFit/>
          </a:bodyPr>
          <a:lstStyle/>
          <a:p>
            <a:pPr algn="just"/>
            <a:r>
              <a:rPr lang="en-GB" sz="1600" dirty="0">
                <a:latin typeface="Arial" panose="020B0604020202020204" pitchFamily="34" charset="0"/>
                <a:cs typeface="Arial" panose="020B0604020202020204" pitchFamily="34" charset="0"/>
              </a:rPr>
              <a:t>As for floods, flood peaks and flood volumes, as can be seen it is common to have floods with quite high peak flows and large volumes, as large as the whole useful capacity of Dniestrovski 1 reservoir (</a:t>
            </a:r>
            <a:r>
              <a:rPr lang="en-GB" sz="1600" dirty="0" err="1">
                <a:latin typeface="Arial" panose="020B0604020202020204" pitchFamily="34" charset="0"/>
                <a:cs typeface="Arial" panose="020B0604020202020204" pitchFamily="34" charset="0"/>
              </a:rPr>
              <a:t>appr</a:t>
            </a:r>
            <a:r>
              <a:rPr lang="en-GB" sz="1600" dirty="0">
                <a:latin typeface="Arial" panose="020B0604020202020204" pitchFamily="34" charset="0"/>
                <a:cs typeface="Arial" panose="020B0604020202020204" pitchFamily="34" charset="0"/>
              </a:rPr>
              <a:t>. 2,000 </a:t>
            </a:r>
            <a:r>
              <a:rPr lang="en-GB" sz="1600" dirty="0" err="1">
                <a:latin typeface="Arial" panose="020B0604020202020204" pitchFamily="34" charset="0"/>
                <a:cs typeface="Arial" panose="020B0604020202020204" pitchFamily="34" charset="0"/>
              </a:rPr>
              <a:t>mln</a:t>
            </a:r>
            <a:r>
              <a:rPr lang="en-GB" sz="1600" dirty="0">
                <a:latin typeface="Arial" panose="020B0604020202020204" pitchFamily="34" charset="0"/>
                <a:cs typeface="Arial" panose="020B0604020202020204" pitchFamily="34" charset="0"/>
              </a:rPr>
              <a:t> m</a:t>
            </a:r>
            <a:r>
              <a:rPr lang="en-GB" sz="1600" baseline="30000" dirty="0">
                <a:latin typeface="Arial" panose="020B0604020202020204" pitchFamily="34" charset="0"/>
                <a:cs typeface="Arial" panose="020B0604020202020204" pitchFamily="34" charset="0"/>
              </a:rPr>
              <a:t>3</a:t>
            </a:r>
            <a:r>
              <a:rPr lang="en-GB" sz="1600" dirty="0">
                <a:latin typeface="Arial" panose="020B0604020202020204" pitchFamily="34" charset="0"/>
                <a:cs typeface="Arial" panose="020B0604020202020204" pitchFamily="34" charset="0"/>
              </a:rPr>
              <a:t>) or even greater, once every ten years in average, usually during spring and summer months</a:t>
            </a:r>
            <a:r>
              <a:rPr lang="en-US" sz="1600" dirty="0">
                <a:latin typeface="Arial" panose="020B0604020202020204" pitchFamily="34" charset="0"/>
                <a:cs typeface="Arial" panose="020B0604020202020204" pitchFamily="34" charset="0"/>
              </a:rPr>
              <a:t>.</a:t>
            </a:r>
          </a:p>
        </p:txBody>
      </p:sp>
      <p:pic>
        <p:nvPicPr>
          <p:cNvPr id="8" name="Picture 7">
            <a:extLst>
              <a:ext uri="{FF2B5EF4-FFF2-40B4-BE49-F238E27FC236}">
                <a16:creationId xmlns:a16="http://schemas.microsoft.com/office/drawing/2014/main" id="{31BED63F-C710-4540-9C2D-8846D3C8C95C}"/>
              </a:ext>
            </a:extLst>
          </p:cNvPr>
          <p:cNvPicPr/>
          <p:nvPr/>
        </p:nvPicPr>
        <p:blipFill>
          <a:blip r:embed="rId2"/>
          <a:stretch>
            <a:fillRect/>
          </a:stretch>
        </p:blipFill>
        <p:spPr>
          <a:xfrm>
            <a:off x="807720" y="2698212"/>
            <a:ext cx="5598160" cy="1202128"/>
          </a:xfrm>
          <a:prstGeom prst="rect">
            <a:avLst/>
          </a:prstGeom>
        </p:spPr>
      </p:pic>
      <p:pic>
        <p:nvPicPr>
          <p:cNvPr id="9" name="Picture 8">
            <a:extLst>
              <a:ext uri="{FF2B5EF4-FFF2-40B4-BE49-F238E27FC236}">
                <a16:creationId xmlns:a16="http://schemas.microsoft.com/office/drawing/2014/main" id="{38934206-7C16-3A42-8402-43161BDFD43C}"/>
              </a:ext>
            </a:extLst>
          </p:cNvPr>
          <p:cNvPicPr/>
          <p:nvPr/>
        </p:nvPicPr>
        <p:blipFill>
          <a:blip r:embed="rId3"/>
          <a:stretch>
            <a:fillRect/>
          </a:stretch>
        </p:blipFill>
        <p:spPr>
          <a:xfrm>
            <a:off x="6598920" y="1108783"/>
            <a:ext cx="5270500" cy="2806065"/>
          </a:xfrm>
          <a:prstGeom prst="rect">
            <a:avLst/>
          </a:prstGeom>
        </p:spPr>
      </p:pic>
      <p:graphicFrame>
        <p:nvGraphicFramePr>
          <p:cNvPr id="4" name="Table 3">
            <a:extLst>
              <a:ext uri="{FF2B5EF4-FFF2-40B4-BE49-F238E27FC236}">
                <a16:creationId xmlns:a16="http://schemas.microsoft.com/office/drawing/2014/main" id="{A4ADB49C-5871-2142-9C3E-3E177E05D588}"/>
              </a:ext>
            </a:extLst>
          </p:cNvPr>
          <p:cNvGraphicFramePr>
            <a:graphicFrameLocks noGrp="1"/>
          </p:cNvGraphicFramePr>
          <p:nvPr>
            <p:extLst>
              <p:ext uri="{D42A27DB-BD31-4B8C-83A1-F6EECF244321}">
                <p14:modId xmlns:p14="http://schemas.microsoft.com/office/powerpoint/2010/main" val="1712440014"/>
              </p:ext>
            </p:extLst>
          </p:nvPr>
        </p:nvGraphicFramePr>
        <p:xfrm>
          <a:off x="6598920" y="4264195"/>
          <a:ext cx="5059680" cy="2334726"/>
        </p:xfrm>
        <a:graphic>
          <a:graphicData uri="http://schemas.openxmlformats.org/drawingml/2006/table">
            <a:tbl>
              <a:tblPr firstRow="1" firstCol="1" bandRow="1">
                <a:tableStyleId>{5C22544A-7EE6-4342-B048-85BDC9FD1C3A}</a:tableStyleId>
              </a:tblPr>
              <a:tblGrid>
                <a:gridCol w="1011936">
                  <a:extLst>
                    <a:ext uri="{9D8B030D-6E8A-4147-A177-3AD203B41FA5}">
                      <a16:colId xmlns:a16="http://schemas.microsoft.com/office/drawing/2014/main" val="479832078"/>
                    </a:ext>
                  </a:extLst>
                </a:gridCol>
                <a:gridCol w="1011936">
                  <a:extLst>
                    <a:ext uri="{9D8B030D-6E8A-4147-A177-3AD203B41FA5}">
                      <a16:colId xmlns:a16="http://schemas.microsoft.com/office/drawing/2014/main" val="516266407"/>
                    </a:ext>
                  </a:extLst>
                </a:gridCol>
                <a:gridCol w="1011936">
                  <a:extLst>
                    <a:ext uri="{9D8B030D-6E8A-4147-A177-3AD203B41FA5}">
                      <a16:colId xmlns:a16="http://schemas.microsoft.com/office/drawing/2014/main" val="2244231878"/>
                    </a:ext>
                  </a:extLst>
                </a:gridCol>
                <a:gridCol w="1094882">
                  <a:extLst>
                    <a:ext uri="{9D8B030D-6E8A-4147-A177-3AD203B41FA5}">
                      <a16:colId xmlns:a16="http://schemas.microsoft.com/office/drawing/2014/main" val="3973097924"/>
                    </a:ext>
                  </a:extLst>
                </a:gridCol>
                <a:gridCol w="928990">
                  <a:extLst>
                    <a:ext uri="{9D8B030D-6E8A-4147-A177-3AD203B41FA5}">
                      <a16:colId xmlns:a16="http://schemas.microsoft.com/office/drawing/2014/main" val="3391162439"/>
                    </a:ext>
                  </a:extLst>
                </a:gridCol>
              </a:tblGrid>
              <a:tr h="782381">
                <a:tc>
                  <a:txBody>
                    <a:bodyPr/>
                    <a:lstStyle/>
                    <a:p>
                      <a:pPr algn="ctr">
                        <a:spcAft>
                          <a:spcPts val="0"/>
                        </a:spcAft>
                      </a:pPr>
                      <a:r>
                        <a:rPr lang="en-GB" sz="1400" dirty="0">
                          <a:effectLst/>
                          <a:latin typeface="Arial" panose="020B0604020202020204" pitchFamily="34" charset="0"/>
                          <a:cs typeface="Arial" panose="020B0604020202020204" pitchFamily="34" charset="0"/>
                        </a:rPr>
                        <a:t>Year</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spcAft>
                          <a:spcPts val="0"/>
                        </a:spcAft>
                      </a:pPr>
                      <a:r>
                        <a:rPr lang="en-GB" sz="1400">
                          <a:effectLst/>
                          <a:latin typeface="Arial" panose="020B0604020202020204" pitchFamily="34" charset="0"/>
                          <a:cs typeface="Arial" panose="020B0604020202020204" pitchFamily="34" charset="0"/>
                        </a:rPr>
                        <a:t>Starting in</a:t>
                      </a:r>
                      <a:endParaRPr lang="en-US" sz="14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spcAft>
                          <a:spcPts val="0"/>
                        </a:spcAft>
                      </a:pPr>
                      <a:r>
                        <a:rPr lang="en-GB" sz="1400">
                          <a:effectLst/>
                          <a:latin typeface="Arial" panose="020B0604020202020204" pitchFamily="34" charset="0"/>
                          <a:cs typeface="Arial" panose="020B0604020202020204" pitchFamily="34" charset="0"/>
                        </a:rPr>
                        <a:t>Ending in</a:t>
                      </a:r>
                      <a:endParaRPr lang="en-US" sz="14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spcAft>
                          <a:spcPts val="0"/>
                        </a:spcAft>
                      </a:pPr>
                      <a:r>
                        <a:rPr lang="en-GB" sz="1400">
                          <a:effectLst/>
                          <a:latin typeface="Arial" panose="020B0604020202020204" pitchFamily="34" charset="0"/>
                          <a:cs typeface="Arial" panose="020B0604020202020204" pitchFamily="34" charset="0"/>
                        </a:rPr>
                        <a:t>Maximum flow (m3/s)</a:t>
                      </a:r>
                      <a:endParaRPr lang="en-US" sz="14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spcAft>
                          <a:spcPts val="0"/>
                        </a:spcAft>
                      </a:pPr>
                      <a:r>
                        <a:rPr lang="en-GB" sz="1400" dirty="0">
                          <a:effectLst/>
                          <a:latin typeface="Arial" panose="020B0604020202020204" pitchFamily="34" charset="0"/>
                          <a:cs typeface="Arial" panose="020B0604020202020204" pitchFamily="34" charset="0"/>
                        </a:rPr>
                        <a:t>Volume (</a:t>
                      </a:r>
                      <a:r>
                        <a:rPr lang="en-GB" sz="1400" dirty="0" err="1">
                          <a:effectLst/>
                          <a:latin typeface="Arial" panose="020B0604020202020204" pitchFamily="34" charset="0"/>
                          <a:cs typeface="Arial" panose="020B0604020202020204" pitchFamily="34" charset="0"/>
                        </a:rPr>
                        <a:t>mln</a:t>
                      </a:r>
                      <a:r>
                        <a:rPr lang="en-GB" sz="1400" dirty="0">
                          <a:effectLst/>
                          <a:latin typeface="Arial" panose="020B0604020202020204" pitchFamily="34" charset="0"/>
                          <a:cs typeface="Arial" panose="020B0604020202020204" pitchFamily="34" charset="0"/>
                        </a:rPr>
                        <a:t> m3)</a:t>
                      </a:r>
                      <a:endParaRPr lang="en-US"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897781052"/>
                  </a:ext>
                </a:extLst>
              </a:tr>
              <a:tr h="310469">
                <a:tc>
                  <a:txBody>
                    <a:bodyPr/>
                    <a:lstStyle/>
                    <a:p>
                      <a:pPr algn="ctr">
                        <a:spcAft>
                          <a:spcPts val="0"/>
                        </a:spcAft>
                      </a:pPr>
                      <a:r>
                        <a:rPr lang="en-GB" sz="1500">
                          <a:effectLst/>
                          <a:latin typeface="Arial" panose="020B0604020202020204" pitchFamily="34" charset="0"/>
                          <a:cs typeface="Arial" panose="020B0604020202020204" pitchFamily="34" charset="0"/>
                        </a:rPr>
                        <a:t>1969</a:t>
                      </a:r>
                      <a:endParaRPr lang="en-US" sz="15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spcAft>
                          <a:spcPts val="0"/>
                        </a:spcAft>
                      </a:pPr>
                      <a:r>
                        <a:rPr lang="en-GB" sz="1500">
                          <a:effectLst/>
                          <a:latin typeface="Arial" panose="020B0604020202020204" pitchFamily="34" charset="0"/>
                          <a:cs typeface="Arial" panose="020B0604020202020204" pitchFamily="34" charset="0"/>
                        </a:rPr>
                        <a:t>Jun-11</a:t>
                      </a:r>
                      <a:endParaRPr lang="en-US" sz="15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spcAft>
                          <a:spcPts val="0"/>
                        </a:spcAft>
                      </a:pPr>
                      <a:r>
                        <a:rPr lang="en-GB" sz="1500" dirty="0">
                          <a:effectLst/>
                          <a:latin typeface="Arial" panose="020B0604020202020204" pitchFamily="34" charset="0"/>
                          <a:cs typeface="Arial" panose="020B0604020202020204" pitchFamily="34" charset="0"/>
                        </a:rPr>
                        <a:t>Jun-20</a:t>
                      </a:r>
                      <a:endParaRPr lang="en-US" sz="15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spcAft>
                          <a:spcPts val="0"/>
                        </a:spcAft>
                      </a:pPr>
                      <a:r>
                        <a:rPr lang="en-GB" sz="1500">
                          <a:effectLst/>
                          <a:latin typeface="Arial" panose="020B0604020202020204" pitchFamily="34" charset="0"/>
                          <a:cs typeface="Arial" panose="020B0604020202020204" pitchFamily="34" charset="0"/>
                        </a:rPr>
                        <a:t>4,800</a:t>
                      </a:r>
                      <a:endParaRPr lang="en-US" sz="15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spcAft>
                          <a:spcPts val="0"/>
                        </a:spcAft>
                      </a:pPr>
                      <a:r>
                        <a:rPr lang="en-GB" sz="1500">
                          <a:effectLst/>
                          <a:latin typeface="Arial" panose="020B0604020202020204" pitchFamily="34" charset="0"/>
                          <a:cs typeface="Arial" panose="020B0604020202020204" pitchFamily="34" charset="0"/>
                        </a:rPr>
                        <a:t>2,000</a:t>
                      </a:r>
                      <a:endParaRPr lang="en-US" sz="15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778328335"/>
                  </a:ext>
                </a:extLst>
              </a:tr>
              <a:tr h="310469">
                <a:tc>
                  <a:txBody>
                    <a:bodyPr/>
                    <a:lstStyle/>
                    <a:p>
                      <a:pPr algn="ctr">
                        <a:spcAft>
                          <a:spcPts val="0"/>
                        </a:spcAft>
                      </a:pPr>
                      <a:r>
                        <a:rPr lang="en-GB" sz="1500">
                          <a:effectLst/>
                          <a:latin typeface="Arial" panose="020B0604020202020204" pitchFamily="34" charset="0"/>
                          <a:cs typeface="Arial" panose="020B0604020202020204" pitchFamily="34" charset="0"/>
                        </a:rPr>
                        <a:t>1980</a:t>
                      </a:r>
                      <a:endParaRPr lang="en-US" sz="15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spcAft>
                          <a:spcPts val="0"/>
                        </a:spcAft>
                      </a:pPr>
                      <a:r>
                        <a:rPr lang="en-GB" sz="1500">
                          <a:effectLst/>
                          <a:latin typeface="Arial" panose="020B0604020202020204" pitchFamily="34" charset="0"/>
                          <a:cs typeface="Arial" panose="020B0604020202020204" pitchFamily="34" charset="0"/>
                        </a:rPr>
                        <a:t>Jul-25</a:t>
                      </a:r>
                      <a:endParaRPr lang="en-US" sz="15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spcAft>
                          <a:spcPts val="0"/>
                        </a:spcAft>
                      </a:pPr>
                      <a:r>
                        <a:rPr lang="en-GB" sz="1500">
                          <a:effectLst/>
                          <a:latin typeface="Arial" panose="020B0604020202020204" pitchFamily="34" charset="0"/>
                          <a:cs typeface="Arial" panose="020B0604020202020204" pitchFamily="34" charset="0"/>
                        </a:rPr>
                        <a:t>Aug-04</a:t>
                      </a:r>
                      <a:endParaRPr lang="en-US" sz="15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spcAft>
                          <a:spcPts val="0"/>
                        </a:spcAft>
                      </a:pPr>
                      <a:r>
                        <a:rPr lang="en-GB" sz="1500">
                          <a:effectLst/>
                          <a:latin typeface="Arial" panose="020B0604020202020204" pitchFamily="34" charset="0"/>
                          <a:cs typeface="Arial" panose="020B0604020202020204" pitchFamily="34" charset="0"/>
                        </a:rPr>
                        <a:t>3,530</a:t>
                      </a:r>
                      <a:endParaRPr lang="en-US" sz="15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spcAft>
                          <a:spcPts val="0"/>
                        </a:spcAft>
                      </a:pPr>
                      <a:r>
                        <a:rPr lang="en-GB" sz="1500">
                          <a:effectLst/>
                          <a:latin typeface="Arial" panose="020B0604020202020204" pitchFamily="34" charset="0"/>
                          <a:cs typeface="Arial" panose="020B0604020202020204" pitchFamily="34" charset="0"/>
                        </a:rPr>
                        <a:t>2,000</a:t>
                      </a:r>
                      <a:endParaRPr lang="en-US" sz="15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502337537"/>
                  </a:ext>
                </a:extLst>
              </a:tr>
              <a:tr h="310469">
                <a:tc>
                  <a:txBody>
                    <a:bodyPr/>
                    <a:lstStyle/>
                    <a:p>
                      <a:pPr algn="ctr">
                        <a:spcAft>
                          <a:spcPts val="0"/>
                        </a:spcAft>
                      </a:pPr>
                      <a:r>
                        <a:rPr lang="en-GB" sz="1500">
                          <a:effectLst/>
                          <a:latin typeface="Arial" panose="020B0604020202020204" pitchFamily="34" charset="0"/>
                          <a:cs typeface="Arial" panose="020B0604020202020204" pitchFamily="34" charset="0"/>
                        </a:rPr>
                        <a:t>1998</a:t>
                      </a:r>
                      <a:endParaRPr lang="en-US" sz="15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spcAft>
                          <a:spcPts val="0"/>
                        </a:spcAft>
                      </a:pPr>
                      <a:r>
                        <a:rPr lang="en-GB" sz="1500">
                          <a:effectLst/>
                          <a:latin typeface="Arial" panose="020B0604020202020204" pitchFamily="34" charset="0"/>
                          <a:cs typeface="Arial" panose="020B0604020202020204" pitchFamily="34" charset="0"/>
                        </a:rPr>
                        <a:t>Jun-20</a:t>
                      </a:r>
                      <a:endParaRPr lang="en-US" sz="15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spcAft>
                          <a:spcPts val="0"/>
                        </a:spcAft>
                      </a:pPr>
                      <a:r>
                        <a:rPr lang="en-GB" sz="1500">
                          <a:effectLst/>
                          <a:latin typeface="Arial" panose="020B0604020202020204" pitchFamily="34" charset="0"/>
                          <a:cs typeface="Arial" panose="020B0604020202020204" pitchFamily="34" charset="0"/>
                        </a:rPr>
                        <a:t>Jul-03</a:t>
                      </a:r>
                      <a:endParaRPr lang="en-US" sz="15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spcAft>
                          <a:spcPts val="0"/>
                        </a:spcAft>
                      </a:pPr>
                      <a:r>
                        <a:rPr lang="en-GB" sz="1500">
                          <a:effectLst/>
                          <a:latin typeface="Arial" panose="020B0604020202020204" pitchFamily="34" charset="0"/>
                          <a:cs typeface="Arial" panose="020B0604020202020204" pitchFamily="34" charset="0"/>
                        </a:rPr>
                        <a:t>2,700</a:t>
                      </a:r>
                      <a:endParaRPr lang="en-US" sz="15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spcAft>
                          <a:spcPts val="0"/>
                        </a:spcAft>
                      </a:pPr>
                      <a:r>
                        <a:rPr lang="en-GB" sz="1500">
                          <a:effectLst/>
                          <a:latin typeface="Arial" panose="020B0604020202020204" pitchFamily="34" charset="0"/>
                          <a:cs typeface="Arial" panose="020B0604020202020204" pitchFamily="34" charset="0"/>
                        </a:rPr>
                        <a:t>1,900</a:t>
                      </a:r>
                      <a:endParaRPr lang="en-US" sz="15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978636294"/>
                  </a:ext>
                </a:extLst>
              </a:tr>
              <a:tr h="310469">
                <a:tc>
                  <a:txBody>
                    <a:bodyPr/>
                    <a:lstStyle/>
                    <a:p>
                      <a:pPr algn="ctr">
                        <a:spcAft>
                          <a:spcPts val="0"/>
                        </a:spcAft>
                      </a:pPr>
                      <a:r>
                        <a:rPr lang="en-GB" sz="1500">
                          <a:effectLst/>
                          <a:latin typeface="Arial" panose="020B0604020202020204" pitchFamily="34" charset="0"/>
                          <a:cs typeface="Arial" panose="020B0604020202020204" pitchFamily="34" charset="0"/>
                        </a:rPr>
                        <a:t>2008</a:t>
                      </a:r>
                      <a:endParaRPr lang="en-US" sz="15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spcAft>
                          <a:spcPts val="0"/>
                        </a:spcAft>
                      </a:pPr>
                      <a:r>
                        <a:rPr lang="en-GB" sz="1500">
                          <a:effectLst/>
                          <a:latin typeface="Arial" panose="020B0604020202020204" pitchFamily="34" charset="0"/>
                          <a:cs typeface="Arial" panose="020B0604020202020204" pitchFamily="34" charset="0"/>
                        </a:rPr>
                        <a:t>Jul-28</a:t>
                      </a:r>
                      <a:endParaRPr lang="en-US" sz="15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spcAft>
                          <a:spcPts val="0"/>
                        </a:spcAft>
                      </a:pPr>
                      <a:r>
                        <a:rPr lang="en-GB" sz="1500">
                          <a:effectLst/>
                          <a:latin typeface="Arial" panose="020B0604020202020204" pitchFamily="34" charset="0"/>
                          <a:cs typeface="Arial" panose="020B0604020202020204" pitchFamily="34" charset="0"/>
                        </a:rPr>
                        <a:t>Aug-06</a:t>
                      </a:r>
                      <a:endParaRPr lang="en-US" sz="15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spcAft>
                          <a:spcPts val="0"/>
                        </a:spcAft>
                      </a:pPr>
                      <a:r>
                        <a:rPr lang="en-GB" sz="1500" dirty="0">
                          <a:effectLst/>
                          <a:latin typeface="Arial" panose="020B0604020202020204" pitchFamily="34" charset="0"/>
                          <a:cs typeface="Arial" panose="020B0604020202020204" pitchFamily="34" charset="0"/>
                        </a:rPr>
                        <a:t>4,510</a:t>
                      </a:r>
                      <a:endParaRPr lang="en-US" sz="15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spcAft>
                          <a:spcPts val="0"/>
                        </a:spcAft>
                      </a:pPr>
                      <a:r>
                        <a:rPr lang="en-GB" sz="1500">
                          <a:effectLst/>
                          <a:latin typeface="Arial" panose="020B0604020202020204" pitchFamily="34" charset="0"/>
                          <a:cs typeface="Arial" panose="020B0604020202020204" pitchFamily="34" charset="0"/>
                        </a:rPr>
                        <a:t>3,000</a:t>
                      </a:r>
                      <a:endParaRPr lang="en-US" sz="15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683651337"/>
                  </a:ext>
                </a:extLst>
              </a:tr>
              <a:tr h="310469">
                <a:tc>
                  <a:txBody>
                    <a:bodyPr/>
                    <a:lstStyle/>
                    <a:p>
                      <a:pPr algn="ctr">
                        <a:spcAft>
                          <a:spcPts val="0"/>
                        </a:spcAft>
                      </a:pPr>
                      <a:r>
                        <a:rPr lang="en-GB" sz="1500">
                          <a:effectLst/>
                          <a:latin typeface="Arial" panose="020B0604020202020204" pitchFamily="34" charset="0"/>
                          <a:cs typeface="Arial" panose="020B0604020202020204" pitchFamily="34" charset="0"/>
                        </a:rPr>
                        <a:t>2010</a:t>
                      </a:r>
                      <a:endParaRPr lang="en-US" sz="15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spcAft>
                          <a:spcPts val="0"/>
                        </a:spcAft>
                      </a:pPr>
                      <a:r>
                        <a:rPr lang="en-GB" sz="1500">
                          <a:effectLst/>
                          <a:latin typeface="Arial" panose="020B0604020202020204" pitchFamily="34" charset="0"/>
                          <a:cs typeface="Arial" panose="020B0604020202020204" pitchFamily="34" charset="0"/>
                        </a:rPr>
                        <a:t>Jun-26</a:t>
                      </a:r>
                      <a:endParaRPr lang="en-US" sz="15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spcAft>
                          <a:spcPts val="0"/>
                        </a:spcAft>
                      </a:pPr>
                      <a:r>
                        <a:rPr lang="en-GB" sz="1500">
                          <a:effectLst/>
                          <a:latin typeface="Arial" panose="020B0604020202020204" pitchFamily="34" charset="0"/>
                          <a:cs typeface="Arial" panose="020B0604020202020204" pitchFamily="34" charset="0"/>
                        </a:rPr>
                        <a:t>Jul-18</a:t>
                      </a:r>
                      <a:endParaRPr lang="en-US" sz="15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spcAft>
                          <a:spcPts val="0"/>
                        </a:spcAft>
                      </a:pPr>
                      <a:r>
                        <a:rPr lang="en-GB" sz="1500">
                          <a:effectLst/>
                          <a:latin typeface="Arial" panose="020B0604020202020204" pitchFamily="34" charset="0"/>
                          <a:cs typeface="Arial" panose="020B0604020202020204" pitchFamily="34" charset="0"/>
                        </a:rPr>
                        <a:t>2,050</a:t>
                      </a:r>
                      <a:endParaRPr lang="en-US" sz="15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spcAft>
                          <a:spcPts val="0"/>
                        </a:spcAft>
                      </a:pPr>
                      <a:r>
                        <a:rPr lang="en-GB" sz="1500" dirty="0">
                          <a:effectLst/>
                          <a:latin typeface="Arial" panose="020B0604020202020204" pitchFamily="34" charset="0"/>
                          <a:cs typeface="Arial" panose="020B0604020202020204" pitchFamily="34" charset="0"/>
                        </a:rPr>
                        <a:t>3,000</a:t>
                      </a:r>
                      <a:endParaRPr lang="en-US" sz="15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245479819"/>
                  </a:ext>
                </a:extLst>
              </a:tr>
            </a:tbl>
          </a:graphicData>
        </a:graphic>
      </p:graphicFrame>
    </p:spTree>
    <p:extLst>
      <p:ext uri="{BB962C8B-B14F-4D97-AF65-F5344CB8AC3E}">
        <p14:creationId xmlns:p14="http://schemas.microsoft.com/office/powerpoint/2010/main" val="15983277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0F7F6E2-7EA0-9A4D-A4AF-19CBD3A1FCCB}"/>
              </a:ext>
            </a:extLst>
          </p:cNvPr>
          <p:cNvSpPr txBox="1"/>
          <p:nvPr/>
        </p:nvSpPr>
        <p:spPr>
          <a:xfrm>
            <a:off x="3767843" y="390104"/>
            <a:ext cx="3570208"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Hydrology of the Dniester river</a:t>
            </a:r>
          </a:p>
        </p:txBody>
      </p:sp>
      <p:sp>
        <p:nvSpPr>
          <p:cNvPr id="2" name="TextBox 1">
            <a:extLst>
              <a:ext uri="{FF2B5EF4-FFF2-40B4-BE49-F238E27FC236}">
                <a16:creationId xmlns:a16="http://schemas.microsoft.com/office/drawing/2014/main" id="{FD7BBF7C-E5F3-524F-A247-1E4533AAF9CD}"/>
              </a:ext>
            </a:extLst>
          </p:cNvPr>
          <p:cNvSpPr txBox="1"/>
          <p:nvPr/>
        </p:nvSpPr>
        <p:spPr>
          <a:xfrm>
            <a:off x="807720" y="983982"/>
            <a:ext cx="10744200" cy="646331"/>
          </a:xfrm>
          <a:prstGeom prst="rect">
            <a:avLst/>
          </a:prstGeom>
          <a:noFill/>
        </p:spPr>
        <p:txBody>
          <a:bodyPr wrap="square" rtlCol="0">
            <a:spAutoFit/>
          </a:bodyPr>
          <a:lstStyle/>
          <a:p>
            <a:pPr algn="just"/>
            <a:r>
              <a:rPr lang="en-GB" dirty="0"/>
              <a:t>The impacts of climate change on Dniester flows seems not to be very significant up to now, but things can change in the future.</a:t>
            </a:r>
            <a:endParaRPr lang="en-US" sz="1600" dirty="0">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2D632681-9292-6E45-A6B7-95086020D6A2}"/>
              </a:ext>
            </a:extLst>
          </p:cNvPr>
          <p:cNvPicPr/>
          <p:nvPr/>
        </p:nvPicPr>
        <p:blipFill>
          <a:blip r:embed="rId2"/>
          <a:stretch>
            <a:fillRect/>
          </a:stretch>
        </p:blipFill>
        <p:spPr>
          <a:xfrm>
            <a:off x="1297940" y="1854859"/>
            <a:ext cx="8864600" cy="2184400"/>
          </a:xfrm>
          <a:prstGeom prst="rect">
            <a:avLst/>
          </a:prstGeom>
        </p:spPr>
      </p:pic>
      <p:pic>
        <p:nvPicPr>
          <p:cNvPr id="11" name="Picture 10">
            <a:extLst>
              <a:ext uri="{FF2B5EF4-FFF2-40B4-BE49-F238E27FC236}">
                <a16:creationId xmlns:a16="http://schemas.microsoft.com/office/drawing/2014/main" id="{DEEED519-1D21-9F4C-AE82-C0863039FA73}"/>
              </a:ext>
            </a:extLst>
          </p:cNvPr>
          <p:cNvPicPr/>
          <p:nvPr/>
        </p:nvPicPr>
        <p:blipFill>
          <a:blip r:embed="rId3"/>
          <a:stretch>
            <a:fillRect/>
          </a:stretch>
        </p:blipFill>
        <p:spPr>
          <a:xfrm>
            <a:off x="1297940" y="4263805"/>
            <a:ext cx="8864600" cy="2079625"/>
          </a:xfrm>
          <a:prstGeom prst="rect">
            <a:avLst/>
          </a:prstGeom>
        </p:spPr>
      </p:pic>
      <p:sp>
        <p:nvSpPr>
          <p:cNvPr id="5" name="TextBox 4">
            <a:extLst>
              <a:ext uri="{FF2B5EF4-FFF2-40B4-BE49-F238E27FC236}">
                <a16:creationId xmlns:a16="http://schemas.microsoft.com/office/drawing/2014/main" id="{AE2340E3-207D-AE41-9AE3-F75C2E069EA5}"/>
              </a:ext>
            </a:extLst>
          </p:cNvPr>
          <p:cNvSpPr txBox="1"/>
          <p:nvPr/>
        </p:nvSpPr>
        <p:spPr>
          <a:xfrm>
            <a:off x="4754880" y="1854859"/>
            <a:ext cx="2133600" cy="369332"/>
          </a:xfrm>
          <a:prstGeom prst="rect">
            <a:avLst/>
          </a:prstGeom>
          <a:solidFill>
            <a:schemeClr val="bg1"/>
          </a:solidFill>
        </p:spPr>
        <p:txBody>
          <a:bodyPr wrap="square" rtlCol="0">
            <a:spAutoFit/>
          </a:bodyPr>
          <a:lstStyle/>
          <a:p>
            <a:r>
              <a:rPr lang="en-US" dirty="0"/>
              <a:t>Annual flow (m</a:t>
            </a:r>
            <a:r>
              <a:rPr lang="en-US" baseline="30000" dirty="0"/>
              <a:t>3</a:t>
            </a:r>
            <a:r>
              <a:rPr lang="en-US" dirty="0"/>
              <a:t>/s)</a:t>
            </a:r>
          </a:p>
        </p:txBody>
      </p:sp>
      <p:sp>
        <p:nvSpPr>
          <p:cNvPr id="12" name="TextBox 11">
            <a:extLst>
              <a:ext uri="{FF2B5EF4-FFF2-40B4-BE49-F238E27FC236}">
                <a16:creationId xmlns:a16="http://schemas.microsoft.com/office/drawing/2014/main" id="{3BBFEB91-76E3-B344-952F-462BA7CC51EB}"/>
              </a:ext>
            </a:extLst>
          </p:cNvPr>
          <p:cNvSpPr txBox="1"/>
          <p:nvPr/>
        </p:nvSpPr>
        <p:spPr>
          <a:xfrm>
            <a:off x="3939540" y="4218085"/>
            <a:ext cx="4229100" cy="369332"/>
          </a:xfrm>
          <a:prstGeom prst="rect">
            <a:avLst/>
          </a:prstGeom>
          <a:solidFill>
            <a:schemeClr val="bg1"/>
          </a:solidFill>
        </p:spPr>
        <p:txBody>
          <a:bodyPr wrap="square" rtlCol="0">
            <a:spAutoFit/>
          </a:bodyPr>
          <a:lstStyle/>
          <a:p>
            <a:r>
              <a:rPr lang="en-US" dirty="0"/>
              <a:t>5 years moving average annual flow (m</a:t>
            </a:r>
            <a:r>
              <a:rPr lang="en-US" baseline="30000" dirty="0"/>
              <a:t>3</a:t>
            </a:r>
            <a:r>
              <a:rPr lang="en-US" dirty="0"/>
              <a:t>/s)</a:t>
            </a:r>
          </a:p>
        </p:txBody>
      </p:sp>
    </p:spTree>
    <p:extLst>
      <p:ext uri="{BB962C8B-B14F-4D97-AF65-F5344CB8AC3E}">
        <p14:creationId xmlns:p14="http://schemas.microsoft.com/office/powerpoint/2010/main" val="6989592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3873</TotalTime>
  <Words>4052</Words>
  <Application>Microsoft Macintosh PowerPoint</Application>
  <PresentationFormat>Widescreen</PresentationFormat>
  <Paragraphs>307</Paragraphs>
  <Slides>26</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26</vt:i4>
      </vt:variant>
    </vt:vector>
  </HeadingPairs>
  <TitlesOfParts>
    <vt:vector size="33" baseType="lpstr">
      <vt:lpstr>Arial</vt:lpstr>
      <vt:lpstr>Calibri</vt:lpstr>
      <vt:lpstr>Calibri Light</vt:lpstr>
      <vt:lpstr>Times New Roman</vt:lpstr>
      <vt:lpstr>Wingdings</vt:lpstr>
      <vt:lpstr>Office Theme</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16.0015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Pedro Serra</dc:creator>
  <cp:lastModifiedBy>Pedro Serra</cp:lastModifiedBy>
  <cp:revision>92</cp:revision>
  <dcterms:created xsi:type="dcterms:W3CDTF">2018-06-13T14:58:40Z</dcterms:created>
  <dcterms:modified xsi:type="dcterms:W3CDTF">2018-09-18T17:39:27Z</dcterms:modified>
</cp:coreProperties>
</file>